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notesMasterIdLst>
    <p:notesMasterId r:id="rId243"/>
  </p:notesMasterIdLst>
  <p:handoutMasterIdLst>
    <p:handoutMasterId r:id="rId244"/>
  </p:handoutMasterIdLst>
  <p:sldIdLst>
    <p:sldId id="940" r:id="rId2"/>
    <p:sldId id="923" r:id="rId3"/>
    <p:sldId id="924" r:id="rId4"/>
    <p:sldId id="916" r:id="rId5"/>
    <p:sldId id="930" r:id="rId6"/>
    <p:sldId id="925" r:id="rId7"/>
    <p:sldId id="926" r:id="rId8"/>
    <p:sldId id="927" r:id="rId9"/>
    <p:sldId id="929" r:id="rId10"/>
    <p:sldId id="928" r:id="rId11"/>
    <p:sldId id="493" r:id="rId12"/>
    <p:sldId id="514" r:id="rId13"/>
    <p:sldId id="503" r:id="rId14"/>
    <p:sldId id="917" r:id="rId15"/>
    <p:sldId id="500" r:id="rId16"/>
    <p:sldId id="546" r:id="rId17"/>
    <p:sldId id="544" r:id="rId18"/>
    <p:sldId id="504" r:id="rId19"/>
    <p:sldId id="510" r:id="rId20"/>
    <p:sldId id="511" r:id="rId21"/>
    <p:sldId id="494" r:id="rId22"/>
    <p:sldId id="505" r:id="rId23"/>
    <p:sldId id="549" r:id="rId24"/>
    <p:sldId id="553" r:id="rId25"/>
    <p:sldId id="554" r:id="rId26"/>
    <p:sldId id="550" r:id="rId27"/>
    <p:sldId id="552" r:id="rId28"/>
    <p:sldId id="556" r:id="rId29"/>
    <p:sldId id="551" r:id="rId30"/>
    <p:sldId id="559" r:id="rId31"/>
    <p:sldId id="560" r:id="rId32"/>
    <p:sldId id="561" r:id="rId33"/>
    <p:sldId id="942" r:id="rId34"/>
    <p:sldId id="958" r:id="rId35"/>
    <p:sldId id="943" r:id="rId36"/>
    <p:sldId id="944" r:id="rId37"/>
    <p:sldId id="562" r:id="rId38"/>
    <p:sldId id="563" r:id="rId39"/>
    <p:sldId id="566" r:id="rId40"/>
    <p:sldId id="569" r:id="rId41"/>
    <p:sldId id="570" r:id="rId42"/>
    <p:sldId id="571" r:id="rId43"/>
    <p:sldId id="529" r:id="rId44"/>
    <p:sldId id="530" r:id="rId45"/>
    <p:sldId id="572" r:id="rId46"/>
    <p:sldId id="953" r:id="rId47"/>
    <p:sldId id="954" r:id="rId48"/>
    <p:sldId id="955" r:id="rId49"/>
    <p:sldId id="956" r:id="rId50"/>
    <p:sldId id="957" r:id="rId51"/>
    <p:sldId id="573" r:id="rId52"/>
    <p:sldId id="574" r:id="rId53"/>
    <p:sldId id="533" r:id="rId54"/>
    <p:sldId id="576" r:id="rId55"/>
    <p:sldId id="575" r:id="rId56"/>
    <p:sldId id="959" r:id="rId57"/>
    <p:sldId id="536" r:id="rId58"/>
    <p:sldId id="577" r:id="rId59"/>
    <p:sldId id="578" r:id="rId60"/>
    <p:sldId id="921" r:id="rId61"/>
    <p:sldId id="949" r:id="rId62"/>
    <p:sldId id="581" r:id="rId63"/>
    <p:sldId id="579" r:id="rId64"/>
    <p:sldId id="589" r:id="rId65"/>
    <p:sldId id="583" r:id="rId66"/>
    <p:sldId id="590" r:id="rId67"/>
    <p:sldId id="592" r:id="rId68"/>
    <p:sldId id="594" r:id="rId69"/>
    <p:sldId id="631" r:id="rId70"/>
    <p:sldId id="585" r:id="rId71"/>
    <p:sldId id="597" r:id="rId72"/>
    <p:sldId id="598" r:id="rId73"/>
    <p:sldId id="599" r:id="rId74"/>
    <p:sldId id="614" r:id="rId75"/>
    <p:sldId id="586" r:id="rId76"/>
    <p:sldId id="623" r:id="rId77"/>
    <p:sldId id="624" r:id="rId78"/>
    <p:sldId id="626" r:id="rId79"/>
    <p:sldId id="627" r:id="rId80"/>
    <p:sldId id="628" r:id="rId81"/>
    <p:sldId id="629" r:id="rId82"/>
    <p:sldId id="603" r:id="rId83"/>
    <p:sldId id="604" r:id="rId84"/>
    <p:sldId id="587" r:id="rId85"/>
    <p:sldId id="630" r:id="rId86"/>
    <p:sldId id="632" r:id="rId87"/>
    <p:sldId id="621" r:id="rId88"/>
    <p:sldId id="945" r:id="rId89"/>
    <p:sldId id="834" r:id="rId90"/>
    <p:sldId id="538" r:id="rId91"/>
    <p:sldId id="690" r:id="rId92"/>
    <p:sldId id="693" r:id="rId93"/>
    <p:sldId id="692" r:id="rId94"/>
    <p:sldId id="649" r:id="rId95"/>
    <p:sldId id="651" r:id="rId96"/>
    <p:sldId id="634" r:id="rId97"/>
    <p:sldId id="698" r:id="rId98"/>
    <p:sldId id="700" r:id="rId99"/>
    <p:sldId id="699" r:id="rId100"/>
    <p:sldId id="908" r:id="rId101"/>
    <p:sldId id="906" r:id="rId102"/>
    <p:sldId id="909" r:id="rId103"/>
    <p:sldId id="655" r:id="rId104"/>
    <p:sldId id="911" r:id="rId105"/>
    <p:sldId id="912" r:id="rId106"/>
    <p:sldId id="659" r:id="rId107"/>
    <p:sldId id="913" r:id="rId108"/>
    <p:sldId id="914" r:id="rId109"/>
    <p:sldId id="665" r:id="rId110"/>
    <p:sldId id="838" r:id="rId111"/>
    <p:sldId id="840" r:id="rId112"/>
    <p:sldId id="703" r:id="rId113"/>
    <p:sldId id="669" r:id="rId114"/>
    <p:sldId id="670" r:id="rId115"/>
    <p:sldId id="671" r:id="rId116"/>
    <p:sldId id="948" r:id="rId117"/>
    <p:sldId id="637" r:id="rId118"/>
    <p:sldId id="713" r:id="rId119"/>
    <p:sldId id="677" r:id="rId120"/>
    <p:sldId id="678" r:id="rId121"/>
    <p:sldId id="679" r:id="rId122"/>
    <p:sldId id="680" r:id="rId123"/>
    <p:sldId id="715" r:id="rId124"/>
    <p:sldId id="682" r:id="rId125"/>
    <p:sldId id="683" r:id="rId126"/>
    <p:sldId id="684" r:id="rId127"/>
    <p:sldId id="685" r:id="rId128"/>
    <p:sldId id="686" r:id="rId129"/>
    <p:sldId id="687" r:id="rId130"/>
    <p:sldId id="717" r:id="rId131"/>
    <p:sldId id="836" r:id="rId132"/>
    <p:sldId id="539" r:id="rId133"/>
    <p:sldId id="638" r:id="rId134"/>
    <p:sldId id="932" r:id="rId135"/>
    <p:sldId id="935" r:id="rId136"/>
    <p:sldId id="765" r:id="rId137"/>
    <p:sldId id="766" r:id="rId138"/>
    <p:sldId id="933" r:id="rId139"/>
    <p:sldId id="768" r:id="rId140"/>
    <p:sldId id="769" r:id="rId141"/>
    <p:sldId id="843" r:id="rId142"/>
    <p:sldId id="639" r:id="rId143"/>
    <p:sldId id="640" r:id="rId144"/>
    <p:sldId id="771" r:id="rId145"/>
    <p:sldId id="844" r:id="rId146"/>
    <p:sldId id="772" r:id="rId147"/>
    <p:sldId id="774" r:id="rId148"/>
    <p:sldId id="775" r:id="rId149"/>
    <p:sldId id="776" r:id="rId150"/>
    <p:sldId id="777" r:id="rId151"/>
    <p:sldId id="641" r:id="rId152"/>
    <p:sldId id="779" r:id="rId153"/>
    <p:sldId id="780" r:id="rId154"/>
    <p:sldId id="781" r:id="rId155"/>
    <p:sldId id="782" r:id="rId156"/>
    <p:sldId id="783" r:id="rId157"/>
    <p:sldId id="784" r:id="rId158"/>
    <p:sldId id="785" r:id="rId159"/>
    <p:sldId id="786" r:id="rId160"/>
    <p:sldId id="787" r:id="rId161"/>
    <p:sldId id="788" r:id="rId162"/>
    <p:sldId id="789" r:id="rId163"/>
    <p:sldId id="790" r:id="rId164"/>
    <p:sldId id="791" r:id="rId165"/>
    <p:sldId id="541" r:id="rId166"/>
    <p:sldId id="794" r:id="rId167"/>
    <p:sldId id="850" r:id="rId168"/>
    <p:sldId id="851" r:id="rId169"/>
    <p:sldId id="863" r:id="rId170"/>
    <p:sldId id="864" r:id="rId171"/>
    <p:sldId id="866" r:id="rId172"/>
    <p:sldId id="867" r:id="rId173"/>
    <p:sldId id="869" r:id="rId174"/>
    <p:sldId id="870" r:id="rId175"/>
    <p:sldId id="642" r:id="rId176"/>
    <p:sldId id="885" r:id="rId177"/>
    <p:sldId id="936" r:id="rId178"/>
    <p:sldId id="857" r:id="rId179"/>
    <p:sldId id="873" r:id="rId180"/>
    <p:sldId id="918" r:id="rId181"/>
    <p:sldId id="919" r:id="rId182"/>
    <p:sldId id="934" r:id="rId183"/>
    <p:sldId id="858" r:id="rId184"/>
    <p:sldId id="859" r:id="rId185"/>
    <p:sldId id="871" r:id="rId186"/>
    <p:sldId id="722" r:id="rId187"/>
    <p:sldId id="886" r:id="rId188"/>
    <p:sldId id="724" r:id="rId189"/>
    <p:sldId id="802" r:id="rId190"/>
    <p:sldId id="877" r:id="rId191"/>
    <p:sldId id="878" r:id="rId192"/>
    <p:sldId id="879" r:id="rId193"/>
    <p:sldId id="880" r:id="rId194"/>
    <p:sldId id="731" r:id="rId195"/>
    <p:sldId id="732" r:id="rId196"/>
    <p:sldId id="733" r:id="rId197"/>
    <p:sldId id="889" r:id="rId198"/>
    <p:sldId id="890" r:id="rId199"/>
    <p:sldId id="883" r:id="rId200"/>
    <p:sldId id="881" r:id="rId201"/>
    <p:sldId id="737" r:id="rId202"/>
    <p:sldId id="882" r:id="rId203"/>
    <p:sldId id="739" r:id="rId204"/>
    <p:sldId id="740" r:id="rId205"/>
    <p:sldId id="741" r:id="rId206"/>
    <p:sldId id="743" r:id="rId207"/>
    <p:sldId id="744" r:id="rId208"/>
    <p:sldId id="745" r:id="rId209"/>
    <p:sldId id="746" r:id="rId210"/>
    <p:sldId id="747" r:id="rId211"/>
    <p:sldId id="748" r:id="rId212"/>
    <p:sldId id="750" r:id="rId213"/>
    <p:sldId id="888" r:id="rId214"/>
    <p:sldId id="887" r:id="rId215"/>
    <p:sldId id="891" r:id="rId216"/>
    <p:sldId id="892" r:id="rId217"/>
    <p:sldId id="893" r:id="rId218"/>
    <p:sldId id="894" r:id="rId219"/>
    <p:sldId id="937" r:id="rId220"/>
    <p:sldId id="755" r:id="rId221"/>
    <p:sldId id="895" r:id="rId222"/>
    <p:sldId id="896" r:id="rId223"/>
    <p:sldId id="897" r:id="rId224"/>
    <p:sldId id="898" r:id="rId225"/>
    <p:sldId id="899" r:id="rId226"/>
    <p:sldId id="900" r:id="rId227"/>
    <p:sldId id="902" r:id="rId228"/>
    <p:sldId id="901" r:id="rId229"/>
    <p:sldId id="920" r:id="rId230"/>
    <p:sldId id="931" r:id="rId231"/>
    <p:sldId id="962" r:id="rId232"/>
    <p:sldId id="960" r:id="rId233"/>
    <p:sldId id="961" r:id="rId234"/>
    <p:sldId id="950" r:id="rId235"/>
    <p:sldId id="938" r:id="rId236"/>
    <p:sldId id="939" r:id="rId237"/>
    <p:sldId id="963" r:id="rId238"/>
    <p:sldId id="467" r:id="rId239"/>
    <p:sldId id="951" r:id="rId240"/>
    <p:sldId id="474" r:id="rId241"/>
    <p:sldId id="947" r:id="rId242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60093"/>
    <a:srgbClr val="008000"/>
    <a:srgbClr val="000099"/>
    <a:srgbClr val="3333CC"/>
    <a:srgbClr val="CC6600"/>
    <a:srgbClr val="FF6600"/>
    <a:srgbClr val="FF9900"/>
    <a:srgbClr val="F20000"/>
    <a:srgbClr val="F6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69795" autoAdjust="0"/>
  </p:normalViewPr>
  <p:slideViewPr>
    <p:cSldViewPr>
      <p:cViewPr varScale="1">
        <p:scale>
          <a:sx n="88" d="100"/>
          <a:sy n="88" d="100"/>
        </p:scale>
        <p:origin x="1762" y="1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433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4" Type="http://schemas.openxmlformats.org/officeDocument/2006/relationships/image" Target="../media/image5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4" Type="http://schemas.openxmlformats.org/officeDocument/2006/relationships/image" Target="../media/image6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C984E4-636F-4400-9FEA-38259B18D6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6617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DEA490A-CFEF-4A9A-BB22-116F4D952B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7278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这个问题下，大都是通过二进制编码的方式解答。我换个思路，不用二进制，尝试用</a:t>
            </a:r>
            <a:r>
              <a:rPr lang="zh-CN" altLang="en-US" b="1" dirty="0" smtClean="0"/>
              <a:t>逻辑分析的角度</a:t>
            </a:r>
            <a:r>
              <a:rPr lang="zh-CN" altLang="en-US" dirty="0" smtClean="0"/>
              <a:t>解释。最后说明</a:t>
            </a:r>
            <a:r>
              <a:rPr lang="zh-CN" altLang="en-US" b="1" dirty="0" smtClean="0"/>
              <a:t>此解法和二进制编码法的关系</a:t>
            </a:r>
            <a:r>
              <a:rPr lang="zh-CN" altLang="en-US" dirty="0" smtClean="0"/>
              <a:t>。</a:t>
            </a:r>
          </a:p>
          <a:p>
            <a:r>
              <a:rPr lang="en-US" altLang="zh-CN" b="1" dirty="0" smtClean="0"/>
              <a:t>Q1</a:t>
            </a:r>
            <a:r>
              <a:rPr lang="zh-CN" altLang="en-US" b="1" dirty="0" smtClean="0"/>
              <a:t>：为什么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个白鼠能分辨 </a:t>
            </a:r>
            <a:r>
              <a:rPr lang="en-US" altLang="zh-CN" b="1" dirty="0" smtClean="0"/>
              <a:t>1000 </a:t>
            </a:r>
            <a:r>
              <a:rPr lang="zh-CN" altLang="en-US" b="1" dirty="0" smtClean="0"/>
              <a:t>瓶液体？</a:t>
            </a:r>
            <a:r>
              <a:rPr lang="zh-CN" altLang="en-US" dirty="0" smtClean="0"/>
              <a:t> （先假设老鼠喝毒药之后立刻死，而不是一周后，稍后解释原因）我们让第一只老鼠喝一点前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瓶液体，如果它死了，那么毒药就在前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瓶里。下面，将存在毒药的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瓶一分为二，再拿一只老鼠来试验：我们再次精确把毒药限制在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瓶中。继续下去，每次取一半做实验，我们将依次精确到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瓶（第三只），精确到 </a:t>
            </a:r>
            <a:r>
              <a:rPr lang="en-US" altLang="zh-CN" dirty="0" smtClean="0"/>
              <a:t>62 /(</a:t>
            </a:r>
            <a:r>
              <a:rPr lang="zh-CN" altLang="en-US" dirty="0" smtClean="0"/>
              <a:t>或</a:t>
            </a:r>
            <a:r>
              <a:rPr lang="en-US" altLang="zh-CN" dirty="0" smtClean="0"/>
              <a:t>) 63 </a:t>
            </a:r>
            <a:r>
              <a:rPr lang="zh-CN" altLang="en-US" dirty="0" smtClean="0"/>
              <a:t>瓶（第四只），</a:t>
            </a:r>
            <a:r>
              <a:rPr lang="en-US" altLang="zh-CN" dirty="0" smtClean="0"/>
              <a:t>31 / 32 </a:t>
            </a:r>
            <a:r>
              <a:rPr lang="zh-CN" altLang="en-US" dirty="0" smtClean="0"/>
              <a:t>瓶（第五只），</a:t>
            </a:r>
            <a:r>
              <a:rPr lang="en-US" altLang="zh-CN" dirty="0" smtClean="0"/>
              <a:t>15 / 16 </a:t>
            </a:r>
            <a:r>
              <a:rPr lang="zh-CN" altLang="en-US" dirty="0" smtClean="0"/>
              <a:t>瓶（第六只），</a:t>
            </a:r>
            <a:r>
              <a:rPr lang="en-US" altLang="zh-CN" dirty="0" smtClean="0"/>
              <a:t>7 / 8 </a:t>
            </a:r>
            <a:r>
              <a:rPr lang="zh-CN" altLang="en-US" dirty="0" smtClean="0"/>
              <a:t>瓶（第七只），</a:t>
            </a:r>
            <a:r>
              <a:rPr lang="en-US" altLang="zh-CN" dirty="0" smtClean="0"/>
              <a:t>3 / 4 </a:t>
            </a:r>
            <a:r>
              <a:rPr lang="zh-CN" altLang="en-US" dirty="0" smtClean="0"/>
              <a:t>瓶（第八只），</a:t>
            </a:r>
            <a:r>
              <a:rPr lang="en-US" altLang="zh-CN" dirty="0" smtClean="0"/>
              <a:t>1 / 2</a:t>
            </a:r>
            <a:r>
              <a:rPr lang="zh-CN" altLang="en-US" dirty="0" smtClean="0"/>
              <a:t>（第九只，这次可能一举就确认，如果恰好出现在只有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瓶的那个分块中，饶过一只可怜的小白鼠，否则就需要再实验一次决定），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瓶（第十只）。</a:t>
            </a:r>
          </a:p>
          <a:p>
            <a:r>
              <a:rPr lang="zh-CN" altLang="en-US" dirty="0" smtClean="0"/>
              <a:t>因为每次老鼠实验都能排除一半的可能，因此，</a:t>
            </a:r>
            <a:r>
              <a:rPr lang="en-US" altLang="zh-CN" dirty="0" smtClean="0"/>
              <a:t>10 </a:t>
            </a:r>
            <a:r>
              <a:rPr lang="zh-CN" altLang="en-US" dirty="0" smtClean="0"/>
              <a:t>只老鼠，最多可以分辨 </a:t>
            </a:r>
            <a:r>
              <a:rPr lang="en-US" altLang="zh-CN" dirty="0" smtClean="0"/>
              <a:t>2^10 </a:t>
            </a:r>
            <a:r>
              <a:rPr lang="zh-CN" altLang="en-US" dirty="0" smtClean="0"/>
              <a:t>个可能，即 </a:t>
            </a:r>
            <a:r>
              <a:rPr lang="en-US" altLang="zh-CN" dirty="0" smtClean="0"/>
              <a:t>1024 </a:t>
            </a:r>
            <a:r>
              <a:rPr lang="zh-CN" altLang="en-US" dirty="0" smtClean="0"/>
              <a:t>瓶液体。</a:t>
            </a:r>
          </a:p>
          <a:p>
            <a:r>
              <a:rPr lang="en-US" altLang="zh-CN" b="1" dirty="0" smtClean="0"/>
              <a:t>Q2</a:t>
            </a:r>
            <a:r>
              <a:rPr lang="zh-CN" altLang="en-US" b="1" dirty="0" smtClean="0"/>
              <a:t>：上面这个假设没有考虑到“只能观察一次”这个前提，即不允许我们每次实验一下，观察并排除一半，再循环实验。用什么方式让这种分辨在一次观察中就解决呢？</a:t>
            </a:r>
            <a:r>
              <a:rPr lang="zh-CN" altLang="en-US" dirty="0" smtClean="0"/>
              <a:t> （考虑 </a:t>
            </a:r>
            <a:r>
              <a:rPr lang="en-US" altLang="zh-CN" dirty="0" smtClean="0"/>
              <a:t>3 </a:t>
            </a:r>
            <a:r>
              <a:rPr lang="zh-CN" altLang="en-US" dirty="0" smtClean="0"/>
              <a:t>只老鼠，</a:t>
            </a:r>
            <a:r>
              <a:rPr lang="en-US" altLang="zh-CN" dirty="0" smtClean="0"/>
              <a:t>8 (2^3) </a:t>
            </a:r>
            <a:r>
              <a:rPr lang="zh-CN" altLang="en-US" dirty="0" smtClean="0"/>
              <a:t>瓶液体的情况）我们让第一只老鼠喝一点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 </a:t>
            </a:r>
            <a:r>
              <a:rPr lang="zh-CN" altLang="en-US" dirty="0" smtClean="0"/>
              <a:t>前四瓶的液体；第二只喝一点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 </a:t>
            </a:r>
            <a:r>
              <a:rPr lang="zh-CN" altLang="en-US" dirty="0" smtClean="0"/>
              <a:t>瓶；第三只老鼠喝一点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 </a:t>
            </a:r>
            <a:r>
              <a:rPr lang="zh-CN" altLang="en-US" dirty="0" smtClean="0"/>
              <a:t>瓶。 一周后，假设发生：第一只老鼠死了：毒药在前 </a:t>
            </a:r>
            <a:r>
              <a:rPr lang="en-US" altLang="zh-CN" dirty="0" smtClean="0"/>
              <a:t>4 </a:t>
            </a:r>
            <a:r>
              <a:rPr lang="zh-CN" altLang="en-US" dirty="0" smtClean="0"/>
              <a:t>瓶（ </a:t>
            </a:r>
            <a:r>
              <a:rPr lang="en-US" altLang="zh-CN" dirty="0" smtClean="0"/>
              <a:t>1, 2, 3, 4</a:t>
            </a:r>
            <a:r>
              <a:rPr lang="zh-CN" altLang="en-US" dirty="0" smtClean="0"/>
              <a:t>）；第二只老鼠活着：毒药在（ </a:t>
            </a:r>
            <a:r>
              <a:rPr lang="en-US" altLang="zh-CN" dirty="0" smtClean="0"/>
              <a:t>3, 4</a:t>
            </a:r>
            <a:r>
              <a:rPr lang="zh-CN" altLang="en-US" dirty="0" smtClean="0"/>
              <a:t>）；第三只老鼠死了：第 </a:t>
            </a:r>
            <a:r>
              <a:rPr lang="en-US" altLang="zh-CN" dirty="0" smtClean="0"/>
              <a:t>4 </a:t>
            </a:r>
            <a:r>
              <a:rPr lang="zh-CN" altLang="en-US" dirty="0" smtClean="0"/>
              <a:t>瓶。</a:t>
            </a:r>
          </a:p>
          <a:p>
            <a:r>
              <a:rPr lang="zh-CN" altLang="en-US" dirty="0" smtClean="0"/>
              <a:t>这个方法本质是确保每只老鼠能继续细分上一只老鼠的结果。即，第一只老鼠帮我们区分出了是前四还是后四，下一次我们需要区分在毒药在前四瓶中的前二还是后二（或者后四的前二还是后二）。在 </a:t>
            </a:r>
            <a:r>
              <a:rPr lang="en-US" altLang="zh-CN" b="1" dirty="0" smtClean="0"/>
              <a:t>Q1</a:t>
            </a:r>
            <a:r>
              <a:rPr lang="zh-CN" altLang="en-US" dirty="0" smtClean="0"/>
              <a:t> 立即死亡的假设中，我们在知道是前四还是后四之后，再让下一只老鼠实验前四的前两个或者后四的前两个；但是在题设延迟死亡的假设中，我们无法立刻知道，那么，干脆就让下一只把前四中的前二，和后四中的前二都喝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这样我们无论如何都能知道结果了。</a:t>
            </a:r>
          </a:p>
          <a:p>
            <a:r>
              <a:rPr lang="en-US" altLang="zh-CN" b="1" dirty="0" smtClean="0"/>
              <a:t>Q3</a:t>
            </a:r>
            <a:r>
              <a:rPr lang="zh-CN" altLang="en-US" b="1" dirty="0" smtClean="0"/>
              <a:t>：推广到更多毒药要老鼠怎么喝呢？</a:t>
            </a:r>
            <a:r>
              <a:rPr lang="zh-CN" altLang="en-US" dirty="0" smtClean="0"/>
              <a:t> 如题设，</a:t>
            </a:r>
            <a:r>
              <a:rPr lang="en-US" altLang="zh-CN" dirty="0" smtClean="0"/>
              <a:t>1000 </a:t>
            </a:r>
            <a:r>
              <a:rPr lang="zh-CN" altLang="en-US" dirty="0" smtClean="0"/>
              <a:t>瓶的情况，我们让每只老鼠都喝一半总样本的液体，即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瓶。第一只喝掉前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瓶；第二只每隔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瓶喝接下来的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瓶，即 </a:t>
            </a:r>
            <a:r>
              <a:rPr lang="en-US" altLang="zh-CN" dirty="0" smtClean="0"/>
              <a:t>1 ~ 250, 501 ~ 750</a:t>
            </a:r>
            <a:r>
              <a:rPr lang="zh-CN" altLang="en-US" dirty="0" smtClean="0"/>
              <a:t>；第三只每隔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瓶，即 </a:t>
            </a:r>
            <a:r>
              <a:rPr lang="en-US" altLang="zh-CN" dirty="0" smtClean="0"/>
              <a:t>1 ~ 125, 251 ~ 375, 501 ~ 625, 751 ~ 875</a:t>
            </a:r>
            <a:r>
              <a:rPr lang="zh-CN" altLang="en-US" dirty="0" smtClean="0"/>
              <a:t>；第四只每隔 </a:t>
            </a:r>
            <a:r>
              <a:rPr lang="en-US" altLang="zh-CN" dirty="0" smtClean="0"/>
              <a:t>62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63 </a:t>
            </a:r>
            <a:r>
              <a:rPr lang="zh-CN" altLang="en-US" dirty="0" smtClean="0"/>
              <a:t>瓶（或每隔 </a:t>
            </a:r>
            <a:r>
              <a:rPr lang="en-US" altLang="zh-CN" dirty="0" smtClean="0"/>
              <a:t>63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62 </a:t>
            </a:r>
            <a:r>
              <a:rPr lang="zh-CN" altLang="en-US" dirty="0" smtClean="0"/>
              <a:t>瓶）；直到第十只，每隔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瓶，即都喝奇数（或偶数）瓶。 </a:t>
            </a:r>
          </a:p>
          <a:p>
            <a:r>
              <a:rPr lang="zh-CN" altLang="en-US" dirty="0" smtClean="0"/>
              <a:t>比如只有第 </a:t>
            </a:r>
            <a:r>
              <a:rPr lang="en-US" altLang="zh-CN" dirty="0" smtClean="0"/>
              <a:t>1, 2, 3, 4, 5, 6, 7, 8, 9 </a:t>
            </a:r>
            <a:r>
              <a:rPr lang="zh-CN" altLang="en-US" dirty="0" smtClean="0"/>
              <a:t>只死亡的情况（除了第 </a:t>
            </a:r>
            <a:r>
              <a:rPr lang="en-US" altLang="zh-CN" dirty="0" smtClean="0"/>
              <a:t>10 </a:t>
            </a:r>
            <a:r>
              <a:rPr lang="zh-CN" altLang="en-US" dirty="0" smtClean="0"/>
              <a:t>只其他都死了），我们能依次精确到毒药存在于以下范围的瓶子中，</a:t>
            </a:r>
            <a:r>
              <a:rPr lang="en-US" altLang="zh-CN" dirty="0" smtClean="0"/>
              <a:t>1 ~ 500, 1 ~ 250, 1 ~ 125, 1 ~ 63, 1 ~ 32, 1 ~ 16, 1 ~ 8, 1 ~ 4, 1 ~ 2, 2</a:t>
            </a:r>
            <a:r>
              <a:rPr lang="zh-CN" altLang="en-US" dirty="0" smtClean="0"/>
              <a:t>。得出第 </a:t>
            </a:r>
            <a:r>
              <a:rPr lang="en-US" altLang="zh-CN" dirty="0" smtClean="0"/>
              <a:t>2 </a:t>
            </a:r>
            <a:r>
              <a:rPr lang="zh-CN" altLang="en-US" dirty="0" smtClean="0"/>
              <a:t>瓶是毒药的结果。</a:t>
            </a:r>
          </a:p>
          <a:p>
            <a:r>
              <a:rPr lang="en-US" altLang="zh-CN" b="1" dirty="0" smtClean="0"/>
              <a:t>Q4</a:t>
            </a:r>
            <a:r>
              <a:rPr lang="zh-CN" altLang="en-US" b="1" dirty="0" smtClean="0"/>
              <a:t>：这和二进制的解法有什么区别？</a:t>
            </a:r>
            <a:endParaRPr lang="zh-CN" altLang="en-US" dirty="0" smtClean="0"/>
          </a:p>
          <a:p>
            <a:r>
              <a:rPr lang="zh-CN" altLang="en-US" b="1" dirty="0" smtClean="0"/>
              <a:t>没区别。</a:t>
            </a:r>
            <a:r>
              <a:rPr lang="zh-CN" altLang="en-US" dirty="0" smtClean="0"/>
              <a:t>二进制解法中，第一只老鼠，即负责个位的那个老鼠，就是每隔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瓶就喝一个：因为二进制逢 </a:t>
            </a:r>
            <a:r>
              <a:rPr lang="en-US" altLang="zh-CN" dirty="0" smtClean="0"/>
              <a:t>2 </a:t>
            </a:r>
            <a:r>
              <a:rPr lang="zh-CN" altLang="en-US" dirty="0" smtClean="0"/>
              <a:t>归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；第 </a:t>
            </a:r>
            <a:r>
              <a:rPr lang="en-US" altLang="zh-CN" dirty="0" smtClean="0"/>
              <a:t>3 </a:t>
            </a:r>
            <a:r>
              <a:rPr lang="zh-CN" altLang="en-US" dirty="0" smtClean="0"/>
              <a:t>只老鼠，即负责百位的老鼠，每隔 </a:t>
            </a:r>
            <a:r>
              <a:rPr lang="en-US" altLang="zh-CN" dirty="0" smtClean="0"/>
              <a:t>2^(3-1) = 4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个：二进制百位隔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个保持一样；第 </a:t>
            </a:r>
            <a:r>
              <a:rPr lang="en-US" altLang="zh-CN" dirty="0" smtClean="0"/>
              <a:t>n </a:t>
            </a:r>
            <a:r>
              <a:rPr lang="zh-CN" altLang="en-US" dirty="0" smtClean="0"/>
              <a:t>只老鼠，即负责从各位数第 </a:t>
            </a:r>
            <a:r>
              <a:rPr lang="en-US" altLang="zh-CN" dirty="0" smtClean="0"/>
              <a:t>n </a:t>
            </a:r>
            <a:r>
              <a:rPr lang="zh-CN" altLang="en-US" dirty="0" smtClean="0"/>
              <a:t>位的老鼠，每隔 </a:t>
            </a:r>
            <a:r>
              <a:rPr lang="en-US" altLang="zh-CN" dirty="0" smtClean="0"/>
              <a:t>2^(n-1)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2^(n-1) </a:t>
            </a:r>
            <a:r>
              <a:rPr lang="zh-CN" altLang="en-US" dirty="0" smtClean="0"/>
              <a:t>个。其实和上述用逻辑的方式喝法没有区别。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681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第一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从根节点到叶子节点的最长路径不大于最短路径的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倍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  怎么样的路径算最短路径？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  从规则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中，我们知道从根节点到每个叶子节点的黑色节点数量是一样的，那么纯由黑色节点组成的路径就是最短路径；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  什么样的路径算是最长路径？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  根据规则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，若有红色节点，则必然有一个连接的黑色节点，当红色节点和黑色节点数量相同时，就是最长路径，也就是黑色节点（或红色节点）*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为什么说新加入到红黑树中的节点为红色节点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  从规则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知道，当前红黑树中从根节点到每个叶子节点的黑色节点数量是一样的，此时假如新的黑色节点的话，必然破坏规则，但加入红色节点却不一定，除非其父节点就是红色节点，因此加入红色节点，破坏规则的可能性小一些，下面我们也会举例来说明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1800" dirty="0" smtClean="0">
                <a:latin typeface="Times New Roman" panose="02020603050405020304" pitchFamily="18" charset="0"/>
              </a:rPr>
              <a:t>：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1800" dirty="0" smtClean="0"/>
              <a:t>和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1800" dirty="0" smtClean="0"/>
              <a:t>都是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1800" dirty="0" smtClean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1800" dirty="0" smtClean="0"/>
              <a:t>：从根结点到外部结点的路径上，</a:t>
            </a:r>
            <a:r>
              <a:rPr kumimoji="0" lang="zh-CN" altLang="en-US" sz="18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1800" dirty="0" smtClean="0"/>
              <a:t>出现两个</a:t>
            </a:r>
            <a:r>
              <a:rPr kumimoji="0"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1800" dirty="0" smtClean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1800" dirty="0" smtClean="0"/>
              <a:t>：所有从根结点到外部结点的路径上都有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1800" dirty="0" smtClean="0"/>
              <a:t>结点。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1383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如果删除的是红色结点，那么没有关系，因为这不会影响树的黑色高度；而如果删除的是黑色结点，事情就没那么简单了。需要把受到影响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移动或交换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的结点标记为黑色，如果它原来已经是黑色的，那么需要标记为“双黑”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双黑，或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double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-black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是许多英文资料中提及的一个概念。简单地说，标记为“双黑”意味着需要对周围的红色结点进行“抹黑 ”处理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326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</a:t>
            </a:r>
            <a:r>
              <a:rPr lang="en-US" altLang="zh-CN" dirty="0" err="1" smtClean="0"/>
              <a:t>www.zhihu.com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zvideo</a:t>
            </a:r>
            <a:r>
              <a:rPr lang="en-US" altLang="zh-CN" dirty="0" smtClean="0"/>
              <a:t>/144535969843478937</a:t>
            </a:r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红黑树为什么综合性能好？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因为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红黑树利用了缓存。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Robert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Sedgewick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红黑树的发明人，在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算法（第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中说过， 红黑树等价于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2-3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 等价于普通平衡二叉树的节点，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3-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 本质上是非平衡性的缓存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当需要再平衡（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rebalance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）时，增删操作时，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 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节点间 的 转化会吸收不平衡性，减少旋转次数，使再平衡尽快结束。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在综合条件下，增删操作相当时，数据的随机性强时，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3-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节点的非平衡性缓冲效果越明显。因此红黑树的综合性能更优。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继续追根溯源，红黑树的性能优势，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本质上是用空间换时间。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271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先来分析红黑树的性质。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：树根为黑色。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：外部结点是黑色的。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看性质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红色结点只有黑色孩子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。即从根到叶路径中不会有连续的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个红结点。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的逆否命题是：如果一个结点是红色结点，它不会有红色父亲。那么它只可能有黑色父亲，结合性质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：树根为黑，有红结点必有父亲。所以，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红结点必有黑色父亲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：外部结点到树根的路径中包含相同数目的黑色结点。这也叫做红黑树的黑高度。这可以让人想到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树的叶节点都在同一层次。如果只看黑结点，这和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树非常符合。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65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234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4132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8" y="733425"/>
            <a:ext cx="6518275" cy="3667125"/>
          </a:xfrm>
          <a:ln/>
        </p:spPr>
      </p:sp>
      <p:sp>
        <p:nvSpPr>
          <p:cNvPr id="2252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252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08427164-C409-46A5-B6C6-158938B29984}" type="slidenum">
              <a:rPr lang="zh-CN" altLang="en-US" sz="1200" b="0">
                <a:latin typeface="Garamond" panose="02020404030301010803" pitchFamily="18" charset="0"/>
                <a:ea typeface="宋体" panose="02010600030101010101" pitchFamily="2" charset="-122"/>
              </a:rPr>
              <a:pPr/>
              <a:t>241</a:t>
            </a:fld>
            <a:endParaRPr lang="zh-CN" altLang="en-US" sz="1200" b="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60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一书包全部都是非法带走的书，大妈认为只有一本有问题，一直二分到底，留下最后一本，其余</a:t>
            </a:r>
            <a:r>
              <a:rPr lang="en-US" altLang="zh-CN" dirty="0" smtClean="0"/>
              <a:t>n-1</a:t>
            </a:r>
            <a:r>
              <a:rPr lang="zh-CN" altLang="en-US" dirty="0" smtClean="0"/>
              <a:t>本被盗。。。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76E752-2883-41E2-8E72-EAD2FC94B8B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16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如何在如此短的时间完成千万人的测试？混合样本池进行池测试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各位，发现了吗，老外的新闻点是什么？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比美国和欧洲每日新增确诊病例数以万计，中国仅有两位数，而且几乎所有的病例均由境外输入。即便如此，中国政府采取了严格的防疫措施：在实行大规模检测的同时，对确诊病例及其密切接触者进行追踪和隔离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在发现少数病例后，青岛计划对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万人进行检测。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青岛政府的防疫措施和世界其它地方都不同，新增确诊少得多，但决定对全市人口进行核酸检测。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个病例，中国人竟然这么“狠”，对全城千万级的人口统一做核酸检测。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请注意，单单是这些试剂，就要花费十亿量级的人民币。更别提全市乃至全省的动员，如果要按成本来说，这里面必然会造成一些“浪费”。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但这是一些“必要的浪费”，一千万人里面，如果没有病例，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，全国人民安心了，如果检测出来病例，那么可以第一时间阻断传染链条，最大限度地消灭新冠疫情再次燎原的可能。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外国人为什么惊讶？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因为，为了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个病例，组织千万级的检测，这种事在任何一个西方国家都不可能做到。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这个决策在西方国家做不出，为什么？因为第一步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采购检测试剂，西方国家就做不到。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谁来买单？个人吗？总有人不愿意花这个钱。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政府买单吗？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，议会（反对党）里面一定会有人说，纳税人的钱不该被这么浪费，一定有成本更低的办法。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中国古人说，大事不赖众谋，这句金子一样闪光的话，在西风占主流的世界，越来越没有人敢提了，然而像抗疫这种事，是一定需要执政者坚决果断的，议来议去，反而会坐失良机。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中国人近些年的经济自信是有了，今后，制度自信，我们也要有。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中国政府在这场席卷世界的疫情中，堪称是交出了全世界唯一的满分答卷，首先是因为有这个制度优势。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其次呢，其实是咱们中国人还有文化优势，那句古话说得好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人命关天。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560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树形结构的威力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97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88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https://zhuanlan.zhihu.com/p/478888374</a:t>
            </a: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俄罗斯在近代化之前一直是个相对比较落后的民族，俄罗斯跻身列强也是彼得大帝和叶卡捷琳之后的事情。当彼得大帝刚刚即位的时候，俄罗斯是一个非常落后的国家。然而彼得大帝是个改革进取的君主，他自己他在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1697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年，乔装打扮到德国、荷兰、英国等国考察，亲身体验了西欧国家先进的科技文化。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彼得一世回国后，马上就在俄国推行欧化政策，进行经济、军事、文化、政治等一系列破旧立新。尤其在教育方面，为俄罗斯后面三百年的科技强国地位奠定了基础。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比如，在文化教育方面，彼得从头开始培养俄国自己的专门技术人才，建立了算术学校、造船学校、航海学校、炮兵学校、医护学校、工程技术学校、矿业学校，还派了一批留学生到西欧去学习。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彼得规定贵族子弟必须上学，必须学会算术和一门外语，否则，剥夺贵族的全部特权，甚至规定不毕业者，不准结婚。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当然技术和基础科学还是很不一样的，在彼得大帝生命的晚期，注意到了基础科学的重要性，于是他在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1724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年建立了国家科学院。这是俄罗斯科学史上影响最深远的举动。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彼得大帝和他的继任者凯瑟琳女皇主政时期，科学院是一个对外国学者具有吸引力的地方。科学院有充足的资金来源和一个规模庞大的综合图书馆，并且只招收非常少的学生，以减轻教授们的教学负担。科学院还非常重视研究，给予教授们充分的时间及自由，让他们探究科学问题 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在这个时候，欧洲大陆上被家族势力挤兑的很厉害的伯努力兄弟，就流窜到俄罗斯这个学术蛮荒之地去了。一个是尼古拉伯努利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Nicolas Bernoulli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一个是丹尼尔伯努利 ，两个人都是约翰伯努利之子，虽然约翰坚决反对两个儿子进入科学领域，但是丹尼尔伯努利在科学的天份和成绩上应该是超越其父的。（最近任正非的讲话中提到过这段趣闻）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三代进士何足提，满门学霸天下奇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后来丹尼尔伯努利把他爹（约翰伯努利）的学生拐到圣彼得堡科学院，这个人就是欧拉。</a:t>
            </a: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1727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日欧拉来到了彼得堡．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1733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年，年仅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26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岁的欧拉担任了彼得堡科学院数学教授．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1735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，欧拉解决了一个天文学的难题（计算慧星轨道），这个问题经几个著名数学家几个月的努力才得到解决，而欧拉却用自己发明的方法，三天便完成了．然而过度的工作使他得了眼病，并且不幸右眼失明了，这时他才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28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岁．</a:t>
            </a: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1741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年左右，俄罗斯内部持续动荡，欧拉应普鲁士彼德烈大帝的邀请，到柏林担任科学院物理数学所所长直到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1766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。沙皇喀德林二世的诚恳敦聘下重回彼得堡就职，直至去世。在俄罗斯科学院，欧拉作出了大量的成果，是当时欧洲数学的一个重要山头，他培养激励了一大批后来者。欧拉也成为俄罗斯最著名的数学家，物理学家之一。（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md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，写欧拉就那么多篇幅，后面那么多司机和诺夫咋办）</a:t>
            </a: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AU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https://zhuanlan.zhihu.com/p/448540584</a:t>
            </a: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康熙和同时代的彼得大帝，几乎一样的好学。不过，彼得将自己对科技的兴趣推广到全国，使俄国迅速走向强盛。康熙对科技仅仅是个人兴趣，而这种兴趣还有政治动机。他要让汉族大臣看到：他是一位多么能干和智慧的皇帝，满人并非蛮裔。这就是康熙学**科技的动机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康熙年间，戴梓发明的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28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连发的，当时最先进的火器，康熙弃之不用。还说：以满洲夙重骑射，不可专**鸟枪而废弓矢，有马上枪箭熟**者，勉以优等。后来，天才级人物戴梓被充军关外。这就是康熙打压科技的手段。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清朝后期，左宗棠在西北平叛，从一处明代炮台遗址挖掘出开花弹百余枚，不禁仰天长叹：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三百年前中华已有此物，到如今竟然失传，以至被列强所欺凌。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看到没？这就是康熙造的孽。不仅不发展科技，反而打压科技；不仅不进步，反而退步。这就是很多人心目中的英雄的本质。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不怕不识货，就怕货比货。顺便比较一下康熙和同时代的路易十四。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先看看个人情况。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路易十四奢靡无度；热衷芭蕾；没有兴趣参与任何科学活动；期望成为亚历山大那样的欧洲霸主。咋一看，有点荒唐，不学无术之人还爱做梦。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康熙一生节俭勤政；对西学颇有研究；以大禹为自己的治国偶像。很不错的样子。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接着是两人的作为。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路易十四大力支持国家普及科学。他接受大臣的建议，成立了法兰西科学院，法兰西建筑学院和法兰西喜剧院，其成员享受国王的津贴，研究活动受到资助。同时代的康熙，则忙着进行文字狱，以维护满族统治的合法性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路易十四发动了大量的对外战争，打造了一个鼎盛一时的法国。康熙热忠打内仗建功立业。对外只和俄国发生过冲突，面对俄罗斯一股小小的远东军，康熙煞费苦心。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路易十四为了发展海外贸易，拓展海外殖民地，将国门大开。加强法国与欧洲及世界的联系；而康熙在开海禁海问题上，长期犹豫不决，最后以禁海告终。禁海不仅使中国造船技术一路滑坡，也导致离奇事情的发生：明末对世界地理已有相当程度的认识，清末竟没人知道欧洲在哪（还有其他原因：销毁相关地理和科技书籍等）。有人会说：明朝也禁海，为什么只说清朝的不是？好问题，后面会谈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康熙和路易十四比较之后，我们发现一个惊人的事实：皇帝的个人能力和成就并不成正比。皇帝的个人能力，似乎也不是很重要。重要的是眼光和优秀的辅佐人才。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康熙晚年，禁止公开讨论天文预兆和历法研究。因为这些内容，涉及到清朝的合法性。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1715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，康熙在科举考试中也禁止了相关内容。此前两年，乡试和会试的策问，都已禁止涉及天文、乐律和计算方法。就这样，文字狱成了清朝的一项基本国策。以一人之力，成功改变考官及书生的兴趣几百年，真是能干至极。清朝后期无知无能的种子，就是康熙一粒粒播下的。这也是近代中国落后的原因之一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突然明白：皇帝能干未必就是好事。有时，甚至会成为某些民族的灾难。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顺便看一下，一直被大家骂的，所谓黑暗的大明朝。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大明朝最懒的皇帝应该是万历帝了。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不上朝，真是历史上绝无仅有的风景。如果你知道这件事是在：皇权与文官制度发生了剧烈冲突，皇权受到压制的情况下发生的，不上朝是万历帝的消极对抗。你会有何感想呢？皇权受到压制，怎么可能？不是说明朝很黑很专制的吗？是啊，已经专制到皇权都受到了压制了！不可思议吗？确实。开始的时候，我都不敢相信。这和我脑子里的印象完全不同。后来才知道：以前被洗脑了。言归正传。皇权受压制时，万历帝没有因为大臣与他作对而杀过一人。不上朝也并不是不办公，万历年间的很多大事小情，都是万历帝处理的。大的如万历三大征（全胜），特别是明朝的援朝逐倭战争，一直是在万历关心和支持下进行的。小的如利玛窦进京传教，建立教堂等，都是在万历过问下，得以顺利进行的。东西方文明得以交流，万历起了相当大的作用。（不可思议？）顺便说一句：林则徐是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开眼看世界的第一人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，其实是个笑话。除清朝外，中国历朝都是开放的，真正的第一人哪能跑到清朝去呢？林则徐不过是清朝看世界的第一人罢了。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事实上，明朝的皇权是有限的，内阁是很成熟的。很多国家大事都是内阁处理了。内阁的老大称为首辅，类似与现在的总理或者首相。这些内阁成员大都是学时渊博，德高望重，聪明绝顶之人（有时也会有些混蛋）。这些人的努力，成了大明皇帝懒散的资本。这就是明朝的部分皇帝不勤政，机构却能一直正常运行的原因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以往的各个朝代，包括明朝，皇帝的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治统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之外，还存在着一个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道统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明朝的官员很骄傲地认为自己掌握着道统，因而经常和皇帝争执。官员常常不以皇帝的标准看问题，动辄在朝堂与皇帝发生争执而据理力争。有时皇帝气得没招了，就打大臣的屁股。即便这样，这些官员依然义无反顾。因为，被皇帝处罚的同时，获得了另一种荣誉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--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整个国家，整个文化界，都认为大臣是对的，而皇帝错了。这就是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吾更爱真理。为什么那么多人去赞扬亚里士多德，却没人愿意了解一下自己的祖先呢？自卑来源于无知。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清朝吸取了这个教训，通过种种努力，把道统收到皇帝手中。实现道统和治统统一的王朝，历史上，只有满清一个。</a:t>
            </a:r>
            <a:endParaRPr lang="en-US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AU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https://zhuanlan.zhihu.com/p/384497300</a:t>
            </a: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其实明代从建立之后的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1644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年到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1840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年的中间近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年时间，火炮也没啥用了，找不到自己的敌人在哪里，周边都是东南亚的土人，即使打他们根本不需要火炮，大清更没有向外拓展的想法。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在贸易上呢，汉代积极拓展了丝绸之路，积极走出去，而大清都是等着洋人拿着资源到中国来换丝绸和茶叶，交易量也有限，专心做「坐商」而不是「行商」；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/>
            </a:r>
            <a:b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大清，既没有外出航海的动力，也没有开发武器的动力，作为一个人口爆炸的「盛世」来说，更加不会有提升劳动效率的想法；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所以无论是在航海、军事、冶铁技术上都没有任何需求。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/>
            </a:r>
            <a:b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lang="zh-CN" altLang="en-US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而对此时的欧洲来说，却烽烟四起，打了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多年的仗，从来就没有消停过，各个国家当然是投入巨大的资金，需要不停的优化自己的冶铁和火药工艺。</a:t>
            </a: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079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重组</a:t>
            </a:r>
            <a:r>
              <a:rPr lang="en-US" altLang="zh-CN" dirty="0" err="1" smtClean="0"/>
              <a:t>ptr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754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重组</a:t>
            </a:r>
            <a:r>
              <a:rPr lang="en-US" altLang="zh-CN" dirty="0" err="1" smtClean="0"/>
              <a:t>ptr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158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423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2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484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213003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3168457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918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37B6-2C0F-48FE-AB95-F6AD28914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04942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DE89B-3405-40F8-A850-5D32BBCF9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09187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34A26-09F4-43E3-A886-2A778BE81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20919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u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77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964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5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1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8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21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956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66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552384" y="6350"/>
            <a:ext cx="2639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Search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0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90000"/>
        <a:buFont typeface="Wingdings" panose="05000000000000000000" pitchFamily="2" charset="2"/>
        <a:buChar char="u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gb411e7Nf?from=search&amp;seid=14338207726779261845" TargetMode="Externa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" Target="slide163.xml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" Target="slide163.xml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5" Type="http://schemas.openxmlformats.org/officeDocument/2006/relationships/image" Target="../media/image72.gif"/><Relationship Id="rId4" Type="http://schemas.openxmlformats.org/officeDocument/2006/relationships/image" Target="../media/image12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3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36.emf"/><Relationship Id="rId4" Type="http://schemas.openxmlformats.org/officeDocument/2006/relationships/oleObject" Target="../embeddings/oleObject21.bin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jpeg"/><Relationship Id="rId4" Type="http://schemas.openxmlformats.org/officeDocument/2006/relationships/image" Target="../media/image145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0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3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NUL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7.png"/><Relationship Id="rId9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NUL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oleObject" Target="../embeddings/oleObject1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NUL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9.emf"/><Relationship Id="rId9" Type="http://schemas.openxmlformats.org/officeDocument/2006/relationships/image" Target="../media/image6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15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3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74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76.jpeg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7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搜索结构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2023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  <p:extLst>
      <p:ext uri="{BB962C8B-B14F-4D97-AF65-F5344CB8AC3E}">
        <p14:creationId xmlns:p14="http://schemas.microsoft.com/office/powerpoint/2010/main" val="2800241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https://timgsa.baidu.com/timg?image&amp;quality=80&amp;size=b9999_10000&amp;sec=1571461158151&amp;di=151af6bce670176735089724d8f96658&amp;imgtype=0&amp;src=http%3A%2F%2Fpic93.nipic.com%2Ffile%2F20160401%2F2656254_00453019400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052736"/>
            <a:ext cx="9108504" cy="57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16" y="116632"/>
            <a:ext cx="7793037" cy="5943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本章核心的</a:t>
            </a:r>
            <a:r>
              <a:rPr lang="en-US" altLang="zh-CN" dirty="0"/>
              <a:t>4</a:t>
            </a:r>
            <a:r>
              <a:rPr lang="zh-CN" altLang="en-US" dirty="0"/>
              <a:t>棵树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86408"/>
            <a:ext cx="11161240" cy="519492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二叉搜索树的性能：最优情况下，二叉搜索树为完全二叉树，其平均比较次数为：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最差情况下，二叉搜索树退化为单支树，其平均比较次数为：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O(N/2)</a:t>
            </a: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改进版的二叉搜索树：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树和红黑树：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树：一棵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树或者是空树，或者是具有以下性质的二叉搜索树：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）它的左右子树都是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）左右子树高度之差（平衡因子）的绝对值不超过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树的平均搜索时间为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),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避免了二叉搜索树最差的情况。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红黑树：比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树性能高，红黑树最长路径不超过最短路径的两倍红黑树性质：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）每个节点不是红色就是黑色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）根结点是黑色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）不可能有连在一起的红色结点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）对于每个结点，从该结点到其所有后代叶节点的简单路径上，均包含相同数目的黑色结点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）每个叶子结点都是黑色的（此处的叶子结点指的是空结点）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内存无法存储完整的数据，需要内外存数据交换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/B+-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树多用在内存里放不下，大部分数据存储在外存上时。因为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树层数少，因此可以确保每次操作，读取磁盘的次数尽可能的少。</a:t>
            </a:r>
          </a:p>
        </p:txBody>
      </p:sp>
      <p:sp>
        <p:nvSpPr>
          <p:cNvPr id="4" name="矩形 3"/>
          <p:cNvSpPr/>
          <p:nvPr/>
        </p:nvSpPr>
        <p:spPr>
          <a:xfrm>
            <a:off x="2157410" y="6488668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https://blog.csdn.net/sinat_23619409/article/details/80309652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53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6" name="Group 4"/>
          <p:cNvGrpSpPr>
            <a:grpSpLocks/>
          </p:cNvGrpSpPr>
          <p:nvPr/>
        </p:nvGrpSpPr>
        <p:grpSpPr bwMode="auto">
          <a:xfrm>
            <a:off x="1379042" y="1196976"/>
            <a:ext cx="2665412" cy="2239963"/>
            <a:chOff x="273" y="716"/>
            <a:chExt cx="1679" cy="1411"/>
          </a:xfrm>
        </p:grpSpPr>
        <p:sp>
          <p:nvSpPr>
            <p:cNvPr id="93326" name="Line 5"/>
            <p:cNvSpPr>
              <a:spLocks noChangeShapeType="1"/>
            </p:cNvSpPr>
            <p:nvPr/>
          </p:nvSpPr>
          <p:spPr bwMode="auto">
            <a:xfrm>
              <a:off x="1021" y="1407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7" name="Line 6"/>
            <p:cNvSpPr>
              <a:spLocks noChangeShapeType="1"/>
            </p:cNvSpPr>
            <p:nvPr/>
          </p:nvSpPr>
          <p:spPr bwMode="auto">
            <a:xfrm>
              <a:off x="1309" y="102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8" name="Line 7"/>
            <p:cNvSpPr>
              <a:spLocks noChangeShapeType="1"/>
            </p:cNvSpPr>
            <p:nvPr/>
          </p:nvSpPr>
          <p:spPr bwMode="auto">
            <a:xfrm flipH="1">
              <a:off x="1021" y="102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9" name="Rectangle 8"/>
            <p:cNvSpPr>
              <a:spLocks noChangeArrowheads="1"/>
            </p:cNvSpPr>
            <p:nvPr/>
          </p:nvSpPr>
          <p:spPr bwMode="auto">
            <a:xfrm>
              <a:off x="1501" y="126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330" name="Line 9"/>
            <p:cNvSpPr>
              <a:spLocks noChangeShapeType="1"/>
            </p:cNvSpPr>
            <p:nvPr/>
          </p:nvSpPr>
          <p:spPr bwMode="auto">
            <a:xfrm flipH="1">
              <a:off x="672" y="1407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31" name="Rectangle 10"/>
            <p:cNvSpPr>
              <a:spLocks noChangeArrowheads="1"/>
            </p:cNvSpPr>
            <p:nvPr/>
          </p:nvSpPr>
          <p:spPr bwMode="auto">
            <a:xfrm>
              <a:off x="493" y="15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332" name="Rectangle 11"/>
            <p:cNvSpPr>
              <a:spLocks noChangeArrowheads="1"/>
            </p:cNvSpPr>
            <p:nvPr/>
          </p:nvSpPr>
          <p:spPr bwMode="auto">
            <a:xfrm>
              <a:off x="1117" y="15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333" name="Text Box 12"/>
            <p:cNvSpPr txBox="1">
              <a:spLocks noChangeArrowheads="1"/>
            </p:cNvSpPr>
            <p:nvPr/>
          </p:nvSpPr>
          <p:spPr bwMode="auto">
            <a:xfrm>
              <a:off x="636" y="118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334" name="Text Box 13"/>
            <p:cNvSpPr txBox="1">
              <a:spLocks noChangeArrowheads="1"/>
            </p:cNvSpPr>
            <p:nvPr/>
          </p:nvSpPr>
          <p:spPr bwMode="auto">
            <a:xfrm>
              <a:off x="1394" y="80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  <a:endParaRPr kumimoji="0" lang="en-US" altLang="zh-CN" sz="2200">
                <a:latin typeface="Times New Roman" panose="02020603050405020304" pitchFamily="18" charset="0"/>
              </a:endParaRPr>
            </a:p>
          </p:txBody>
        </p:sp>
        <p:grpSp>
          <p:nvGrpSpPr>
            <p:cNvPr id="93335" name="Group 14"/>
            <p:cNvGrpSpPr>
              <a:grpSpLocks/>
            </p:cNvGrpSpPr>
            <p:nvPr/>
          </p:nvGrpSpPr>
          <p:grpSpPr bwMode="auto">
            <a:xfrm>
              <a:off x="1762" y="1269"/>
              <a:ext cx="190" cy="525"/>
              <a:chOff x="1762" y="1269"/>
              <a:chExt cx="190" cy="525"/>
            </a:xfrm>
          </p:grpSpPr>
          <p:sp>
            <p:nvSpPr>
              <p:cNvPr id="93353" name="Text Box 1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54" name="Line 1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5" name="Line 1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6" name="Line 1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7" name="Line 1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336" name="Oval 20"/>
            <p:cNvSpPr>
              <a:spLocks noChangeArrowheads="1"/>
            </p:cNvSpPr>
            <p:nvPr/>
          </p:nvSpPr>
          <p:spPr bwMode="auto">
            <a:xfrm>
              <a:off x="1164" y="86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337" name="Oval 21"/>
            <p:cNvSpPr>
              <a:spLocks noChangeArrowheads="1"/>
            </p:cNvSpPr>
            <p:nvPr/>
          </p:nvSpPr>
          <p:spPr bwMode="auto">
            <a:xfrm>
              <a:off x="839" y="121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3338" name="Group 22"/>
            <p:cNvGrpSpPr>
              <a:grpSpLocks/>
            </p:cNvGrpSpPr>
            <p:nvPr/>
          </p:nvGrpSpPr>
          <p:grpSpPr bwMode="auto">
            <a:xfrm>
              <a:off x="273" y="1598"/>
              <a:ext cx="190" cy="525"/>
              <a:chOff x="1762" y="1269"/>
              <a:chExt cx="190" cy="525"/>
            </a:xfrm>
          </p:grpSpPr>
          <p:sp>
            <p:nvSpPr>
              <p:cNvPr id="93348" name="Text Box 2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9" name="Line 2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0" name="Line 2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1" name="Line 2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2" name="Line 2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339" name="Group 28"/>
            <p:cNvGrpSpPr>
              <a:grpSpLocks/>
            </p:cNvGrpSpPr>
            <p:nvPr/>
          </p:nvGrpSpPr>
          <p:grpSpPr bwMode="auto">
            <a:xfrm>
              <a:off x="897" y="1600"/>
              <a:ext cx="190" cy="525"/>
              <a:chOff x="1762" y="1269"/>
              <a:chExt cx="190" cy="525"/>
            </a:xfrm>
          </p:grpSpPr>
          <p:sp>
            <p:nvSpPr>
              <p:cNvPr id="93343" name="Text Box 2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44" name="Line 3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5" name="Line 3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6" name="Line 3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7" name="Line 3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340" name="Group 34"/>
            <p:cNvGrpSpPr>
              <a:grpSpLocks/>
            </p:cNvGrpSpPr>
            <p:nvPr/>
          </p:nvGrpSpPr>
          <p:grpSpPr bwMode="auto">
            <a:xfrm>
              <a:off x="741" y="716"/>
              <a:ext cx="431" cy="213"/>
              <a:chOff x="2106" y="2777"/>
              <a:chExt cx="431" cy="213"/>
            </a:xfrm>
          </p:grpSpPr>
          <p:sp>
            <p:nvSpPr>
              <p:cNvPr id="93341" name="Text Box 35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2" name="Line 36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4565" name="Group 37"/>
          <p:cNvGrpSpPr>
            <a:grpSpLocks/>
          </p:cNvGrpSpPr>
          <p:nvPr/>
        </p:nvGrpSpPr>
        <p:grpSpPr bwMode="auto">
          <a:xfrm>
            <a:off x="4328618" y="1938338"/>
            <a:ext cx="1755775" cy="1079500"/>
            <a:chOff x="2290" y="1085"/>
            <a:chExt cx="1106" cy="680"/>
          </a:xfrm>
        </p:grpSpPr>
        <p:sp>
          <p:nvSpPr>
            <p:cNvPr id="93323" name="Text Box 38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3324" name="AutoShape 39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5" name="Text Box 40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4696" name="Group 168"/>
          <p:cNvGrpSpPr>
            <a:grpSpLocks/>
          </p:cNvGrpSpPr>
          <p:nvPr/>
        </p:nvGrpSpPr>
        <p:grpSpPr bwMode="auto">
          <a:xfrm>
            <a:off x="5109668" y="4416426"/>
            <a:ext cx="1347787" cy="957263"/>
            <a:chOff x="2917" y="2782"/>
            <a:chExt cx="849" cy="603"/>
          </a:xfrm>
        </p:grpSpPr>
        <p:sp>
          <p:nvSpPr>
            <p:cNvPr id="93321" name="AutoShape 8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2" name="Text Box 8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534615" name="Group 87"/>
          <p:cNvGrpSpPr>
            <a:grpSpLocks/>
          </p:cNvGrpSpPr>
          <p:nvPr/>
        </p:nvGrpSpPr>
        <p:grpSpPr bwMode="auto">
          <a:xfrm>
            <a:off x="2590305" y="4533900"/>
            <a:ext cx="684213" cy="338138"/>
            <a:chOff x="2106" y="2777"/>
            <a:chExt cx="431" cy="213"/>
          </a:xfrm>
        </p:grpSpPr>
        <p:sp>
          <p:nvSpPr>
            <p:cNvPr id="93319" name="Text Box 88"/>
            <p:cNvSpPr txBox="1">
              <a:spLocks noChangeAspect="1" noChangeArrowheads="1"/>
            </p:cNvSpPr>
            <p:nvPr/>
          </p:nvSpPr>
          <p:spPr bwMode="auto">
            <a:xfrm>
              <a:off x="2106" y="277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3320" name="Line 89"/>
            <p:cNvSpPr>
              <a:spLocks noChangeAspect="1" noChangeShapeType="1"/>
            </p:cNvSpPr>
            <p:nvPr/>
          </p:nvSpPr>
          <p:spPr bwMode="auto">
            <a:xfrm>
              <a:off x="2336" y="2893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4653" name="Group 125"/>
          <p:cNvGrpSpPr>
            <a:grpSpLocks/>
          </p:cNvGrpSpPr>
          <p:nvPr/>
        </p:nvGrpSpPr>
        <p:grpSpPr bwMode="auto">
          <a:xfrm>
            <a:off x="2806205" y="4030664"/>
            <a:ext cx="987425" cy="338137"/>
            <a:chOff x="4091" y="2795"/>
            <a:chExt cx="622" cy="213"/>
          </a:xfrm>
        </p:grpSpPr>
        <p:sp>
          <p:nvSpPr>
            <p:cNvPr id="93317" name="Text Box 12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3318" name="Line 12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4656" name="Freeform 128"/>
          <p:cNvSpPr>
            <a:spLocks/>
          </p:cNvSpPr>
          <p:nvPr/>
        </p:nvSpPr>
        <p:spPr bwMode="auto">
          <a:xfrm>
            <a:off x="3625354" y="47085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4657" name="Group 129"/>
          <p:cNvGrpSpPr>
            <a:grpSpLocks/>
          </p:cNvGrpSpPr>
          <p:nvPr/>
        </p:nvGrpSpPr>
        <p:grpSpPr bwMode="auto">
          <a:xfrm>
            <a:off x="623392" y="4416426"/>
            <a:ext cx="1619250" cy="957263"/>
            <a:chOff x="2450" y="2787"/>
            <a:chExt cx="1020" cy="603"/>
          </a:xfrm>
        </p:grpSpPr>
        <p:sp>
          <p:nvSpPr>
            <p:cNvPr id="93315" name="AutoShape 130"/>
            <p:cNvSpPr>
              <a:spLocks noChangeArrowheads="1"/>
            </p:cNvSpPr>
            <p:nvPr/>
          </p:nvSpPr>
          <p:spPr bwMode="auto">
            <a:xfrm>
              <a:off x="2450" y="3265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16" name="Text Box 131"/>
            <p:cNvSpPr txBox="1">
              <a:spLocks noChangeArrowheads="1"/>
            </p:cNvSpPr>
            <p:nvPr/>
          </p:nvSpPr>
          <p:spPr bwMode="auto">
            <a:xfrm>
              <a:off x="2464" y="2787"/>
              <a:ext cx="100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找到左子女</a:t>
              </a:r>
            </a:p>
          </p:txBody>
        </p:sp>
      </p:grpSp>
      <p:sp>
        <p:nvSpPr>
          <p:cNvPr id="534660" name="Text Box 132"/>
          <p:cNvSpPr txBox="1">
            <a:spLocks noChangeArrowheads="1"/>
          </p:cNvSpPr>
          <p:nvPr/>
        </p:nvSpPr>
        <p:spPr bwMode="auto">
          <a:xfrm>
            <a:off x="720229" y="5373689"/>
            <a:ext cx="12763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值同号</a:t>
            </a:r>
            <a:endParaRPr lang="en-US" altLang="zh-CN" sz="220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4705" name="Rectangle 177"/>
          <p:cNvSpPr>
            <a:spLocks noChangeArrowheads="1"/>
          </p:cNvSpPr>
          <p:nvPr/>
        </p:nvSpPr>
        <p:spPr bwMode="auto">
          <a:xfrm>
            <a:off x="979487" y="-27384"/>
            <a:ext cx="517525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右单旋转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34716" name="Group 188"/>
          <p:cNvGrpSpPr>
            <a:grpSpLocks/>
          </p:cNvGrpSpPr>
          <p:nvPr/>
        </p:nvGrpSpPr>
        <p:grpSpPr bwMode="auto">
          <a:xfrm>
            <a:off x="6274892" y="1196975"/>
            <a:ext cx="2881312" cy="2522538"/>
            <a:chOff x="3650" y="752"/>
            <a:chExt cx="1815" cy="1589"/>
          </a:xfrm>
        </p:grpSpPr>
        <p:grpSp>
          <p:nvGrpSpPr>
            <p:cNvPr id="93277" name="Group 41"/>
            <p:cNvGrpSpPr>
              <a:grpSpLocks/>
            </p:cNvGrpSpPr>
            <p:nvPr/>
          </p:nvGrpSpPr>
          <p:grpSpPr bwMode="auto">
            <a:xfrm>
              <a:off x="4257" y="752"/>
              <a:ext cx="431" cy="213"/>
              <a:chOff x="2106" y="2777"/>
              <a:chExt cx="431" cy="213"/>
            </a:xfrm>
          </p:grpSpPr>
          <p:sp>
            <p:nvSpPr>
              <p:cNvPr id="93313" name="Text Box 42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14" name="Line 43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78" name="Line 45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79" name="Line 46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0" name="Line 47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1" name="Rectangle 48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82" name="Line 49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3" name="Rectangle 50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84" name="Rectangle 51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85" name="Text Box 52"/>
            <p:cNvSpPr txBox="1">
              <a:spLocks noChangeArrowheads="1"/>
            </p:cNvSpPr>
            <p:nvPr/>
          </p:nvSpPr>
          <p:spPr bwMode="auto">
            <a:xfrm>
              <a:off x="4117" y="122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3286" name="Text Box 53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3287" name="Group 54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3308" name="Text Box 5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09" name="Line 5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0" name="Line 5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1" name="Line 5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2" name="Line 5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88" name="Oval 60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89" name="Oval 61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90" name="Text Box 62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91" name="Line 63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2" name="Line 64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3" name="Line 65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4" name="Line 66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95" name="Group 67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3303" name="Text Box 68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04" name="Line 69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5" name="Line 70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6" name="Line 71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7" name="Line 72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96" name="Group 181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3297" name="Group 182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99" name="Line 18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0" name="Line 184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1" name="Line 185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2" name="Line 186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98" name="Rectangle 187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4756" name="Group 228"/>
          <p:cNvGrpSpPr>
            <a:grpSpLocks/>
          </p:cNvGrpSpPr>
          <p:nvPr/>
        </p:nvGrpSpPr>
        <p:grpSpPr bwMode="auto">
          <a:xfrm>
            <a:off x="2098180" y="4149725"/>
            <a:ext cx="2881313" cy="2387600"/>
            <a:chOff x="3650" y="837"/>
            <a:chExt cx="1815" cy="1504"/>
          </a:xfrm>
        </p:grpSpPr>
        <p:sp>
          <p:nvSpPr>
            <p:cNvPr id="93242" name="Line 229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3" name="Line 230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4" name="Line 231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5" name="Rectangle 232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46" name="Line 233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7" name="Rectangle 234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48" name="Rectangle 235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49" name="Text Box 236"/>
            <p:cNvSpPr txBox="1">
              <a:spLocks noChangeArrowheads="1"/>
            </p:cNvSpPr>
            <p:nvPr/>
          </p:nvSpPr>
          <p:spPr bwMode="auto">
            <a:xfrm>
              <a:off x="4117" y="122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3250" name="Text Box 237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3251" name="Group 238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3272" name="Text Box 2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73" name="Line 2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4" name="Line 2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5" name="Line 2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6" name="Line 2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52" name="Oval 244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53" name="Oval 245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54" name="Text Box 246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55" name="Line 247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6" name="Line 248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7" name="Line 249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8" name="Line 250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59" name="Group 251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3267" name="Text Box 25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68" name="Line 25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69" name="Line 25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0" name="Line 25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1" name="Line 25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60" name="Group 257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3261" name="Group 25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63" name="Line 25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4" name="Line 26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5" name="Line 26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6" name="Line 26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62" name="Rectangle 26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4814" name="Group 286"/>
          <p:cNvGrpSpPr>
            <a:grpSpLocks/>
          </p:cNvGrpSpPr>
          <p:nvPr/>
        </p:nvGrpSpPr>
        <p:grpSpPr bwMode="auto">
          <a:xfrm>
            <a:off x="6540004" y="4194176"/>
            <a:ext cx="2755900" cy="2124075"/>
            <a:chOff x="3818" y="2642"/>
            <a:chExt cx="1736" cy="1338"/>
          </a:xfrm>
        </p:grpSpPr>
        <p:sp>
          <p:nvSpPr>
            <p:cNvPr id="93204" name="Line 134"/>
            <p:cNvSpPr>
              <a:spLocks noChangeAspect="1" noChangeShapeType="1"/>
            </p:cNvSpPr>
            <p:nvPr/>
          </p:nvSpPr>
          <p:spPr bwMode="auto">
            <a:xfrm>
              <a:off x="4711" y="2878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5" name="Oval 135"/>
            <p:cNvSpPr>
              <a:spLocks noChangeArrowheads="1"/>
            </p:cNvSpPr>
            <p:nvPr/>
          </p:nvSpPr>
          <p:spPr bwMode="auto">
            <a:xfrm>
              <a:off x="4876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06" name="Oval 136"/>
            <p:cNvSpPr>
              <a:spLocks noChangeArrowheads="1"/>
            </p:cNvSpPr>
            <p:nvPr/>
          </p:nvSpPr>
          <p:spPr bwMode="auto">
            <a:xfrm>
              <a:off x="4559" y="275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07" name="Line 137"/>
            <p:cNvSpPr>
              <a:spLocks noChangeAspect="1" noChangeShapeType="1"/>
            </p:cNvSpPr>
            <p:nvPr/>
          </p:nvSpPr>
          <p:spPr bwMode="auto">
            <a:xfrm flipH="1">
              <a:off x="4702" y="3281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8" name="Line 138"/>
            <p:cNvSpPr>
              <a:spLocks noChangeAspect="1" noChangeShapeType="1"/>
            </p:cNvSpPr>
            <p:nvPr/>
          </p:nvSpPr>
          <p:spPr bwMode="auto">
            <a:xfrm flipH="1">
              <a:off x="4286" y="2961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9" name="Line 139"/>
            <p:cNvSpPr>
              <a:spLocks noChangeShapeType="1"/>
            </p:cNvSpPr>
            <p:nvPr/>
          </p:nvSpPr>
          <p:spPr bwMode="auto">
            <a:xfrm>
              <a:off x="5086" y="3278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0" name="Text Box 140"/>
            <p:cNvSpPr txBox="1">
              <a:spLocks noChangeArrowheads="1"/>
            </p:cNvSpPr>
            <p:nvPr/>
          </p:nvSpPr>
          <p:spPr bwMode="auto">
            <a:xfrm>
              <a:off x="5103" y="3021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211" name="Text Box 141"/>
            <p:cNvSpPr txBox="1">
              <a:spLocks noChangeArrowheads="1"/>
            </p:cNvSpPr>
            <p:nvPr/>
          </p:nvSpPr>
          <p:spPr bwMode="auto">
            <a:xfrm>
              <a:off x="4775" y="267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212" name="Rectangle 154"/>
            <p:cNvSpPr>
              <a:spLocks noChangeArrowheads="1"/>
            </p:cNvSpPr>
            <p:nvPr/>
          </p:nvSpPr>
          <p:spPr bwMode="auto">
            <a:xfrm>
              <a:off x="4682" y="344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3213" name="Group 155"/>
            <p:cNvGrpSpPr>
              <a:grpSpLocks/>
            </p:cNvGrpSpPr>
            <p:nvPr/>
          </p:nvGrpSpPr>
          <p:grpSpPr bwMode="auto">
            <a:xfrm>
              <a:off x="4478" y="3447"/>
              <a:ext cx="190" cy="525"/>
              <a:chOff x="1762" y="1269"/>
              <a:chExt cx="190" cy="525"/>
            </a:xfrm>
          </p:grpSpPr>
          <p:sp>
            <p:nvSpPr>
              <p:cNvPr id="93237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38" name="Line 15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9" name="Line 15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40" name="Line 15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41" name="Line 16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14" name="Rectangle 161"/>
            <p:cNvSpPr>
              <a:spLocks noChangeArrowheads="1"/>
            </p:cNvSpPr>
            <p:nvPr/>
          </p:nvSpPr>
          <p:spPr bwMode="auto">
            <a:xfrm>
              <a:off x="5103" y="344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3215" name="Group 162"/>
            <p:cNvGrpSpPr>
              <a:grpSpLocks/>
            </p:cNvGrpSpPr>
            <p:nvPr/>
          </p:nvGrpSpPr>
          <p:grpSpPr bwMode="auto">
            <a:xfrm>
              <a:off x="5364" y="3449"/>
              <a:ext cx="190" cy="525"/>
              <a:chOff x="1762" y="1269"/>
              <a:chExt cx="190" cy="525"/>
            </a:xfrm>
          </p:grpSpPr>
          <p:sp>
            <p:nvSpPr>
              <p:cNvPr id="93232" name="Text Box 16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33" name="Line 16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4" name="Line 16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5" name="Line 16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6" name="Line 16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16" name="Group 169"/>
            <p:cNvGrpSpPr>
              <a:grpSpLocks/>
            </p:cNvGrpSpPr>
            <p:nvPr/>
          </p:nvGrpSpPr>
          <p:grpSpPr bwMode="auto">
            <a:xfrm>
              <a:off x="4125" y="2642"/>
              <a:ext cx="431" cy="213"/>
              <a:chOff x="2106" y="2777"/>
              <a:chExt cx="431" cy="213"/>
            </a:xfrm>
          </p:grpSpPr>
          <p:sp>
            <p:nvSpPr>
              <p:cNvPr id="93230" name="Text Box 170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31" name="Line 171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17" name="Rectangle 271"/>
            <p:cNvSpPr>
              <a:spLocks noChangeArrowheads="1"/>
            </p:cNvSpPr>
            <p:nvPr/>
          </p:nvSpPr>
          <p:spPr bwMode="auto">
            <a:xfrm>
              <a:off x="4174" y="3274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18" name="Text Box 272"/>
            <p:cNvSpPr txBox="1">
              <a:spLocks noChangeAspect="1" noChangeArrowheads="1"/>
            </p:cNvSpPr>
            <p:nvPr/>
          </p:nvSpPr>
          <p:spPr bwMode="auto">
            <a:xfrm>
              <a:off x="3818" y="3479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19" name="Line 273"/>
            <p:cNvSpPr>
              <a:spLocks noChangeShapeType="1"/>
            </p:cNvSpPr>
            <p:nvPr/>
          </p:nvSpPr>
          <p:spPr bwMode="auto">
            <a:xfrm>
              <a:off x="4051" y="373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0" name="Line 274"/>
            <p:cNvSpPr>
              <a:spLocks noChangeAspect="1" noChangeShapeType="1"/>
            </p:cNvSpPr>
            <p:nvPr/>
          </p:nvSpPr>
          <p:spPr bwMode="auto">
            <a:xfrm>
              <a:off x="3970" y="397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1" name="Line 275"/>
            <p:cNvSpPr>
              <a:spLocks noChangeAspect="1" noChangeShapeType="1"/>
            </p:cNvSpPr>
            <p:nvPr/>
          </p:nvSpPr>
          <p:spPr bwMode="auto">
            <a:xfrm>
              <a:off x="3973" y="328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2" name="Line 276"/>
            <p:cNvSpPr>
              <a:spLocks noChangeShapeType="1"/>
            </p:cNvSpPr>
            <p:nvPr/>
          </p:nvSpPr>
          <p:spPr bwMode="auto">
            <a:xfrm>
              <a:off x="4050" y="3295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23" name="Group 277"/>
            <p:cNvGrpSpPr>
              <a:grpSpLocks/>
            </p:cNvGrpSpPr>
            <p:nvPr/>
          </p:nvGrpSpPr>
          <p:grpSpPr bwMode="auto">
            <a:xfrm>
              <a:off x="4173" y="3787"/>
              <a:ext cx="240" cy="193"/>
              <a:chOff x="4638" y="2040"/>
              <a:chExt cx="240" cy="193"/>
            </a:xfrm>
          </p:grpSpPr>
          <p:grpSp>
            <p:nvGrpSpPr>
              <p:cNvPr id="93224" name="Group 27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26" name="Line 27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7" name="Line 28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8" name="Line 28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9" name="Line 28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25" name="Rectangle 28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534813" name="Oval 285"/>
          <p:cNvSpPr>
            <a:spLocks noChangeArrowheads="1"/>
          </p:cNvSpPr>
          <p:nvPr/>
        </p:nvSpPr>
        <p:spPr bwMode="auto">
          <a:xfrm>
            <a:off x="3217367" y="4810125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43" y="2654300"/>
            <a:ext cx="2918792" cy="25018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3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4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4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656" grpId="0" animBg="1"/>
      <p:bldP spid="534660" grpId="0"/>
      <p:bldP spid="53481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67" name="Rectangle 11"/>
          <p:cNvSpPr>
            <a:spLocks noChangeArrowheads="1"/>
          </p:cNvSpPr>
          <p:nvPr/>
        </p:nvSpPr>
        <p:spPr bwMode="auto">
          <a:xfrm>
            <a:off x="1235077" y="-27384"/>
            <a:ext cx="497363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右单旋转算法</a:t>
            </a:r>
          </a:p>
        </p:txBody>
      </p:sp>
      <p:sp>
        <p:nvSpPr>
          <p:cNvPr id="94216" name="Text Box 12"/>
          <p:cNvSpPr txBox="1">
            <a:spLocks noChangeArrowheads="1"/>
          </p:cNvSpPr>
          <p:nvPr/>
        </p:nvSpPr>
        <p:spPr bwMode="auto">
          <a:xfrm>
            <a:off x="1720851" y="906464"/>
            <a:ext cx="8640763" cy="397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void AVLTree&lt;E, K&gt; ::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RotateR ( AVLNode&lt;E, K&gt; *&amp; ptr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//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树做右单旋转，旋转后新根在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>
                <a:latin typeface="Times New Roman" panose="02020603050405020304" pitchFamily="18" charset="0"/>
              </a:rPr>
              <a:t>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AVLNode&lt;E, K&gt; *subR = ptr;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保存要右旋的根结点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 = subR-&gt;left;                      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指向原根的左子女</a:t>
            </a:r>
            <a:endParaRPr lang="en-US" altLang="zh-CN" sz="20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subR-&gt;left = ptr-&gt;right;        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成为新根前卸掉右边负载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ptr-&gt;right = subR;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右单旋转：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成为新根，原根成为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的右子女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ptr-&gt;bf = subR-&gt;bf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                         </a:t>
            </a:r>
          </a:p>
        </p:txBody>
      </p:sp>
      <p:grpSp>
        <p:nvGrpSpPr>
          <p:cNvPr id="48" name="Group 309"/>
          <p:cNvGrpSpPr>
            <a:grpSpLocks/>
          </p:cNvGrpSpPr>
          <p:nvPr/>
        </p:nvGrpSpPr>
        <p:grpSpPr bwMode="auto">
          <a:xfrm>
            <a:off x="6215064" y="4711701"/>
            <a:ext cx="1347787" cy="957263"/>
            <a:chOff x="2917" y="2782"/>
            <a:chExt cx="849" cy="603"/>
          </a:xfrm>
        </p:grpSpPr>
        <p:sp>
          <p:nvSpPr>
            <p:cNvPr id="94263" name="AutoShape 31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64" name="Text Box 31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95" name="Group 87"/>
          <p:cNvGrpSpPr>
            <a:grpSpLocks/>
          </p:cNvGrpSpPr>
          <p:nvPr/>
        </p:nvGrpSpPr>
        <p:grpSpPr bwMode="auto">
          <a:xfrm>
            <a:off x="3851276" y="4894264"/>
            <a:ext cx="684213" cy="338137"/>
            <a:chOff x="2106" y="2830"/>
            <a:chExt cx="431" cy="213"/>
          </a:xfrm>
        </p:grpSpPr>
        <p:sp>
          <p:nvSpPr>
            <p:cNvPr id="94261" name="Text Box 88"/>
            <p:cNvSpPr txBox="1">
              <a:spLocks noChangeAspect="1" noChangeArrowheads="1"/>
            </p:cNvSpPr>
            <p:nvPr/>
          </p:nvSpPr>
          <p:spPr bwMode="auto">
            <a:xfrm>
              <a:off x="2106" y="283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4262" name="Line 89"/>
            <p:cNvSpPr>
              <a:spLocks noChangeAspect="1" noChangeShapeType="1"/>
            </p:cNvSpPr>
            <p:nvPr/>
          </p:nvSpPr>
          <p:spPr bwMode="auto">
            <a:xfrm>
              <a:off x="2336" y="2968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8" name="Group 125"/>
          <p:cNvGrpSpPr>
            <a:grpSpLocks/>
          </p:cNvGrpSpPr>
          <p:nvPr/>
        </p:nvGrpSpPr>
        <p:grpSpPr bwMode="auto">
          <a:xfrm>
            <a:off x="4067176" y="4462464"/>
            <a:ext cx="987425" cy="338137"/>
            <a:chOff x="4091" y="2795"/>
            <a:chExt cx="622" cy="213"/>
          </a:xfrm>
        </p:grpSpPr>
        <p:sp>
          <p:nvSpPr>
            <p:cNvPr id="94259" name="Text Box 12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94260" name="Line 12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1" name="Freeform 128"/>
          <p:cNvSpPr>
            <a:spLocks/>
          </p:cNvSpPr>
          <p:nvPr/>
        </p:nvSpPr>
        <p:spPr bwMode="auto">
          <a:xfrm>
            <a:off x="4886325" y="498475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" name="Group 228"/>
          <p:cNvGrpSpPr>
            <a:grpSpLocks/>
          </p:cNvGrpSpPr>
          <p:nvPr/>
        </p:nvGrpSpPr>
        <p:grpSpPr bwMode="auto">
          <a:xfrm>
            <a:off x="3359151" y="4425950"/>
            <a:ext cx="2881313" cy="2387600"/>
            <a:chOff x="3650" y="837"/>
            <a:chExt cx="1815" cy="1504"/>
          </a:xfrm>
        </p:grpSpPr>
        <p:sp>
          <p:nvSpPr>
            <p:cNvPr id="94224" name="Line 229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5" name="Line 230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6" name="Line 231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7" name="Rectangle 232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4228" name="Line 233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9" name="Rectangle 234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230" name="Rectangle 235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4231" name="Text Box 236"/>
            <p:cNvSpPr txBox="1">
              <a:spLocks noChangeArrowheads="1"/>
            </p:cNvSpPr>
            <p:nvPr/>
          </p:nvSpPr>
          <p:spPr bwMode="auto">
            <a:xfrm>
              <a:off x="4117" y="125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4232" name="Text Box 237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4233" name="Group 238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4254" name="Text Box 2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4255" name="Line 2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6" name="Line 2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7" name="Line 2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8" name="Line 2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4234" name="Oval 244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4235" name="Oval 245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4236" name="Text Box 246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4237" name="Line 247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8" name="Line 248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9" name="Line 249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40" name="Line 250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4241" name="Group 251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4249" name="Text Box 25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4250" name="Line 25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1" name="Line 25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2" name="Line 25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3" name="Line 25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4242" name="Group 257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4243" name="Group 25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4245" name="Line 25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6" name="Line 26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7" name="Line 26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8" name="Line 26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4244" name="Rectangle 26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138" name="Oval 285"/>
          <p:cNvSpPr>
            <a:spLocks noChangeArrowheads="1"/>
          </p:cNvSpPr>
          <p:nvPr/>
        </p:nvSpPr>
        <p:spPr bwMode="auto">
          <a:xfrm>
            <a:off x="4478338" y="5086350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96" name="Group 286"/>
          <p:cNvGrpSpPr>
            <a:grpSpLocks/>
          </p:cNvGrpSpPr>
          <p:nvPr/>
        </p:nvGrpSpPr>
        <p:grpSpPr bwMode="auto">
          <a:xfrm>
            <a:off x="7577138" y="4533901"/>
            <a:ext cx="2755900" cy="2124075"/>
            <a:chOff x="3818" y="2642"/>
            <a:chExt cx="1736" cy="1338"/>
          </a:xfrm>
        </p:grpSpPr>
        <p:sp>
          <p:nvSpPr>
            <p:cNvPr id="97" name="Line 134"/>
            <p:cNvSpPr>
              <a:spLocks noChangeAspect="1" noChangeShapeType="1"/>
            </p:cNvSpPr>
            <p:nvPr/>
          </p:nvSpPr>
          <p:spPr bwMode="auto">
            <a:xfrm>
              <a:off x="4711" y="2878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Oval 135"/>
            <p:cNvSpPr>
              <a:spLocks noChangeArrowheads="1"/>
            </p:cNvSpPr>
            <p:nvPr/>
          </p:nvSpPr>
          <p:spPr bwMode="auto">
            <a:xfrm>
              <a:off x="4876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" name="Oval 136"/>
            <p:cNvSpPr>
              <a:spLocks noChangeArrowheads="1"/>
            </p:cNvSpPr>
            <p:nvPr/>
          </p:nvSpPr>
          <p:spPr bwMode="auto">
            <a:xfrm>
              <a:off x="4559" y="275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3" name="Line 137"/>
            <p:cNvSpPr>
              <a:spLocks noChangeAspect="1" noChangeShapeType="1"/>
            </p:cNvSpPr>
            <p:nvPr/>
          </p:nvSpPr>
          <p:spPr bwMode="auto">
            <a:xfrm flipH="1">
              <a:off x="4702" y="3281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Line 138"/>
            <p:cNvSpPr>
              <a:spLocks noChangeAspect="1" noChangeShapeType="1"/>
            </p:cNvSpPr>
            <p:nvPr/>
          </p:nvSpPr>
          <p:spPr bwMode="auto">
            <a:xfrm flipH="1">
              <a:off x="4286" y="2961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Line 139"/>
            <p:cNvSpPr>
              <a:spLocks noChangeShapeType="1"/>
            </p:cNvSpPr>
            <p:nvPr/>
          </p:nvSpPr>
          <p:spPr bwMode="auto">
            <a:xfrm>
              <a:off x="5086" y="3278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Text Box 140"/>
            <p:cNvSpPr txBox="1">
              <a:spLocks noChangeArrowheads="1"/>
            </p:cNvSpPr>
            <p:nvPr/>
          </p:nvSpPr>
          <p:spPr bwMode="auto">
            <a:xfrm>
              <a:off x="5103" y="3021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7" name="Text Box 141"/>
            <p:cNvSpPr txBox="1">
              <a:spLocks noChangeArrowheads="1"/>
            </p:cNvSpPr>
            <p:nvPr/>
          </p:nvSpPr>
          <p:spPr bwMode="auto">
            <a:xfrm>
              <a:off x="4775" y="267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8" name="Rectangle 154"/>
            <p:cNvSpPr>
              <a:spLocks noChangeArrowheads="1"/>
            </p:cNvSpPr>
            <p:nvPr/>
          </p:nvSpPr>
          <p:spPr bwMode="auto">
            <a:xfrm>
              <a:off x="4682" y="344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109" name="Group 155"/>
            <p:cNvGrpSpPr>
              <a:grpSpLocks/>
            </p:cNvGrpSpPr>
            <p:nvPr/>
          </p:nvGrpSpPr>
          <p:grpSpPr bwMode="auto">
            <a:xfrm>
              <a:off x="4478" y="3447"/>
              <a:ext cx="190" cy="525"/>
              <a:chOff x="1762" y="1269"/>
              <a:chExt cx="190" cy="525"/>
            </a:xfrm>
          </p:grpSpPr>
          <p:sp>
            <p:nvSpPr>
              <p:cNvPr id="133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34" name="Line 15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" name="Line 15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" name="Line 15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" name="Line 16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0" name="Rectangle 161"/>
            <p:cNvSpPr>
              <a:spLocks noChangeArrowheads="1"/>
            </p:cNvSpPr>
            <p:nvPr/>
          </p:nvSpPr>
          <p:spPr bwMode="auto">
            <a:xfrm>
              <a:off x="5103" y="344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111" name="Group 162"/>
            <p:cNvGrpSpPr>
              <a:grpSpLocks/>
            </p:cNvGrpSpPr>
            <p:nvPr/>
          </p:nvGrpSpPr>
          <p:grpSpPr bwMode="auto">
            <a:xfrm>
              <a:off x="5364" y="3449"/>
              <a:ext cx="190" cy="525"/>
              <a:chOff x="1762" y="1269"/>
              <a:chExt cx="190" cy="525"/>
            </a:xfrm>
          </p:grpSpPr>
          <p:sp>
            <p:nvSpPr>
              <p:cNvPr id="128" name="Text Box 16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29" name="Line 16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6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Line 16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Line 16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" name="Group 169"/>
            <p:cNvGrpSpPr>
              <a:grpSpLocks/>
            </p:cNvGrpSpPr>
            <p:nvPr/>
          </p:nvGrpSpPr>
          <p:grpSpPr bwMode="auto">
            <a:xfrm>
              <a:off x="4125" y="2642"/>
              <a:ext cx="431" cy="213"/>
              <a:chOff x="2106" y="2777"/>
              <a:chExt cx="431" cy="213"/>
            </a:xfrm>
          </p:grpSpPr>
          <p:sp>
            <p:nvSpPr>
              <p:cNvPr id="126" name="Text Box 170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7" name="Line 171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" name="Rectangle 271"/>
            <p:cNvSpPr>
              <a:spLocks noChangeArrowheads="1"/>
            </p:cNvSpPr>
            <p:nvPr/>
          </p:nvSpPr>
          <p:spPr bwMode="auto">
            <a:xfrm>
              <a:off x="4174" y="3274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272"/>
            <p:cNvSpPr txBox="1">
              <a:spLocks noChangeAspect="1" noChangeArrowheads="1"/>
            </p:cNvSpPr>
            <p:nvPr/>
          </p:nvSpPr>
          <p:spPr bwMode="auto">
            <a:xfrm>
              <a:off x="3818" y="3479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115" name="Line 273"/>
            <p:cNvSpPr>
              <a:spLocks noChangeShapeType="1"/>
            </p:cNvSpPr>
            <p:nvPr/>
          </p:nvSpPr>
          <p:spPr bwMode="auto">
            <a:xfrm>
              <a:off x="4051" y="373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Line 274"/>
            <p:cNvSpPr>
              <a:spLocks noChangeAspect="1" noChangeShapeType="1"/>
            </p:cNvSpPr>
            <p:nvPr/>
          </p:nvSpPr>
          <p:spPr bwMode="auto">
            <a:xfrm>
              <a:off x="3970" y="397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Line 275"/>
            <p:cNvSpPr>
              <a:spLocks noChangeAspect="1" noChangeShapeType="1"/>
            </p:cNvSpPr>
            <p:nvPr/>
          </p:nvSpPr>
          <p:spPr bwMode="auto">
            <a:xfrm>
              <a:off x="3973" y="328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Line 276"/>
            <p:cNvSpPr>
              <a:spLocks noChangeShapeType="1"/>
            </p:cNvSpPr>
            <p:nvPr/>
          </p:nvSpPr>
          <p:spPr bwMode="auto">
            <a:xfrm>
              <a:off x="4050" y="3295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9" name="Group 277"/>
            <p:cNvGrpSpPr>
              <a:grpSpLocks/>
            </p:cNvGrpSpPr>
            <p:nvPr/>
          </p:nvGrpSpPr>
          <p:grpSpPr bwMode="auto">
            <a:xfrm>
              <a:off x="4173" y="3787"/>
              <a:ext cx="240" cy="193"/>
              <a:chOff x="4638" y="2040"/>
              <a:chExt cx="240" cy="193"/>
            </a:xfrm>
          </p:grpSpPr>
          <p:grpSp>
            <p:nvGrpSpPr>
              <p:cNvPr id="120" name="Group 27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122" name="Line 27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Line 28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Line 28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Line 28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Rectangle 28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cxnSp>
        <p:nvCxnSpPr>
          <p:cNvPr id="6" name="曲线连接符 5"/>
          <p:cNvCxnSpPr/>
          <p:nvPr/>
        </p:nvCxnSpPr>
        <p:spPr>
          <a:xfrm>
            <a:off x="5375277" y="3501008"/>
            <a:ext cx="3763962" cy="2167956"/>
          </a:xfrm>
          <a:prstGeom prst="curvedConnector3">
            <a:avLst>
              <a:gd name="adj1" fmla="val 7473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曲线连接符 8"/>
          <p:cNvCxnSpPr/>
          <p:nvPr/>
        </p:nvCxnSpPr>
        <p:spPr>
          <a:xfrm>
            <a:off x="4691064" y="3861048"/>
            <a:ext cx="4565649" cy="1347541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9" name="Text Box 126"/>
          <p:cNvSpPr txBox="1">
            <a:spLocks noChangeAspect="1" noChangeArrowheads="1"/>
          </p:cNvSpPr>
          <p:nvPr/>
        </p:nvSpPr>
        <p:spPr bwMode="auto">
          <a:xfrm>
            <a:off x="9498013" y="4869160"/>
            <a:ext cx="9874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i="1" dirty="0" err="1">
                <a:latin typeface="Times New Roman" panose="02020603050405020304" pitchFamily="18" charset="0"/>
              </a:rPr>
              <a:t>subR</a:t>
            </a:r>
            <a:endParaRPr lang="en-US" altLang="zh-CN" sz="2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875" name="Group 323"/>
          <p:cNvGrpSpPr>
            <a:grpSpLocks/>
          </p:cNvGrpSpPr>
          <p:nvPr/>
        </p:nvGrpSpPr>
        <p:grpSpPr bwMode="auto">
          <a:xfrm>
            <a:off x="6281689" y="3995738"/>
            <a:ext cx="2982912" cy="2241550"/>
            <a:chOff x="3813" y="2568"/>
            <a:chExt cx="1879" cy="1412"/>
          </a:xfrm>
        </p:grpSpPr>
        <p:sp>
          <p:nvSpPr>
            <p:cNvPr id="95368" name="Line 21"/>
            <p:cNvSpPr>
              <a:spLocks noChangeShapeType="1"/>
            </p:cNvSpPr>
            <p:nvPr/>
          </p:nvSpPr>
          <p:spPr bwMode="auto">
            <a:xfrm>
              <a:off x="4497" y="32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9" name="Line 22"/>
            <p:cNvSpPr>
              <a:spLocks noChangeAspect="1" noChangeShapeType="1"/>
            </p:cNvSpPr>
            <p:nvPr/>
          </p:nvSpPr>
          <p:spPr bwMode="auto">
            <a:xfrm>
              <a:off x="4849" y="2934"/>
              <a:ext cx="322" cy="32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0" name="Line 23"/>
            <p:cNvSpPr>
              <a:spLocks noChangeShapeType="1"/>
            </p:cNvSpPr>
            <p:nvPr/>
          </p:nvSpPr>
          <p:spPr bwMode="auto">
            <a:xfrm flipH="1">
              <a:off x="4497" y="2875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1" name="Line 25"/>
            <p:cNvSpPr>
              <a:spLocks noChangeShapeType="1"/>
            </p:cNvSpPr>
            <p:nvPr/>
          </p:nvSpPr>
          <p:spPr bwMode="auto">
            <a:xfrm flipH="1">
              <a:off x="4148" y="32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2" name="Rectangle 26"/>
            <p:cNvSpPr>
              <a:spLocks noChangeArrowheads="1"/>
            </p:cNvSpPr>
            <p:nvPr/>
          </p:nvSpPr>
          <p:spPr bwMode="auto">
            <a:xfrm>
              <a:off x="403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373" name="Rectangle 27"/>
            <p:cNvSpPr>
              <a:spLocks noChangeArrowheads="1"/>
            </p:cNvSpPr>
            <p:nvPr/>
          </p:nvSpPr>
          <p:spPr bwMode="auto">
            <a:xfrm>
              <a:off x="459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374" name="Text Box 28"/>
            <p:cNvSpPr txBox="1">
              <a:spLocks noChangeArrowheads="1"/>
            </p:cNvSpPr>
            <p:nvPr/>
          </p:nvSpPr>
          <p:spPr bwMode="auto">
            <a:xfrm>
              <a:off x="4112" y="303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75" name="Text Box 29"/>
            <p:cNvSpPr txBox="1">
              <a:spLocks noChangeArrowheads="1"/>
            </p:cNvSpPr>
            <p:nvPr/>
          </p:nvSpPr>
          <p:spPr bwMode="auto">
            <a:xfrm>
              <a:off x="4870" y="265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76" name="Oval 36"/>
            <p:cNvSpPr>
              <a:spLocks noChangeArrowheads="1"/>
            </p:cNvSpPr>
            <p:nvPr/>
          </p:nvSpPr>
          <p:spPr bwMode="auto">
            <a:xfrm>
              <a:off x="4640" y="272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377" name="Oval 37"/>
            <p:cNvSpPr>
              <a:spLocks noChangeArrowheads="1"/>
            </p:cNvSpPr>
            <p:nvPr/>
          </p:nvSpPr>
          <p:spPr bwMode="auto">
            <a:xfrm>
              <a:off x="4315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5378" name="Group 38"/>
            <p:cNvGrpSpPr>
              <a:grpSpLocks/>
            </p:cNvGrpSpPr>
            <p:nvPr/>
          </p:nvGrpSpPr>
          <p:grpSpPr bwMode="auto">
            <a:xfrm>
              <a:off x="3813" y="3450"/>
              <a:ext cx="190" cy="525"/>
              <a:chOff x="1762" y="1269"/>
              <a:chExt cx="190" cy="525"/>
            </a:xfrm>
          </p:grpSpPr>
          <p:sp>
            <p:nvSpPr>
              <p:cNvPr id="95401" name="Text Box 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02" name="Line 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3" name="Line 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4" name="Line 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5" name="Line 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79" name="Group 44"/>
            <p:cNvGrpSpPr>
              <a:grpSpLocks/>
            </p:cNvGrpSpPr>
            <p:nvPr/>
          </p:nvGrpSpPr>
          <p:grpSpPr bwMode="auto">
            <a:xfrm>
              <a:off x="4373" y="3452"/>
              <a:ext cx="190" cy="525"/>
              <a:chOff x="1762" y="1269"/>
              <a:chExt cx="190" cy="525"/>
            </a:xfrm>
          </p:grpSpPr>
          <p:sp>
            <p:nvSpPr>
              <p:cNvPr id="95396" name="Text Box 4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97" name="Line 4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98" name="Line 4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99" name="Line 4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0" name="Line 4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80" name="Group 50"/>
            <p:cNvGrpSpPr>
              <a:grpSpLocks/>
            </p:cNvGrpSpPr>
            <p:nvPr/>
          </p:nvGrpSpPr>
          <p:grpSpPr bwMode="auto">
            <a:xfrm>
              <a:off x="4217" y="2568"/>
              <a:ext cx="431" cy="213"/>
              <a:chOff x="2106" y="2777"/>
              <a:chExt cx="431" cy="213"/>
            </a:xfrm>
          </p:grpSpPr>
          <p:sp>
            <p:nvSpPr>
              <p:cNvPr id="95394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95" name="Line 52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81" name="Rectangle 290"/>
            <p:cNvSpPr>
              <a:spLocks noChangeArrowheads="1"/>
            </p:cNvSpPr>
            <p:nvPr/>
          </p:nvSpPr>
          <p:spPr bwMode="auto">
            <a:xfrm>
              <a:off x="5028" y="3257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382" name="Text Box 291"/>
            <p:cNvSpPr txBox="1">
              <a:spLocks noChangeAspect="1" noChangeArrowheads="1"/>
            </p:cNvSpPr>
            <p:nvPr/>
          </p:nvSpPr>
          <p:spPr bwMode="auto">
            <a:xfrm>
              <a:off x="5238" y="3464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383" name="Line 292"/>
            <p:cNvSpPr>
              <a:spLocks noChangeShapeType="1"/>
            </p:cNvSpPr>
            <p:nvPr/>
          </p:nvSpPr>
          <p:spPr bwMode="auto">
            <a:xfrm>
              <a:off x="5407" y="3724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4" name="Line 293"/>
            <p:cNvSpPr>
              <a:spLocks noChangeAspect="1" noChangeShapeType="1"/>
            </p:cNvSpPr>
            <p:nvPr/>
          </p:nvSpPr>
          <p:spPr bwMode="auto">
            <a:xfrm>
              <a:off x="5326" y="396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5" name="Line 294"/>
            <p:cNvSpPr>
              <a:spLocks noChangeAspect="1" noChangeShapeType="1"/>
            </p:cNvSpPr>
            <p:nvPr/>
          </p:nvSpPr>
          <p:spPr bwMode="auto">
            <a:xfrm>
              <a:off x="5329" y="32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6" name="Line 295"/>
            <p:cNvSpPr>
              <a:spLocks noChangeShapeType="1"/>
            </p:cNvSpPr>
            <p:nvPr/>
          </p:nvSpPr>
          <p:spPr bwMode="auto">
            <a:xfrm>
              <a:off x="5406" y="3288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387" name="Group 296"/>
            <p:cNvGrpSpPr>
              <a:grpSpLocks/>
            </p:cNvGrpSpPr>
            <p:nvPr/>
          </p:nvGrpSpPr>
          <p:grpSpPr bwMode="auto">
            <a:xfrm>
              <a:off x="5027" y="3787"/>
              <a:ext cx="240" cy="193"/>
              <a:chOff x="4638" y="2040"/>
              <a:chExt cx="240" cy="193"/>
            </a:xfrm>
          </p:grpSpPr>
          <p:grpSp>
            <p:nvGrpSpPr>
              <p:cNvPr id="95388" name="Group 297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390" name="Line 29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1" name="Line 29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2" name="Line 30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3" name="Line 30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389" name="Rectangle 302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5857" name="Group 305"/>
          <p:cNvGrpSpPr>
            <a:grpSpLocks/>
          </p:cNvGrpSpPr>
          <p:nvPr/>
        </p:nvGrpSpPr>
        <p:grpSpPr bwMode="auto">
          <a:xfrm>
            <a:off x="4027440" y="1938338"/>
            <a:ext cx="1755775" cy="1079500"/>
            <a:chOff x="2290" y="1085"/>
            <a:chExt cx="1106" cy="680"/>
          </a:xfrm>
        </p:grpSpPr>
        <p:sp>
          <p:nvSpPr>
            <p:cNvPr id="95365" name="Text Box 306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366" name="AutoShape 307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7" name="Text Box 308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5861" name="Group 309"/>
          <p:cNvGrpSpPr>
            <a:grpSpLocks/>
          </p:cNvGrpSpPr>
          <p:nvPr/>
        </p:nvGrpSpPr>
        <p:grpSpPr bwMode="auto">
          <a:xfrm>
            <a:off x="4846590" y="4414838"/>
            <a:ext cx="1347787" cy="957262"/>
            <a:chOff x="2917" y="2782"/>
            <a:chExt cx="849" cy="603"/>
          </a:xfrm>
        </p:grpSpPr>
        <p:sp>
          <p:nvSpPr>
            <p:cNvPr id="95363" name="AutoShape 31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4" name="Text Box 31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535876" name="Group 324"/>
          <p:cNvGrpSpPr>
            <a:grpSpLocks/>
          </p:cNvGrpSpPr>
          <p:nvPr/>
        </p:nvGrpSpPr>
        <p:grpSpPr bwMode="auto">
          <a:xfrm>
            <a:off x="4008389" y="4233863"/>
            <a:ext cx="444500" cy="622300"/>
            <a:chOff x="2472" y="2811"/>
            <a:chExt cx="280" cy="392"/>
          </a:xfrm>
        </p:grpSpPr>
        <p:sp>
          <p:nvSpPr>
            <p:cNvPr id="95361" name="Text Box 313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5362" name="Line 314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5867" name="Group 315"/>
          <p:cNvGrpSpPr>
            <a:grpSpLocks/>
          </p:cNvGrpSpPr>
          <p:nvPr/>
        </p:nvGrpSpPr>
        <p:grpSpPr bwMode="auto">
          <a:xfrm>
            <a:off x="2195465" y="4017964"/>
            <a:ext cx="987425" cy="338137"/>
            <a:chOff x="4091" y="2795"/>
            <a:chExt cx="622" cy="213"/>
          </a:xfrm>
        </p:grpSpPr>
        <p:sp>
          <p:nvSpPr>
            <p:cNvPr id="95359" name="Text Box 31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5360" name="Line 31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5870" name="Freeform 318"/>
          <p:cNvSpPr>
            <a:spLocks/>
          </p:cNvSpPr>
          <p:nvPr/>
        </p:nvSpPr>
        <p:spPr bwMode="auto">
          <a:xfrm>
            <a:off x="2974926" y="47117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5871" name="Group 319"/>
          <p:cNvGrpSpPr>
            <a:grpSpLocks/>
          </p:cNvGrpSpPr>
          <p:nvPr/>
        </p:nvGrpSpPr>
        <p:grpSpPr bwMode="auto">
          <a:xfrm>
            <a:off x="479376" y="4421188"/>
            <a:ext cx="1619250" cy="957262"/>
            <a:chOff x="2450" y="2787"/>
            <a:chExt cx="1020" cy="603"/>
          </a:xfrm>
        </p:grpSpPr>
        <p:sp>
          <p:nvSpPr>
            <p:cNvPr id="95357" name="AutoShape 320"/>
            <p:cNvSpPr>
              <a:spLocks noChangeArrowheads="1"/>
            </p:cNvSpPr>
            <p:nvPr/>
          </p:nvSpPr>
          <p:spPr bwMode="auto">
            <a:xfrm>
              <a:off x="2450" y="3265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58" name="Text Box 321"/>
            <p:cNvSpPr txBox="1">
              <a:spLocks noChangeArrowheads="1"/>
            </p:cNvSpPr>
            <p:nvPr/>
          </p:nvSpPr>
          <p:spPr bwMode="auto">
            <a:xfrm>
              <a:off x="2464" y="2787"/>
              <a:ext cx="100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找到右子女</a:t>
              </a:r>
            </a:p>
          </p:txBody>
        </p:sp>
      </p:grpSp>
      <p:sp>
        <p:nvSpPr>
          <p:cNvPr id="535874" name="Text Box 322"/>
          <p:cNvSpPr txBox="1">
            <a:spLocks noChangeArrowheads="1"/>
          </p:cNvSpPr>
          <p:nvPr/>
        </p:nvSpPr>
        <p:spPr bwMode="auto">
          <a:xfrm>
            <a:off x="576214" y="5378450"/>
            <a:ext cx="12763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值同号</a:t>
            </a:r>
            <a:endParaRPr lang="en-US" altLang="zh-CN" sz="220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5877" name="Rectangle 325"/>
          <p:cNvSpPr>
            <a:spLocks noChangeArrowheads="1"/>
          </p:cNvSpPr>
          <p:nvPr/>
        </p:nvSpPr>
        <p:spPr bwMode="auto">
          <a:xfrm>
            <a:off x="954660" y="-27384"/>
            <a:ext cx="45370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RR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</a:t>
            </a:r>
            <a:endParaRPr kumimoji="0" lang="en-US" altLang="zh-CN" sz="40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95248" name="Group 377"/>
          <p:cNvGrpSpPr>
            <a:grpSpLocks/>
          </p:cNvGrpSpPr>
          <p:nvPr/>
        </p:nvGrpSpPr>
        <p:grpSpPr bwMode="auto">
          <a:xfrm>
            <a:off x="1284239" y="1196975"/>
            <a:ext cx="2508250" cy="2114550"/>
            <a:chOff x="665" y="754"/>
            <a:chExt cx="1580" cy="1332"/>
          </a:xfrm>
        </p:grpSpPr>
        <p:sp>
          <p:nvSpPr>
            <p:cNvPr id="95325" name="Line 333"/>
            <p:cNvSpPr>
              <a:spLocks noChangeAspect="1" noChangeShapeType="1"/>
            </p:cNvSpPr>
            <p:nvPr/>
          </p:nvSpPr>
          <p:spPr bwMode="auto">
            <a:xfrm>
              <a:off x="1402" y="99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26" name="Oval 334"/>
            <p:cNvSpPr>
              <a:spLocks noChangeArrowheads="1"/>
            </p:cNvSpPr>
            <p:nvPr/>
          </p:nvSpPr>
          <p:spPr bwMode="auto">
            <a:xfrm>
              <a:off x="1567" y="117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327" name="Oval 335"/>
            <p:cNvSpPr>
              <a:spLocks noChangeArrowheads="1"/>
            </p:cNvSpPr>
            <p:nvPr/>
          </p:nvSpPr>
          <p:spPr bwMode="auto">
            <a:xfrm>
              <a:off x="1250" y="86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328" name="Line 336"/>
            <p:cNvSpPr>
              <a:spLocks noChangeAspect="1" noChangeShapeType="1"/>
            </p:cNvSpPr>
            <p:nvPr/>
          </p:nvSpPr>
          <p:spPr bwMode="auto">
            <a:xfrm flipH="1">
              <a:off x="1393" y="1393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29" name="Line 337"/>
            <p:cNvSpPr>
              <a:spLocks noChangeAspect="1" noChangeShapeType="1"/>
            </p:cNvSpPr>
            <p:nvPr/>
          </p:nvSpPr>
          <p:spPr bwMode="auto">
            <a:xfrm flipH="1">
              <a:off x="977" y="107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0" name="Line 338"/>
            <p:cNvSpPr>
              <a:spLocks noChangeShapeType="1"/>
            </p:cNvSpPr>
            <p:nvPr/>
          </p:nvSpPr>
          <p:spPr bwMode="auto">
            <a:xfrm>
              <a:off x="1777" y="1390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1" name="Text Box 339"/>
            <p:cNvSpPr txBox="1">
              <a:spLocks noChangeArrowheads="1"/>
            </p:cNvSpPr>
            <p:nvPr/>
          </p:nvSpPr>
          <p:spPr bwMode="auto">
            <a:xfrm>
              <a:off x="1794" y="113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32" name="Text Box 340"/>
            <p:cNvSpPr txBox="1">
              <a:spLocks noChangeArrowheads="1"/>
            </p:cNvSpPr>
            <p:nvPr/>
          </p:nvSpPr>
          <p:spPr bwMode="auto">
            <a:xfrm>
              <a:off x="1466" y="78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333" name="Rectangle 341"/>
            <p:cNvSpPr>
              <a:spLocks noChangeArrowheads="1"/>
            </p:cNvSpPr>
            <p:nvPr/>
          </p:nvSpPr>
          <p:spPr bwMode="auto">
            <a:xfrm>
              <a:off x="1373" y="1558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34" name="Group 342"/>
            <p:cNvGrpSpPr>
              <a:grpSpLocks/>
            </p:cNvGrpSpPr>
            <p:nvPr/>
          </p:nvGrpSpPr>
          <p:grpSpPr bwMode="auto">
            <a:xfrm>
              <a:off x="1169" y="1559"/>
              <a:ext cx="190" cy="525"/>
              <a:chOff x="1762" y="1269"/>
              <a:chExt cx="190" cy="525"/>
            </a:xfrm>
          </p:grpSpPr>
          <p:sp>
            <p:nvSpPr>
              <p:cNvPr id="95352" name="Text Box 34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53" name="Line 34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4" name="Line 34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5" name="Line 34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6" name="Line 34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35" name="Rectangle 348"/>
            <p:cNvSpPr>
              <a:spLocks noChangeArrowheads="1"/>
            </p:cNvSpPr>
            <p:nvPr/>
          </p:nvSpPr>
          <p:spPr bwMode="auto">
            <a:xfrm>
              <a:off x="1794" y="155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36" name="Group 349"/>
            <p:cNvGrpSpPr>
              <a:grpSpLocks/>
            </p:cNvGrpSpPr>
            <p:nvPr/>
          </p:nvGrpSpPr>
          <p:grpSpPr bwMode="auto">
            <a:xfrm>
              <a:off x="2055" y="1561"/>
              <a:ext cx="190" cy="525"/>
              <a:chOff x="1762" y="1269"/>
              <a:chExt cx="190" cy="525"/>
            </a:xfrm>
          </p:grpSpPr>
          <p:sp>
            <p:nvSpPr>
              <p:cNvPr id="95347" name="Text Box 350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48" name="Line 351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9" name="Line 352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0" name="Line 353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1" name="Line 354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37" name="Group 355"/>
            <p:cNvGrpSpPr>
              <a:grpSpLocks/>
            </p:cNvGrpSpPr>
            <p:nvPr/>
          </p:nvGrpSpPr>
          <p:grpSpPr bwMode="auto">
            <a:xfrm>
              <a:off x="816" y="754"/>
              <a:ext cx="431" cy="213"/>
              <a:chOff x="2106" y="2777"/>
              <a:chExt cx="431" cy="213"/>
            </a:xfrm>
          </p:grpSpPr>
          <p:sp>
            <p:nvSpPr>
              <p:cNvPr id="95345" name="Text Box 356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46" name="Line 357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38" name="Rectangle 358"/>
            <p:cNvSpPr>
              <a:spLocks noChangeArrowheads="1"/>
            </p:cNvSpPr>
            <p:nvPr/>
          </p:nvSpPr>
          <p:spPr bwMode="auto">
            <a:xfrm>
              <a:off x="865" y="138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339" name="Group 371"/>
            <p:cNvGrpSpPr>
              <a:grpSpLocks/>
            </p:cNvGrpSpPr>
            <p:nvPr/>
          </p:nvGrpSpPr>
          <p:grpSpPr bwMode="auto">
            <a:xfrm>
              <a:off x="665" y="1389"/>
              <a:ext cx="190" cy="525"/>
              <a:chOff x="1762" y="1269"/>
              <a:chExt cx="190" cy="525"/>
            </a:xfrm>
          </p:grpSpPr>
          <p:sp>
            <p:nvSpPr>
              <p:cNvPr id="95340" name="Text Box 37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41" name="Line 37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2" name="Line 37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3" name="Line 37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4" name="Line 37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5963" name="Group 411"/>
          <p:cNvGrpSpPr>
            <a:grpSpLocks/>
          </p:cNvGrpSpPr>
          <p:nvPr/>
        </p:nvGrpSpPr>
        <p:grpSpPr bwMode="auto">
          <a:xfrm>
            <a:off x="6011815" y="1125538"/>
            <a:ext cx="2828925" cy="2419350"/>
            <a:chOff x="3643" y="709"/>
            <a:chExt cx="1782" cy="1524"/>
          </a:xfrm>
        </p:grpSpPr>
        <p:sp>
          <p:nvSpPr>
            <p:cNvPr id="95287" name="Text Box 192"/>
            <p:cNvSpPr txBox="1">
              <a:spLocks noChangeAspect="1" noChangeArrowheads="1"/>
            </p:cNvSpPr>
            <p:nvPr/>
          </p:nvSpPr>
          <p:spPr bwMode="auto">
            <a:xfrm>
              <a:off x="4971" y="1717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288" name="Line 193"/>
            <p:cNvSpPr>
              <a:spLocks noChangeShapeType="1"/>
            </p:cNvSpPr>
            <p:nvPr/>
          </p:nvSpPr>
          <p:spPr bwMode="auto">
            <a:xfrm>
              <a:off x="5140" y="1977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9" name="Line 194"/>
            <p:cNvSpPr>
              <a:spLocks noChangeAspect="1" noChangeShapeType="1"/>
            </p:cNvSpPr>
            <p:nvPr/>
          </p:nvSpPr>
          <p:spPr bwMode="auto">
            <a:xfrm>
              <a:off x="5059" y="222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0" name="Line 195"/>
            <p:cNvSpPr>
              <a:spLocks noChangeAspect="1" noChangeShapeType="1"/>
            </p:cNvSpPr>
            <p:nvPr/>
          </p:nvSpPr>
          <p:spPr bwMode="auto">
            <a:xfrm>
              <a:off x="5062" y="1527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1" name="Line 196"/>
            <p:cNvSpPr>
              <a:spLocks noChangeShapeType="1"/>
            </p:cNvSpPr>
            <p:nvPr/>
          </p:nvSpPr>
          <p:spPr bwMode="auto">
            <a:xfrm>
              <a:off x="5139" y="154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292" name="Group 213"/>
            <p:cNvGrpSpPr>
              <a:grpSpLocks/>
            </p:cNvGrpSpPr>
            <p:nvPr/>
          </p:nvGrpSpPr>
          <p:grpSpPr bwMode="auto">
            <a:xfrm>
              <a:off x="4772" y="2040"/>
              <a:ext cx="240" cy="193"/>
              <a:chOff x="4638" y="2040"/>
              <a:chExt cx="240" cy="193"/>
            </a:xfrm>
          </p:grpSpPr>
          <p:grpSp>
            <p:nvGrpSpPr>
              <p:cNvPr id="95319" name="Group 212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321" name="Line 10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2" name="Line 11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3" name="Line 11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4" name="Line 11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320" name="Rectangle 210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5293" name="Line 379"/>
            <p:cNvSpPr>
              <a:spLocks noChangeAspect="1" noChangeShapeType="1"/>
            </p:cNvSpPr>
            <p:nvPr/>
          </p:nvSpPr>
          <p:spPr bwMode="auto">
            <a:xfrm>
              <a:off x="4380" y="945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4" name="Oval 380"/>
            <p:cNvSpPr>
              <a:spLocks noChangeArrowheads="1"/>
            </p:cNvSpPr>
            <p:nvPr/>
          </p:nvSpPr>
          <p:spPr bwMode="auto">
            <a:xfrm>
              <a:off x="4545" y="1134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295" name="Oval 381"/>
            <p:cNvSpPr>
              <a:spLocks noChangeArrowheads="1"/>
            </p:cNvSpPr>
            <p:nvPr/>
          </p:nvSpPr>
          <p:spPr bwMode="auto">
            <a:xfrm>
              <a:off x="4228" y="81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296" name="Line 382"/>
            <p:cNvSpPr>
              <a:spLocks noChangeAspect="1" noChangeShapeType="1"/>
            </p:cNvSpPr>
            <p:nvPr/>
          </p:nvSpPr>
          <p:spPr bwMode="auto">
            <a:xfrm flipH="1">
              <a:off x="4371" y="1348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7" name="Line 383"/>
            <p:cNvSpPr>
              <a:spLocks noChangeAspect="1" noChangeShapeType="1"/>
            </p:cNvSpPr>
            <p:nvPr/>
          </p:nvSpPr>
          <p:spPr bwMode="auto">
            <a:xfrm flipH="1">
              <a:off x="3955" y="1028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8" name="Line 384"/>
            <p:cNvSpPr>
              <a:spLocks noChangeShapeType="1"/>
            </p:cNvSpPr>
            <p:nvPr/>
          </p:nvSpPr>
          <p:spPr bwMode="auto">
            <a:xfrm>
              <a:off x="4755" y="1345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9" name="Text Box 385"/>
            <p:cNvSpPr txBox="1">
              <a:spLocks noChangeArrowheads="1"/>
            </p:cNvSpPr>
            <p:nvPr/>
          </p:nvSpPr>
          <p:spPr bwMode="auto">
            <a:xfrm>
              <a:off x="4772" y="108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300" name="Text Box 386"/>
            <p:cNvSpPr txBox="1">
              <a:spLocks noChangeArrowheads="1"/>
            </p:cNvSpPr>
            <p:nvPr/>
          </p:nvSpPr>
          <p:spPr bwMode="auto">
            <a:xfrm>
              <a:off x="4444" y="72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301" name="Rectangle 387"/>
            <p:cNvSpPr>
              <a:spLocks noChangeArrowheads="1"/>
            </p:cNvSpPr>
            <p:nvPr/>
          </p:nvSpPr>
          <p:spPr bwMode="auto">
            <a:xfrm>
              <a:off x="4351" y="151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02" name="Group 388"/>
            <p:cNvGrpSpPr>
              <a:grpSpLocks/>
            </p:cNvGrpSpPr>
            <p:nvPr/>
          </p:nvGrpSpPr>
          <p:grpSpPr bwMode="auto">
            <a:xfrm>
              <a:off x="4147" y="1514"/>
              <a:ext cx="190" cy="525"/>
              <a:chOff x="1762" y="1269"/>
              <a:chExt cx="190" cy="525"/>
            </a:xfrm>
          </p:grpSpPr>
          <p:sp>
            <p:nvSpPr>
              <p:cNvPr id="95314" name="Text Box 38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15" name="Line 39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6" name="Line 39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7" name="Line 39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8" name="Line 39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03" name="Rectangle 394"/>
            <p:cNvSpPr>
              <a:spLocks noChangeArrowheads="1"/>
            </p:cNvSpPr>
            <p:nvPr/>
          </p:nvSpPr>
          <p:spPr bwMode="auto">
            <a:xfrm>
              <a:off x="4772" y="151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04" name="Group 401"/>
            <p:cNvGrpSpPr>
              <a:grpSpLocks/>
            </p:cNvGrpSpPr>
            <p:nvPr/>
          </p:nvGrpSpPr>
          <p:grpSpPr bwMode="auto">
            <a:xfrm>
              <a:off x="3794" y="709"/>
              <a:ext cx="431" cy="213"/>
              <a:chOff x="2106" y="2777"/>
              <a:chExt cx="431" cy="213"/>
            </a:xfrm>
          </p:grpSpPr>
          <p:sp>
            <p:nvSpPr>
              <p:cNvPr id="95312" name="Text Box 402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13" name="Line 403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05" name="Rectangle 404"/>
            <p:cNvSpPr>
              <a:spLocks noChangeArrowheads="1"/>
            </p:cNvSpPr>
            <p:nvPr/>
          </p:nvSpPr>
          <p:spPr bwMode="auto">
            <a:xfrm>
              <a:off x="3843" y="134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306" name="Group 405"/>
            <p:cNvGrpSpPr>
              <a:grpSpLocks/>
            </p:cNvGrpSpPr>
            <p:nvPr/>
          </p:nvGrpSpPr>
          <p:grpSpPr bwMode="auto">
            <a:xfrm>
              <a:off x="3643" y="1344"/>
              <a:ext cx="190" cy="525"/>
              <a:chOff x="1762" y="1269"/>
              <a:chExt cx="190" cy="525"/>
            </a:xfrm>
          </p:grpSpPr>
          <p:sp>
            <p:nvSpPr>
              <p:cNvPr id="95307" name="Text Box 40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08" name="Line 40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9" name="Line 40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0" name="Line 40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1" name="Line 41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6003" name="Group 451"/>
          <p:cNvGrpSpPr>
            <a:grpSpLocks/>
          </p:cNvGrpSpPr>
          <p:nvPr/>
        </p:nvGrpSpPr>
        <p:grpSpPr bwMode="auto">
          <a:xfrm>
            <a:off x="2174827" y="4143375"/>
            <a:ext cx="2828925" cy="2368550"/>
            <a:chOff x="1247" y="3480"/>
            <a:chExt cx="1782" cy="1492"/>
          </a:xfrm>
        </p:grpSpPr>
        <p:sp>
          <p:nvSpPr>
            <p:cNvPr id="95252" name="Text Box 413"/>
            <p:cNvSpPr txBox="1">
              <a:spLocks noChangeAspect="1" noChangeArrowheads="1"/>
            </p:cNvSpPr>
            <p:nvPr/>
          </p:nvSpPr>
          <p:spPr bwMode="auto">
            <a:xfrm>
              <a:off x="2575" y="4456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253" name="Line 414"/>
            <p:cNvSpPr>
              <a:spLocks noChangeShapeType="1"/>
            </p:cNvSpPr>
            <p:nvPr/>
          </p:nvSpPr>
          <p:spPr bwMode="auto">
            <a:xfrm>
              <a:off x="2744" y="471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4" name="Line 415"/>
            <p:cNvSpPr>
              <a:spLocks noChangeAspect="1" noChangeShapeType="1"/>
            </p:cNvSpPr>
            <p:nvPr/>
          </p:nvSpPr>
          <p:spPr bwMode="auto">
            <a:xfrm>
              <a:off x="2663" y="496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5" name="Line 416"/>
            <p:cNvSpPr>
              <a:spLocks noChangeAspect="1" noChangeShapeType="1"/>
            </p:cNvSpPr>
            <p:nvPr/>
          </p:nvSpPr>
          <p:spPr bwMode="auto">
            <a:xfrm>
              <a:off x="2666" y="426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6" name="Line 417"/>
            <p:cNvSpPr>
              <a:spLocks noChangeShapeType="1"/>
            </p:cNvSpPr>
            <p:nvPr/>
          </p:nvSpPr>
          <p:spPr bwMode="auto">
            <a:xfrm>
              <a:off x="2743" y="4280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257" name="Group 418"/>
            <p:cNvGrpSpPr>
              <a:grpSpLocks/>
            </p:cNvGrpSpPr>
            <p:nvPr/>
          </p:nvGrpSpPr>
          <p:grpSpPr bwMode="auto">
            <a:xfrm>
              <a:off x="2376" y="4779"/>
              <a:ext cx="240" cy="193"/>
              <a:chOff x="4638" y="2040"/>
              <a:chExt cx="240" cy="193"/>
            </a:xfrm>
          </p:grpSpPr>
          <p:grpSp>
            <p:nvGrpSpPr>
              <p:cNvPr id="95281" name="Group 419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283" name="Line 42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4" name="Line 42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5" name="Line 4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6" name="Line 42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282" name="Rectangle 424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5258" name="Line 425"/>
            <p:cNvSpPr>
              <a:spLocks noChangeAspect="1" noChangeShapeType="1"/>
            </p:cNvSpPr>
            <p:nvPr/>
          </p:nvSpPr>
          <p:spPr bwMode="auto">
            <a:xfrm>
              <a:off x="1984" y="3684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9" name="Oval 426"/>
            <p:cNvSpPr>
              <a:spLocks noChangeArrowheads="1"/>
            </p:cNvSpPr>
            <p:nvPr/>
          </p:nvSpPr>
          <p:spPr bwMode="auto">
            <a:xfrm>
              <a:off x="2149" y="387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260" name="Oval 427"/>
            <p:cNvSpPr>
              <a:spLocks noChangeArrowheads="1"/>
            </p:cNvSpPr>
            <p:nvPr/>
          </p:nvSpPr>
          <p:spPr bwMode="auto">
            <a:xfrm>
              <a:off x="1832" y="355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261" name="Line 428"/>
            <p:cNvSpPr>
              <a:spLocks noChangeAspect="1" noChangeShapeType="1"/>
            </p:cNvSpPr>
            <p:nvPr/>
          </p:nvSpPr>
          <p:spPr bwMode="auto">
            <a:xfrm flipH="1">
              <a:off x="1975" y="4087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2" name="Line 429"/>
            <p:cNvSpPr>
              <a:spLocks noChangeAspect="1" noChangeShapeType="1"/>
            </p:cNvSpPr>
            <p:nvPr/>
          </p:nvSpPr>
          <p:spPr bwMode="auto">
            <a:xfrm flipH="1">
              <a:off x="1559" y="3767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3" name="Line 430"/>
            <p:cNvSpPr>
              <a:spLocks noChangeShapeType="1"/>
            </p:cNvSpPr>
            <p:nvPr/>
          </p:nvSpPr>
          <p:spPr bwMode="auto">
            <a:xfrm>
              <a:off x="2359" y="4084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4" name="Text Box 431"/>
            <p:cNvSpPr txBox="1">
              <a:spLocks noChangeArrowheads="1"/>
            </p:cNvSpPr>
            <p:nvPr/>
          </p:nvSpPr>
          <p:spPr bwMode="auto">
            <a:xfrm>
              <a:off x="2376" y="382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265" name="Text Box 432"/>
            <p:cNvSpPr txBox="1">
              <a:spLocks noChangeArrowheads="1"/>
            </p:cNvSpPr>
            <p:nvPr/>
          </p:nvSpPr>
          <p:spPr bwMode="auto">
            <a:xfrm>
              <a:off x="2048" y="348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266" name="Rectangle 433"/>
            <p:cNvSpPr>
              <a:spLocks noChangeArrowheads="1"/>
            </p:cNvSpPr>
            <p:nvPr/>
          </p:nvSpPr>
          <p:spPr bwMode="auto">
            <a:xfrm>
              <a:off x="1955" y="42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267" name="Group 434"/>
            <p:cNvGrpSpPr>
              <a:grpSpLocks/>
            </p:cNvGrpSpPr>
            <p:nvPr/>
          </p:nvGrpSpPr>
          <p:grpSpPr bwMode="auto">
            <a:xfrm>
              <a:off x="1751" y="4253"/>
              <a:ext cx="190" cy="525"/>
              <a:chOff x="1762" y="1269"/>
              <a:chExt cx="190" cy="525"/>
            </a:xfrm>
          </p:grpSpPr>
          <p:sp>
            <p:nvSpPr>
              <p:cNvPr id="95276" name="Text Box 43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277" name="Line 43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8" name="Line 43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9" name="Line 43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80" name="Line 43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268" name="Rectangle 440"/>
            <p:cNvSpPr>
              <a:spLocks noChangeArrowheads="1"/>
            </p:cNvSpPr>
            <p:nvPr/>
          </p:nvSpPr>
          <p:spPr bwMode="auto">
            <a:xfrm>
              <a:off x="2376" y="424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269" name="Rectangle 444"/>
            <p:cNvSpPr>
              <a:spLocks noChangeArrowheads="1"/>
            </p:cNvSpPr>
            <p:nvPr/>
          </p:nvSpPr>
          <p:spPr bwMode="auto">
            <a:xfrm>
              <a:off x="1447" y="408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270" name="Group 445"/>
            <p:cNvGrpSpPr>
              <a:grpSpLocks/>
            </p:cNvGrpSpPr>
            <p:nvPr/>
          </p:nvGrpSpPr>
          <p:grpSpPr bwMode="auto">
            <a:xfrm>
              <a:off x="1247" y="4083"/>
              <a:ext cx="190" cy="525"/>
              <a:chOff x="1762" y="1269"/>
              <a:chExt cx="190" cy="525"/>
            </a:xfrm>
          </p:grpSpPr>
          <p:sp>
            <p:nvSpPr>
              <p:cNvPr id="95271" name="Text Box 44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272" name="Line 44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3" name="Line 44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4" name="Line 44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5" name="Line 45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36004" name="Oval 452"/>
          <p:cNvSpPr>
            <a:spLocks noChangeArrowheads="1"/>
          </p:cNvSpPr>
          <p:nvPr/>
        </p:nvSpPr>
        <p:spPr bwMode="auto">
          <a:xfrm>
            <a:off x="3609926" y="4762500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76" y="2636912"/>
            <a:ext cx="3358777" cy="24603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5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870" grpId="0" animBg="1"/>
      <p:bldP spid="535874" grpId="0"/>
      <p:bldP spid="53600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4"/>
          <p:cNvSpPr txBox="1">
            <a:spLocks noChangeArrowheads="1"/>
          </p:cNvSpPr>
          <p:nvPr/>
        </p:nvSpPr>
        <p:spPr bwMode="auto">
          <a:xfrm>
            <a:off x="551582" y="908050"/>
            <a:ext cx="8640762" cy="397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RotateL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//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0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树做左单旋转，旋转后新根在</a:t>
            </a:r>
            <a:r>
              <a:rPr lang="en-US" altLang="zh-CN" sz="20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;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保存要左旋的根结点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指向原根的右子女</a:t>
            </a:r>
            <a:endParaRPr lang="en-US" altLang="zh-CN" sz="20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成为新根前卸掉左边负载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;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左单旋转：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成为新根，原根成为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的左子女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                         </a:t>
            </a:r>
          </a:p>
        </p:txBody>
      </p:sp>
      <p:sp>
        <p:nvSpPr>
          <p:cNvPr id="252940" name="Rectangle 12"/>
          <p:cNvSpPr>
            <a:spLocks noChangeArrowheads="1"/>
          </p:cNvSpPr>
          <p:nvPr/>
        </p:nvSpPr>
        <p:spPr bwMode="auto">
          <a:xfrm>
            <a:off x="1090614" y="-27384"/>
            <a:ext cx="45370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左单旋转算法</a:t>
            </a:r>
          </a:p>
        </p:txBody>
      </p:sp>
      <p:grpSp>
        <p:nvGrpSpPr>
          <p:cNvPr id="9" name="Group 323"/>
          <p:cNvGrpSpPr>
            <a:grpSpLocks/>
          </p:cNvGrpSpPr>
          <p:nvPr/>
        </p:nvGrpSpPr>
        <p:grpSpPr bwMode="auto">
          <a:xfrm>
            <a:off x="7577138" y="4365625"/>
            <a:ext cx="2982912" cy="2241550"/>
            <a:chOff x="3813" y="2568"/>
            <a:chExt cx="1879" cy="1412"/>
          </a:xfrm>
        </p:grpSpPr>
        <p:sp>
          <p:nvSpPr>
            <p:cNvPr id="96313" name="Line 21"/>
            <p:cNvSpPr>
              <a:spLocks noChangeShapeType="1"/>
            </p:cNvSpPr>
            <p:nvPr/>
          </p:nvSpPr>
          <p:spPr bwMode="auto">
            <a:xfrm>
              <a:off x="4497" y="32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4" name="Line 22"/>
            <p:cNvSpPr>
              <a:spLocks noChangeAspect="1" noChangeShapeType="1"/>
            </p:cNvSpPr>
            <p:nvPr/>
          </p:nvSpPr>
          <p:spPr bwMode="auto">
            <a:xfrm>
              <a:off x="4849" y="2934"/>
              <a:ext cx="322" cy="32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5" name="Line 23"/>
            <p:cNvSpPr>
              <a:spLocks noChangeShapeType="1"/>
            </p:cNvSpPr>
            <p:nvPr/>
          </p:nvSpPr>
          <p:spPr bwMode="auto">
            <a:xfrm flipH="1">
              <a:off x="4497" y="2875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6" name="Line 25"/>
            <p:cNvSpPr>
              <a:spLocks noChangeShapeType="1"/>
            </p:cNvSpPr>
            <p:nvPr/>
          </p:nvSpPr>
          <p:spPr bwMode="auto">
            <a:xfrm flipH="1">
              <a:off x="4148" y="32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7" name="Rectangle 26"/>
            <p:cNvSpPr>
              <a:spLocks noChangeArrowheads="1"/>
            </p:cNvSpPr>
            <p:nvPr/>
          </p:nvSpPr>
          <p:spPr bwMode="auto">
            <a:xfrm>
              <a:off x="403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18" name="Rectangle 27"/>
            <p:cNvSpPr>
              <a:spLocks noChangeArrowheads="1"/>
            </p:cNvSpPr>
            <p:nvPr/>
          </p:nvSpPr>
          <p:spPr bwMode="auto">
            <a:xfrm>
              <a:off x="459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319" name="Text Box 28"/>
            <p:cNvSpPr txBox="1">
              <a:spLocks noChangeArrowheads="1"/>
            </p:cNvSpPr>
            <p:nvPr/>
          </p:nvSpPr>
          <p:spPr bwMode="auto">
            <a:xfrm>
              <a:off x="4112" y="303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6320" name="Text Box 29"/>
            <p:cNvSpPr txBox="1">
              <a:spLocks noChangeArrowheads="1"/>
            </p:cNvSpPr>
            <p:nvPr/>
          </p:nvSpPr>
          <p:spPr bwMode="auto">
            <a:xfrm>
              <a:off x="4870" y="265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6321" name="Oval 36"/>
            <p:cNvSpPr>
              <a:spLocks noChangeArrowheads="1"/>
            </p:cNvSpPr>
            <p:nvPr/>
          </p:nvSpPr>
          <p:spPr bwMode="auto">
            <a:xfrm>
              <a:off x="4640" y="272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6322" name="Oval 37"/>
            <p:cNvSpPr>
              <a:spLocks noChangeArrowheads="1"/>
            </p:cNvSpPr>
            <p:nvPr/>
          </p:nvSpPr>
          <p:spPr bwMode="auto">
            <a:xfrm>
              <a:off x="4315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6323" name="Group 38"/>
            <p:cNvGrpSpPr>
              <a:grpSpLocks/>
            </p:cNvGrpSpPr>
            <p:nvPr/>
          </p:nvGrpSpPr>
          <p:grpSpPr bwMode="auto">
            <a:xfrm>
              <a:off x="3813" y="3450"/>
              <a:ext cx="190" cy="525"/>
              <a:chOff x="1762" y="1269"/>
              <a:chExt cx="190" cy="525"/>
            </a:xfrm>
          </p:grpSpPr>
          <p:sp>
            <p:nvSpPr>
              <p:cNvPr id="96346" name="Text Box 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7" name="Line 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8" name="Line 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9" name="Line 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50" name="Line 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6324" name="Group 44"/>
            <p:cNvGrpSpPr>
              <a:grpSpLocks/>
            </p:cNvGrpSpPr>
            <p:nvPr/>
          </p:nvGrpSpPr>
          <p:grpSpPr bwMode="auto">
            <a:xfrm>
              <a:off x="4373" y="3452"/>
              <a:ext cx="190" cy="525"/>
              <a:chOff x="1762" y="1269"/>
              <a:chExt cx="190" cy="525"/>
            </a:xfrm>
          </p:grpSpPr>
          <p:sp>
            <p:nvSpPr>
              <p:cNvPr id="96341" name="Text Box 4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342" name="Line 4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3" name="Line 4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4" name="Line 4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5" name="Line 4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6325" name="Group 50"/>
            <p:cNvGrpSpPr>
              <a:grpSpLocks/>
            </p:cNvGrpSpPr>
            <p:nvPr/>
          </p:nvGrpSpPr>
          <p:grpSpPr bwMode="auto">
            <a:xfrm>
              <a:off x="4217" y="2568"/>
              <a:ext cx="431" cy="213"/>
              <a:chOff x="2106" y="2777"/>
              <a:chExt cx="431" cy="213"/>
            </a:xfrm>
          </p:grpSpPr>
          <p:sp>
            <p:nvSpPr>
              <p:cNvPr id="96339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0" name="Line 52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326" name="Rectangle 290"/>
            <p:cNvSpPr>
              <a:spLocks noChangeArrowheads="1"/>
            </p:cNvSpPr>
            <p:nvPr/>
          </p:nvSpPr>
          <p:spPr bwMode="auto">
            <a:xfrm>
              <a:off x="5028" y="3257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327" name="Text Box 291"/>
            <p:cNvSpPr txBox="1">
              <a:spLocks noChangeAspect="1" noChangeArrowheads="1"/>
            </p:cNvSpPr>
            <p:nvPr/>
          </p:nvSpPr>
          <p:spPr bwMode="auto">
            <a:xfrm>
              <a:off x="5238" y="3464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6328" name="Line 292"/>
            <p:cNvSpPr>
              <a:spLocks noChangeShapeType="1"/>
            </p:cNvSpPr>
            <p:nvPr/>
          </p:nvSpPr>
          <p:spPr bwMode="auto">
            <a:xfrm>
              <a:off x="5407" y="3724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29" name="Line 293"/>
            <p:cNvSpPr>
              <a:spLocks noChangeAspect="1" noChangeShapeType="1"/>
            </p:cNvSpPr>
            <p:nvPr/>
          </p:nvSpPr>
          <p:spPr bwMode="auto">
            <a:xfrm>
              <a:off x="5326" y="396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30" name="Line 294"/>
            <p:cNvSpPr>
              <a:spLocks noChangeAspect="1" noChangeShapeType="1"/>
            </p:cNvSpPr>
            <p:nvPr/>
          </p:nvSpPr>
          <p:spPr bwMode="auto">
            <a:xfrm>
              <a:off x="5329" y="32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31" name="Line 295"/>
            <p:cNvSpPr>
              <a:spLocks noChangeShapeType="1"/>
            </p:cNvSpPr>
            <p:nvPr/>
          </p:nvSpPr>
          <p:spPr bwMode="auto">
            <a:xfrm>
              <a:off x="5406" y="3288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332" name="Group 296"/>
            <p:cNvGrpSpPr>
              <a:grpSpLocks/>
            </p:cNvGrpSpPr>
            <p:nvPr/>
          </p:nvGrpSpPr>
          <p:grpSpPr bwMode="auto">
            <a:xfrm>
              <a:off x="5027" y="3787"/>
              <a:ext cx="240" cy="193"/>
              <a:chOff x="4638" y="2040"/>
              <a:chExt cx="240" cy="193"/>
            </a:xfrm>
          </p:grpSpPr>
          <p:grpSp>
            <p:nvGrpSpPr>
              <p:cNvPr id="96333" name="Group 297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6335" name="Line 29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6" name="Line 29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7" name="Line 30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8" name="Line 30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6334" name="Rectangle 302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96312" name="Text Box 311"/>
          <p:cNvSpPr txBox="1">
            <a:spLocks noChangeArrowheads="1"/>
          </p:cNvSpPr>
          <p:nvPr/>
        </p:nvSpPr>
        <p:spPr bwMode="auto">
          <a:xfrm>
            <a:off x="10415591" y="3562353"/>
            <a:ext cx="1308100" cy="76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左单旋转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平衡化</a:t>
            </a:r>
          </a:p>
        </p:txBody>
      </p:sp>
      <p:grpSp>
        <p:nvGrpSpPr>
          <p:cNvPr id="51" name="Group 324"/>
          <p:cNvGrpSpPr>
            <a:grpSpLocks/>
          </p:cNvGrpSpPr>
          <p:nvPr/>
        </p:nvGrpSpPr>
        <p:grpSpPr bwMode="auto">
          <a:xfrm>
            <a:off x="11186585" y="911618"/>
            <a:ext cx="444500" cy="622300"/>
            <a:chOff x="2472" y="2811"/>
            <a:chExt cx="280" cy="392"/>
          </a:xfrm>
        </p:grpSpPr>
        <p:sp>
          <p:nvSpPr>
            <p:cNvPr id="96309" name="Text Box 313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6310" name="Line 314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" name="Group 315"/>
          <p:cNvGrpSpPr>
            <a:grpSpLocks/>
          </p:cNvGrpSpPr>
          <p:nvPr/>
        </p:nvGrpSpPr>
        <p:grpSpPr bwMode="auto">
          <a:xfrm>
            <a:off x="9478436" y="841768"/>
            <a:ext cx="987425" cy="338138"/>
            <a:chOff x="4157" y="2872"/>
            <a:chExt cx="622" cy="213"/>
          </a:xfrm>
        </p:grpSpPr>
        <p:sp>
          <p:nvSpPr>
            <p:cNvPr id="96307" name="Text Box 316"/>
            <p:cNvSpPr txBox="1">
              <a:spLocks noChangeAspect="1" noChangeArrowheads="1"/>
            </p:cNvSpPr>
            <p:nvPr/>
          </p:nvSpPr>
          <p:spPr bwMode="auto">
            <a:xfrm>
              <a:off x="4157" y="2872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6308" name="Line 317"/>
            <p:cNvSpPr>
              <a:spLocks noChangeAspect="1" noChangeShapeType="1"/>
            </p:cNvSpPr>
            <p:nvPr/>
          </p:nvSpPr>
          <p:spPr bwMode="auto">
            <a:xfrm>
              <a:off x="4484" y="296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7" name="Freeform 318"/>
          <p:cNvSpPr>
            <a:spLocks/>
          </p:cNvSpPr>
          <p:nvPr/>
        </p:nvSpPr>
        <p:spPr bwMode="auto">
          <a:xfrm>
            <a:off x="10153122" y="1389456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8" name="Group 451"/>
          <p:cNvGrpSpPr>
            <a:grpSpLocks/>
          </p:cNvGrpSpPr>
          <p:nvPr/>
        </p:nvGrpSpPr>
        <p:grpSpPr bwMode="auto">
          <a:xfrm>
            <a:off x="9353023" y="821131"/>
            <a:ext cx="2828925" cy="2368550"/>
            <a:chOff x="1247" y="3480"/>
            <a:chExt cx="1782" cy="1492"/>
          </a:xfrm>
        </p:grpSpPr>
        <p:sp>
          <p:nvSpPr>
            <p:cNvPr id="96272" name="Text Box 413"/>
            <p:cNvSpPr txBox="1">
              <a:spLocks noChangeAspect="1" noChangeArrowheads="1"/>
            </p:cNvSpPr>
            <p:nvPr/>
          </p:nvSpPr>
          <p:spPr bwMode="auto">
            <a:xfrm>
              <a:off x="2575" y="4456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6273" name="Line 414"/>
            <p:cNvSpPr>
              <a:spLocks noChangeShapeType="1"/>
            </p:cNvSpPr>
            <p:nvPr/>
          </p:nvSpPr>
          <p:spPr bwMode="auto">
            <a:xfrm>
              <a:off x="2744" y="471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4" name="Line 415"/>
            <p:cNvSpPr>
              <a:spLocks noChangeAspect="1" noChangeShapeType="1"/>
            </p:cNvSpPr>
            <p:nvPr/>
          </p:nvSpPr>
          <p:spPr bwMode="auto">
            <a:xfrm>
              <a:off x="2663" y="496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5" name="Line 416"/>
            <p:cNvSpPr>
              <a:spLocks noChangeAspect="1" noChangeShapeType="1"/>
            </p:cNvSpPr>
            <p:nvPr/>
          </p:nvSpPr>
          <p:spPr bwMode="auto">
            <a:xfrm>
              <a:off x="2666" y="426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6" name="Line 417"/>
            <p:cNvSpPr>
              <a:spLocks noChangeShapeType="1"/>
            </p:cNvSpPr>
            <p:nvPr/>
          </p:nvSpPr>
          <p:spPr bwMode="auto">
            <a:xfrm>
              <a:off x="2743" y="4280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277" name="Group 418"/>
            <p:cNvGrpSpPr>
              <a:grpSpLocks/>
            </p:cNvGrpSpPr>
            <p:nvPr/>
          </p:nvGrpSpPr>
          <p:grpSpPr bwMode="auto">
            <a:xfrm>
              <a:off x="2376" y="4779"/>
              <a:ext cx="240" cy="193"/>
              <a:chOff x="4638" y="2040"/>
              <a:chExt cx="240" cy="193"/>
            </a:xfrm>
          </p:grpSpPr>
          <p:grpSp>
            <p:nvGrpSpPr>
              <p:cNvPr id="96301" name="Group 419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6303" name="Line 42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4" name="Line 42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5" name="Line 4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6" name="Line 42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6302" name="Rectangle 424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6278" name="Line 425"/>
            <p:cNvSpPr>
              <a:spLocks noChangeAspect="1" noChangeShapeType="1"/>
            </p:cNvSpPr>
            <p:nvPr/>
          </p:nvSpPr>
          <p:spPr bwMode="auto">
            <a:xfrm>
              <a:off x="1984" y="3684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9" name="Oval 426"/>
            <p:cNvSpPr>
              <a:spLocks noChangeArrowheads="1"/>
            </p:cNvSpPr>
            <p:nvPr/>
          </p:nvSpPr>
          <p:spPr bwMode="auto">
            <a:xfrm>
              <a:off x="2149" y="387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6280" name="Oval 427"/>
            <p:cNvSpPr>
              <a:spLocks noChangeArrowheads="1"/>
            </p:cNvSpPr>
            <p:nvPr/>
          </p:nvSpPr>
          <p:spPr bwMode="auto">
            <a:xfrm>
              <a:off x="1832" y="355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6281" name="Line 428"/>
            <p:cNvSpPr>
              <a:spLocks noChangeAspect="1" noChangeShapeType="1"/>
            </p:cNvSpPr>
            <p:nvPr/>
          </p:nvSpPr>
          <p:spPr bwMode="auto">
            <a:xfrm flipH="1">
              <a:off x="1975" y="4087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2" name="Line 429"/>
            <p:cNvSpPr>
              <a:spLocks noChangeAspect="1" noChangeShapeType="1"/>
            </p:cNvSpPr>
            <p:nvPr/>
          </p:nvSpPr>
          <p:spPr bwMode="auto">
            <a:xfrm flipH="1">
              <a:off x="1559" y="3767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3" name="Line 430"/>
            <p:cNvSpPr>
              <a:spLocks noChangeShapeType="1"/>
            </p:cNvSpPr>
            <p:nvPr/>
          </p:nvSpPr>
          <p:spPr bwMode="auto">
            <a:xfrm>
              <a:off x="2359" y="4084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4" name="Text Box 431"/>
            <p:cNvSpPr txBox="1">
              <a:spLocks noChangeArrowheads="1"/>
            </p:cNvSpPr>
            <p:nvPr/>
          </p:nvSpPr>
          <p:spPr bwMode="auto">
            <a:xfrm>
              <a:off x="2376" y="382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6285" name="Text Box 432"/>
            <p:cNvSpPr txBox="1">
              <a:spLocks noChangeArrowheads="1"/>
            </p:cNvSpPr>
            <p:nvPr/>
          </p:nvSpPr>
          <p:spPr bwMode="auto">
            <a:xfrm>
              <a:off x="2048" y="348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6286" name="Rectangle 433"/>
            <p:cNvSpPr>
              <a:spLocks noChangeArrowheads="1"/>
            </p:cNvSpPr>
            <p:nvPr/>
          </p:nvSpPr>
          <p:spPr bwMode="auto">
            <a:xfrm>
              <a:off x="1955" y="42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6287" name="Group 434"/>
            <p:cNvGrpSpPr>
              <a:grpSpLocks/>
            </p:cNvGrpSpPr>
            <p:nvPr/>
          </p:nvGrpSpPr>
          <p:grpSpPr bwMode="auto">
            <a:xfrm>
              <a:off x="1751" y="4253"/>
              <a:ext cx="190" cy="525"/>
              <a:chOff x="1762" y="1269"/>
              <a:chExt cx="190" cy="525"/>
            </a:xfrm>
          </p:grpSpPr>
          <p:sp>
            <p:nvSpPr>
              <p:cNvPr id="96296" name="Text Box 43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297" name="Line 43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8" name="Line 43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9" name="Line 43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00" name="Line 43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288" name="Rectangle 440"/>
            <p:cNvSpPr>
              <a:spLocks noChangeArrowheads="1"/>
            </p:cNvSpPr>
            <p:nvPr/>
          </p:nvSpPr>
          <p:spPr bwMode="auto">
            <a:xfrm>
              <a:off x="2376" y="424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289" name="Rectangle 444"/>
            <p:cNvSpPr>
              <a:spLocks noChangeArrowheads="1"/>
            </p:cNvSpPr>
            <p:nvPr/>
          </p:nvSpPr>
          <p:spPr bwMode="auto">
            <a:xfrm>
              <a:off x="1447" y="408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6290" name="Group 445"/>
            <p:cNvGrpSpPr>
              <a:grpSpLocks/>
            </p:cNvGrpSpPr>
            <p:nvPr/>
          </p:nvGrpSpPr>
          <p:grpSpPr bwMode="auto">
            <a:xfrm>
              <a:off x="1247" y="4083"/>
              <a:ext cx="190" cy="525"/>
              <a:chOff x="1762" y="1269"/>
              <a:chExt cx="190" cy="525"/>
            </a:xfrm>
          </p:grpSpPr>
          <p:sp>
            <p:nvSpPr>
              <p:cNvPr id="96291" name="Text Box 44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292" name="Line 44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3" name="Line 44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4" name="Line 44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5" name="Line 45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4" name="Oval 452"/>
          <p:cNvSpPr>
            <a:spLocks noChangeArrowheads="1"/>
          </p:cNvSpPr>
          <p:nvPr/>
        </p:nvSpPr>
        <p:spPr bwMode="auto">
          <a:xfrm>
            <a:off x="10788122" y="1440256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下箭头 1"/>
          <p:cNvSpPr/>
          <p:nvPr/>
        </p:nvSpPr>
        <p:spPr bwMode="auto">
          <a:xfrm>
            <a:off x="10093726" y="3356992"/>
            <a:ext cx="394762" cy="1164655"/>
          </a:xfrm>
          <a:prstGeom prst="downArrow">
            <a:avLst/>
          </a:prstGeom>
          <a:solidFill>
            <a:srgbClr val="000099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endParaRPr lang="zh-CN" altLang="en-US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cxnSp>
        <p:nvCxnSpPr>
          <p:cNvPr id="4" name="曲线连接符 3"/>
          <p:cNvCxnSpPr/>
          <p:nvPr/>
        </p:nvCxnSpPr>
        <p:spPr>
          <a:xfrm>
            <a:off x="4151784" y="3501008"/>
            <a:ext cx="4663604" cy="216024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曲线连接符 5"/>
          <p:cNvCxnSpPr/>
          <p:nvPr/>
        </p:nvCxnSpPr>
        <p:spPr>
          <a:xfrm>
            <a:off x="3215680" y="3861048"/>
            <a:ext cx="5552083" cy="1133228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2" name="Group 4"/>
          <p:cNvGrpSpPr>
            <a:grpSpLocks/>
          </p:cNvGrpSpPr>
          <p:nvPr/>
        </p:nvGrpSpPr>
        <p:grpSpPr bwMode="auto">
          <a:xfrm>
            <a:off x="1774825" y="1036639"/>
            <a:ext cx="3221038" cy="2752725"/>
            <a:chOff x="340" y="607"/>
            <a:chExt cx="2029" cy="1734"/>
          </a:xfrm>
        </p:grpSpPr>
        <p:grpSp>
          <p:nvGrpSpPr>
            <p:cNvPr id="97414" name="Group 5"/>
            <p:cNvGrpSpPr>
              <a:grpSpLocks/>
            </p:cNvGrpSpPr>
            <p:nvPr/>
          </p:nvGrpSpPr>
          <p:grpSpPr bwMode="auto">
            <a:xfrm>
              <a:off x="991" y="634"/>
              <a:ext cx="433" cy="213"/>
              <a:chOff x="991" y="634"/>
              <a:chExt cx="433" cy="213"/>
            </a:xfrm>
          </p:grpSpPr>
          <p:sp>
            <p:nvSpPr>
              <p:cNvPr id="97457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58" name="Line 7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415" name="Group 8"/>
            <p:cNvGrpSpPr>
              <a:grpSpLocks/>
            </p:cNvGrpSpPr>
            <p:nvPr/>
          </p:nvGrpSpPr>
          <p:grpSpPr bwMode="auto">
            <a:xfrm>
              <a:off x="340" y="607"/>
              <a:ext cx="2029" cy="1734"/>
              <a:chOff x="2463" y="984"/>
              <a:chExt cx="2029" cy="1734"/>
            </a:xfrm>
          </p:grpSpPr>
          <p:sp>
            <p:nvSpPr>
              <p:cNvPr id="97416" name="Line 9"/>
              <p:cNvSpPr>
                <a:spLocks noChangeAspect="1" noChangeShapeType="1"/>
              </p:cNvSpPr>
              <p:nvPr/>
            </p:nvSpPr>
            <p:spPr bwMode="auto">
              <a:xfrm flipH="1">
                <a:off x="3267" y="1277"/>
                <a:ext cx="306" cy="215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97417" name="Group 10"/>
              <p:cNvGrpSpPr>
                <a:grpSpLocks/>
              </p:cNvGrpSpPr>
              <p:nvPr/>
            </p:nvGrpSpPr>
            <p:grpSpPr bwMode="auto">
              <a:xfrm>
                <a:off x="2931" y="2176"/>
                <a:ext cx="429" cy="525"/>
                <a:chOff x="2587" y="2572"/>
                <a:chExt cx="429" cy="525"/>
              </a:xfrm>
            </p:grpSpPr>
            <p:sp>
              <p:nvSpPr>
                <p:cNvPr id="97452" name="Text Box 1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587" y="2693"/>
                  <a:ext cx="429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7453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2772" y="2918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4" name="Line 13"/>
                <p:cNvSpPr>
                  <a:spLocks noChangeAspect="1" noChangeShapeType="1"/>
                </p:cNvSpPr>
                <p:nvPr/>
              </p:nvSpPr>
              <p:spPr bwMode="auto">
                <a:xfrm>
                  <a:off x="2691" y="3097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5" name="Line 14"/>
                <p:cNvSpPr>
                  <a:spLocks noChangeAspect="1" noChangeShapeType="1"/>
                </p:cNvSpPr>
                <p:nvPr/>
              </p:nvSpPr>
              <p:spPr bwMode="auto">
                <a:xfrm>
                  <a:off x="2694" y="2572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6" name="Line 15"/>
                <p:cNvSpPr>
                  <a:spLocks noChangeAspect="1" noChangeShapeType="1"/>
                </p:cNvSpPr>
                <p:nvPr/>
              </p:nvSpPr>
              <p:spPr bwMode="auto">
                <a:xfrm>
                  <a:off x="2771" y="2572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18" name="Group 16"/>
              <p:cNvGrpSpPr>
                <a:grpSpLocks/>
              </p:cNvGrpSpPr>
              <p:nvPr/>
            </p:nvGrpSpPr>
            <p:grpSpPr bwMode="auto">
              <a:xfrm>
                <a:off x="3750" y="2173"/>
                <a:ext cx="405" cy="525"/>
                <a:chOff x="4271" y="2060"/>
                <a:chExt cx="405" cy="525"/>
              </a:xfrm>
            </p:grpSpPr>
            <p:sp>
              <p:nvSpPr>
                <p:cNvPr id="97447" name="Text Box 1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7448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9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0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1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19" name="Group 22"/>
              <p:cNvGrpSpPr>
                <a:grpSpLocks/>
              </p:cNvGrpSpPr>
              <p:nvPr/>
            </p:nvGrpSpPr>
            <p:grpSpPr bwMode="auto">
              <a:xfrm>
                <a:off x="2463" y="2008"/>
                <a:ext cx="190" cy="707"/>
                <a:chOff x="2463" y="2008"/>
                <a:chExt cx="190" cy="702"/>
              </a:xfrm>
            </p:grpSpPr>
            <p:sp>
              <p:nvSpPr>
                <p:cNvPr id="97442" name="Text Box 2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443" name="Line 2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4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5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6" name="Line 2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7420" name="Line 28"/>
              <p:cNvSpPr>
                <a:spLocks noChangeAspect="1" noChangeShapeType="1"/>
              </p:cNvSpPr>
              <p:nvPr/>
            </p:nvSpPr>
            <p:spPr bwMode="auto">
              <a:xfrm>
                <a:off x="3216" y="1608"/>
                <a:ext cx="220" cy="220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1" name="Oval 29"/>
              <p:cNvSpPr>
                <a:spLocks noChangeArrowheads="1"/>
              </p:cNvSpPr>
              <p:nvPr/>
            </p:nvSpPr>
            <p:spPr bwMode="auto">
              <a:xfrm>
                <a:off x="3381" y="1797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60</a:t>
                </a:r>
              </a:p>
            </p:txBody>
          </p:sp>
          <p:sp>
            <p:nvSpPr>
              <p:cNvPr id="97422" name="Oval 30"/>
              <p:cNvSpPr>
                <a:spLocks noChangeArrowheads="1"/>
              </p:cNvSpPr>
              <p:nvPr/>
            </p:nvSpPr>
            <p:spPr bwMode="auto">
              <a:xfrm>
                <a:off x="3064" y="1480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97423" name="Line 31"/>
              <p:cNvSpPr>
                <a:spLocks noChangeAspect="1" noChangeShapeType="1"/>
              </p:cNvSpPr>
              <p:nvPr/>
            </p:nvSpPr>
            <p:spPr bwMode="auto">
              <a:xfrm flipH="1">
                <a:off x="3280" y="2024"/>
                <a:ext cx="152" cy="192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4" name="Line 32"/>
              <p:cNvSpPr>
                <a:spLocks noChangeAspect="1" noChangeShapeType="1"/>
              </p:cNvSpPr>
              <p:nvPr/>
            </p:nvSpPr>
            <p:spPr bwMode="auto">
              <a:xfrm flipH="1">
                <a:off x="2791" y="1691"/>
                <a:ext cx="304" cy="304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5" name="Line 33"/>
              <p:cNvSpPr>
                <a:spLocks noChangeAspect="1" noChangeShapeType="1"/>
              </p:cNvSpPr>
              <p:nvPr/>
            </p:nvSpPr>
            <p:spPr bwMode="auto">
              <a:xfrm>
                <a:off x="3576" y="2016"/>
                <a:ext cx="147" cy="188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6" name="Text Box 34"/>
              <p:cNvSpPr txBox="1">
                <a:spLocks noChangeArrowheads="1"/>
              </p:cNvSpPr>
              <p:nvPr/>
            </p:nvSpPr>
            <p:spPr bwMode="auto">
              <a:xfrm>
                <a:off x="3608" y="1751"/>
                <a:ext cx="20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7427" name="Text Box 35"/>
              <p:cNvSpPr txBox="1">
                <a:spLocks noChangeArrowheads="1"/>
              </p:cNvSpPr>
              <p:nvPr/>
            </p:nvSpPr>
            <p:spPr bwMode="auto">
              <a:xfrm>
                <a:off x="2881" y="1437"/>
                <a:ext cx="20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7428" name="Rectangle 36"/>
              <p:cNvSpPr>
                <a:spLocks noChangeArrowheads="1"/>
              </p:cNvSpPr>
              <p:nvPr/>
            </p:nvSpPr>
            <p:spPr bwMode="auto">
              <a:xfrm>
                <a:off x="3219" y="217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sp>
            <p:nvSpPr>
              <p:cNvPr id="97429" name="Rectangle 37"/>
              <p:cNvSpPr>
                <a:spLocks noChangeArrowheads="1"/>
              </p:cNvSpPr>
              <p:nvPr/>
            </p:nvSpPr>
            <p:spPr bwMode="auto">
              <a:xfrm>
                <a:off x="3552" y="2173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sp>
            <p:nvSpPr>
              <p:cNvPr id="97430" name="Rectangle 38"/>
              <p:cNvSpPr>
                <a:spLocks noChangeArrowheads="1"/>
              </p:cNvSpPr>
              <p:nvPr/>
            </p:nvSpPr>
            <p:spPr bwMode="auto">
              <a:xfrm>
                <a:off x="2679" y="2004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22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431" name="Line 39"/>
              <p:cNvSpPr>
                <a:spLocks noChangeShapeType="1"/>
              </p:cNvSpPr>
              <p:nvPr/>
            </p:nvSpPr>
            <p:spPr bwMode="auto">
              <a:xfrm>
                <a:off x="3758" y="1263"/>
                <a:ext cx="454" cy="317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32" name="Oval 40"/>
              <p:cNvSpPr>
                <a:spLocks noChangeArrowheads="1"/>
              </p:cNvSpPr>
              <p:nvPr/>
            </p:nvSpPr>
            <p:spPr bwMode="auto">
              <a:xfrm>
                <a:off x="3544" y="1087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90</a:t>
                </a:r>
              </a:p>
            </p:txBody>
          </p:sp>
          <p:sp>
            <p:nvSpPr>
              <p:cNvPr id="97433" name="Text Box 41"/>
              <p:cNvSpPr txBox="1">
                <a:spLocks noChangeArrowheads="1"/>
              </p:cNvSpPr>
              <p:nvPr/>
            </p:nvSpPr>
            <p:spPr bwMode="auto">
              <a:xfrm>
                <a:off x="3764" y="984"/>
                <a:ext cx="263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grpSp>
            <p:nvGrpSpPr>
              <p:cNvPr id="97434" name="Group 42"/>
              <p:cNvGrpSpPr>
                <a:grpSpLocks/>
              </p:cNvGrpSpPr>
              <p:nvPr/>
            </p:nvGrpSpPr>
            <p:grpSpPr bwMode="auto">
              <a:xfrm>
                <a:off x="4062" y="1570"/>
                <a:ext cx="430" cy="714"/>
                <a:chOff x="4318" y="1298"/>
                <a:chExt cx="430" cy="714"/>
              </a:xfrm>
            </p:grpSpPr>
            <p:sp>
              <p:nvSpPr>
                <p:cNvPr id="97435" name="Rectangle 43"/>
                <p:cNvSpPr>
                  <a:spLocks noChangeArrowheads="1"/>
                </p:cNvSpPr>
                <p:nvPr/>
              </p:nvSpPr>
              <p:spPr bwMode="auto">
                <a:xfrm>
                  <a:off x="4318" y="1298"/>
                  <a:ext cx="240" cy="714"/>
                </a:xfrm>
                <a:prstGeom prst="rect">
                  <a:avLst/>
                </a:prstGeom>
                <a:solidFill>
                  <a:schemeClr val="folHlink"/>
                </a:solidFill>
                <a:ln w="28575">
                  <a:solidFill>
                    <a:srgbClr val="0099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l-GR" altLang="zh-CN" sz="2200" i="1">
                      <a:solidFill>
                        <a:schemeClr val="bg1"/>
                      </a:solidFill>
                      <a:latin typeface="楷体_GB2312" pitchFamily="1" charset="-122"/>
                    </a:rPr>
                    <a:t>δ</a:t>
                  </a:r>
                </a:p>
              </p:txBody>
            </p:sp>
            <p:grpSp>
              <p:nvGrpSpPr>
                <p:cNvPr id="97436" name="Group 44"/>
                <p:cNvGrpSpPr>
                  <a:grpSpLocks/>
                </p:cNvGrpSpPr>
                <p:nvPr/>
              </p:nvGrpSpPr>
              <p:grpSpPr bwMode="auto">
                <a:xfrm>
                  <a:off x="4558" y="1301"/>
                  <a:ext cx="190" cy="707"/>
                  <a:chOff x="2463" y="2008"/>
                  <a:chExt cx="190" cy="702"/>
                </a:xfrm>
              </p:grpSpPr>
              <p:sp>
                <p:nvSpPr>
                  <p:cNvPr id="97437" name="Text Box 45"/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2463" y="2214"/>
                    <a:ext cx="182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200" i="1">
                        <a:solidFill>
                          <a:srgbClr val="FF9900"/>
                        </a:solidFill>
                        <a:latin typeface="Times New Roman" panose="02020603050405020304" pitchFamily="18" charset="0"/>
                      </a:rPr>
                      <a:t>h</a:t>
                    </a:r>
                    <a:endPara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743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2576" y="2466"/>
                    <a:ext cx="1" cy="224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 type="triangl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39" name="Line 4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95" y="2710"/>
                    <a:ext cx="15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40" name="Line 4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98" y="2008"/>
                    <a:ext cx="15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41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2575" y="2022"/>
                    <a:ext cx="1" cy="224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 type="triangle" w="med" len="lg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38674" name="Group 50"/>
          <p:cNvGrpSpPr>
            <a:grpSpLocks/>
          </p:cNvGrpSpPr>
          <p:nvPr/>
        </p:nvGrpSpPr>
        <p:grpSpPr bwMode="auto">
          <a:xfrm>
            <a:off x="4460875" y="4175125"/>
            <a:ext cx="935038" cy="338138"/>
            <a:chOff x="431" y="2614"/>
            <a:chExt cx="589" cy="213"/>
          </a:xfrm>
        </p:grpSpPr>
        <p:sp>
          <p:nvSpPr>
            <p:cNvPr id="97412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7413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8677" name="Group 53"/>
          <p:cNvGrpSpPr>
            <a:grpSpLocks/>
          </p:cNvGrpSpPr>
          <p:nvPr/>
        </p:nvGrpSpPr>
        <p:grpSpPr bwMode="auto">
          <a:xfrm>
            <a:off x="4387850" y="3657600"/>
            <a:ext cx="3221038" cy="3024188"/>
            <a:chOff x="385" y="2296"/>
            <a:chExt cx="2029" cy="1905"/>
          </a:xfrm>
        </p:grpSpPr>
        <p:sp>
          <p:nvSpPr>
            <p:cNvPr id="97363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64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525"/>
              <a:chOff x="4271" y="2060"/>
              <a:chExt cx="405" cy="525"/>
            </a:xfrm>
          </p:grpSpPr>
          <p:sp>
            <p:nvSpPr>
              <p:cNvPr id="97407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7408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9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10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11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65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97402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03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4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5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6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7366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67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7368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7369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0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1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2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7373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374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75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76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7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7378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7379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97395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7396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7397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98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99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0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1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380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97381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7389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7391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2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3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4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7390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7382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7383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7384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85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6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7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8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38727" name="Group 103"/>
          <p:cNvGrpSpPr>
            <a:grpSpLocks/>
          </p:cNvGrpSpPr>
          <p:nvPr/>
        </p:nvGrpSpPr>
        <p:grpSpPr bwMode="auto">
          <a:xfrm>
            <a:off x="5133976" y="3644900"/>
            <a:ext cx="974725" cy="338138"/>
            <a:chOff x="860" y="2296"/>
            <a:chExt cx="614" cy="213"/>
          </a:xfrm>
        </p:grpSpPr>
        <p:sp>
          <p:nvSpPr>
            <p:cNvPr id="97361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97362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8730" name="Group 106"/>
          <p:cNvGrpSpPr>
            <a:grpSpLocks/>
          </p:cNvGrpSpPr>
          <p:nvPr/>
        </p:nvGrpSpPr>
        <p:grpSpPr bwMode="auto">
          <a:xfrm>
            <a:off x="7123114" y="909639"/>
            <a:ext cx="3221037" cy="3024187"/>
            <a:chOff x="3379" y="663"/>
            <a:chExt cx="2029" cy="1905"/>
          </a:xfrm>
        </p:grpSpPr>
        <p:grpSp>
          <p:nvGrpSpPr>
            <p:cNvPr id="97310" name="Group 107"/>
            <p:cNvGrpSpPr>
              <a:grpSpLocks/>
            </p:cNvGrpSpPr>
            <p:nvPr/>
          </p:nvGrpSpPr>
          <p:grpSpPr bwMode="auto">
            <a:xfrm>
              <a:off x="4134" y="2375"/>
              <a:ext cx="240" cy="193"/>
              <a:chOff x="4638" y="2040"/>
              <a:chExt cx="240" cy="193"/>
            </a:xfrm>
          </p:grpSpPr>
          <p:grpSp>
            <p:nvGrpSpPr>
              <p:cNvPr id="97355" name="Group 10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7357" name="Line 10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58" name="Line 11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59" name="Line 11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60" name="Line 11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7356" name="Rectangle 11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7311" name="Line 114"/>
            <p:cNvSpPr>
              <a:spLocks noChangeAspect="1" noChangeShapeType="1"/>
            </p:cNvSpPr>
            <p:nvPr/>
          </p:nvSpPr>
          <p:spPr bwMode="auto">
            <a:xfrm flipH="1">
              <a:off x="4183" y="956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12" name="Group 115"/>
            <p:cNvGrpSpPr>
              <a:grpSpLocks/>
            </p:cNvGrpSpPr>
            <p:nvPr/>
          </p:nvGrpSpPr>
          <p:grpSpPr bwMode="auto">
            <a:xfrm>
              <a:off x="4666" y="1852"/>
              <a:ext cx="405" cy="525"/>
              <a:chOff x="4271" y="2060"/>
              <a:chExt cx="405" cy="525"/>
            </a:xfrm>
          </p:grpSpPr>
          <p:sp>
            <p:nvSpPr>
              <p:cNvPr id="97350" name="Text Box 11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7351" name="Line 11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2" name="Line 11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3" name="Line 11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4" name="Line 12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13" name="Group 121"/>
            <p:cNvGrpSpPr>
              <a:grpSpLocks/>
            </p:cNvGrpSpPr>
            <p:nvPr/>
          </p:nvGrpSpPr>
          <p:grpSpPr bwMode="auto">
            <a:xfrm>
              <a:off x="3379" y="1687"/>
              <a:ext cx="190" cy="707"/>
              <a:chOff x="2463" y="2008"/>
              <a:chExt cx="190" cy="702"/>
            </a:xfrm>
          </p:grpSpPr>
          <p:sp>
            <p:nvSpPr>
              <p:cNvPr id="97345" name="Text Box 12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46" name="Line 12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7" name="Line 12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8" name="Line 12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9" name="Line 12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7314" name="Line 127"/>
            <p:cNvSpPr>
              <a:spLocks noChangeAspect="1" noChangeShapeType="1"/>
            </p:cNvSpPr>
            <p:nvPr/>
          </p:nvSpPr>
          <p:spPr bwMode="auto">
            <a:xfrm>
              <a:off x="4132" y="1287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5" name="Oval 128"/>
            <p:cNvSpPr>
              <a:spLocks noChangeArrowheads="1"/>
            </p:cNvSpPr>
            <p:nvPr/>
          </p:nvSpPr>
          <p:spPr bwMode="auto">
            <a:xfrm>
              <a:off x="4297" y="147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7316" name="Oval 129"/>
            <p:cNvSpPr>
              <a:spLocks noChangeArrowheads="1"/>
            </p:cNvSpPr>
            <p:nvPr/>
          </p:nvSpPr>
          <p:spPr bwMode="auto">
            <a:xfrm>
              <a:off x="3980" y="115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7317" name="Line 130"/>
            <p:cNvSpPr>
              <a:spLocks noChangeAspect="1" noChangeShapeType="1"/>
            </p:cNvSpPr>
            <p:nvPr/>
          </p:nvSpPr>
          <p:spPr bwMode="auto">
            <a:xfrm flipH="1">
              <a:off x="4196" y="1703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8" name="Line 131"/>
            <p:cNvSpPr>
              <a:spLocks noChangeAspect="1" noChangeShapeType="1"/>
            </p:cNvSpPr>
            <p:nvPr/>
          </p:nvSpPr>
          <p:spPr bwMode="auto">
            <a:xfrm flipH="1">
              <a:off x="3707" y="1370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9" name="Line 132"/>
            <p:cNvSpPr>
              <a:spLocks noChangeAspect="1" noChangeShapeType="1"/>
            </p:cNvSpPr>
            <p:nvPr/>
          </p:nvSpPr>
          <p:spPr bwMode="auto">
            <a:xfrm>
              <a:off x="4492" y="1695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0" name="Text Box 133"/>
            <p:cNvSpPr txBox="1">
              <a:spLocks noChangeArrowheads="1"/>
            </p:cNvSpPr>
            <p:nvPr/>
          </p:nvSpPr>
          <p:spPr bwMode="auto">
            <a:xfrm>
              <a:off x="4516" y="142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7321" name="Text Box 134"/>
            <p:cNvSpPr txBox="1">
              <a:spLocks noChangeArrowheads="1"/>
            </p:cNvSpPr>
            <p:nvPr/>
          </p:nvSpPr>
          <p:spPr bwMode="auto">
            <a:xfrm>
              <a:off x="3797" y="111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322" name="Rectangle 135"/>
            <p:cNvSpPr>
              <a:spLocks noChangeArrowheads="1"/>
            </p:cNvSpPr>
            <p:nvPr/>
          </p:nvSpPr>
          <p:spPr bwMode="auto">
            <a:xfrm>
              <a:off x="4135" y="185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23" name="Rectangle 136"/>
            <p:cNvSpPr>
              <a:spLocks noChangeArrowheads="1"/>
            </p:cNvSpPr>
            <p:nvPr/>
          </p:nvSpPr>
          <p:spPr bwMode="auto">
            <a:xfrm>
              <a:off x="4468" y="18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24" name="Rectangle 137"/>
            <p:cNvSpPr>
              <a:spLocks noChangeArrowheads="1"/>
            </p:cNvSpPr>
            <p:nvPr/>
          </p:nvSpPr>
          <p:spPr bwMode="auto">
            <a:xfrm>
              <a:off x="3595" y="1683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25" name="Line 138"/>
            <p:cNvSpPr>
              <a:spLocks noChangeShapeType="1"/>
            </p:cNvSpPr>
            <p:nvPr/>
          </p:nvSpPr>
          <p:spPr bwMode="auto">
            <a:xfrm>
              <a:off x="4674" y="942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6" name="Oval 139"/>
            <p:cNvSpPr>
              <a:spLocks noChangeArrowheads="1"/>
            </p:cNvSpPr>
            <p:nvPr/>
          </p:nvSpPr>
          <p:spPr bwMode="auto">
            <a:xfrm>
              <a:off x="4460" y="76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7327" name="Text Box 140"/>
            <p:cNvSpPr txBox="1">
              <a:spLocks noChangeArrowheads="1"/>
            </p:cNvSpPr>
            <p:nvPr/>
          </p:nvSpPr>
          <p:spPr bwMode="auto">
            <a:xfrm>
              <a:off x="4680" y="663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7328" name="Group 141"/>
            <p:cNvGrpSpPr>
              <a:grpSpLocks/>
            </p:cNvGrpSpPr>
            <p:nvPr/>
          </p:nvGrpSpPr>
          <p:grpSpPr bwMode="auto">
            <a:xfrm>
              <a:off x="4978" y="1249"/>
              <a:ext cx="430" cy="714"/>
              <a:chOff x="4318" y="1298"/>
              <a:chExt cx="430" cy="714"/>
            </a:xfrm>
          </p:grpSpPr>
          <p:sp>
            <p:nvSpPr>
              <p:cNvPr id="97338" name="Rectangle 142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7339" name="Group 143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7340" name="Text Box 14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41" name="Line 14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2" name="Line 14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3" name="Line 14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4" name="Line 14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329" name="Group 149"/>
            <p:cNvGrpSpPr>
              <a:grpSpLocks/>
            </p:cNvGrpSpPr>
            <p:nvPr/>
          </p:nvGrpSpPr>
          <p:grpSpPr bwMode="auto">
            <a:xfrm>
              <a:off x="3918" y="1861"/>
              <a:ext cx="190" cy="707"/>
              <a:chOff x="2463" y="2008"/>
              <a:chExt cx="190" cy="702"/>
            </a:xfrm>
          </p:grpSpPr>
          <p:sp>
            <p:nvSpPr>
              <p:cNvPr id="97333" name="Text Box 150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34" name="Line 151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5" name="Line 152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6" name="Line 153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7" name="Line 154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30" name="Group 155"/>
            <p:cNvGrpSpPr>
              <a:grpSpLocks/>
            </p:cNvGrpSpPr>
            <p:nvPr/>
          </p:nvGrpSpPr>
          <p:grpSpPr bwMode="auto">
            <a:xfrm>
              <a:off x="4022" y="718"/>
              <a:ext cx="433" cy="214"/>
              <a:chOff x="991" y="634"/>
              <a:chExt cx="433" cy="248"/>
            </a:xfrm>
          </p:grpSpPr>
          <p:sp>
            <p:nvSpPr>
              <p:cNvPr id="97331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32" name="Line 157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8782" name="Group 158"/>
          <p:cNvGrpSpPr>
            <a:grpSpLocks/>
          </p:cNvGrpSpPr>
          <p:nvPr/>
        </p:nvGrpSpPr>
        <p:grpSpPr bwMode="auto">
          <a:xfrm>
            <a:off x="6261100" y="4416425"/>
            <a:ext cx="444500" cy="622300"/>
            <a:chOff x="2472" y="2811"/>
            <a:chExt cx="280" cy="392"/>
          </a:xfrm>
        </p:grpSpPr>
        <p:sp>
          <p:nvSpPr>
            <p:cNvPr id="97308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7309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8785" name="Freeform 161"/>
          <p:cNvSpPr>
            <a:spLocks/>
          </p:cNvSpPr>
          <p:nvPr/>
        </p:nvSpPr>
        <p:spPr bwMode="auto">
          <a:xfrm>
            <a:off x="5180013" y="493236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8786" name="Oval 162"/>
          <p:cNvSpPr>
            <a:spLocks noChangeArrowheads="1"/>
          </p:cNvSpPr>
          <p:nvPr/>
        </p:nvSpPr>
        <p:spPr bwMode="auto">
          <a:xfrm>
            <a:off x="5853113" y="4954588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538847" name="Rectangle 223"/>
          <p:cNvSpPr>
            <a:spLocks noChangeArrowheads="1"/>
          </p:cNvSpPr>
          <p:nvPr/>
        </p:nvSpPr>
        <p:spPr bwMode="auto">
          <a:xfrm>
            <a:off x="1027003" y="44624"/>
            <a:ext cx="5932598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先左后右双旋转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38848" name="Group 224"/>
          <p:cNvGrpSpPr>
            <a:grpSpLocks/>
          </p:cNvGrpSpPr>
          <p:nvPr/>
        </p:nvGrpSpPr>
        <p:grpSpPr bwMode="auto">
          <a:xfrm>
            <a:off x="5203826" y="1844675"/>
            <a:ext cx="1755775" cy="1079500"/>
            <a:chOff x="2290" y="1085"/>
            <a:chExt cx="1106" cy="680"/>
          </a:xfrm>
        </p:grpSpPr>
        <p:sp>
          <p:nvSpPr>
            <p:cNvPr id="97305" name="Text Box 225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06" name="AutoShape 226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7" name="Text Box 227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8871" name="Group 247"/>
          <p:cNvGrpSpPr>
            <a:grpSpLocks/>
          </p:cNvGrpSpPr>
          <p:nvPr/>
        </p:nvGrpSpPr>
        <p:grpSpPr bwMode="auto">
          <a:xfrm>
            <a:off x="1920876" y="4492626"/>
            <a:ext cx="2087563" cy="982663"/>
            <a:chOff x="250" y="2830"/>
            <a:chExt cx="1315" cy="619"/>
          </a:xfrm>
        </p:grpSpPr>
        <p:sp>
          <p:nvSpPr>
            <p:cNvPr id="97303" name="AutoShape 229"/>
            <p:cNvSpPr>
              <a:spLocks noChangeArrowheads="1"/>
            </p:cNvSpPr>
            <p:nvPr/>
          </p:nvSpPr>
          <p:spPr bwMode="auto">
            <a:xfrm>
              <a:off x="250" y="3324"/>
              <a:ext cx="1315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6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4" name="Text Box 230"/>
            <p:cNvSpPr txBox="1">
              <a:spLocks noChangeArrowheads="1"/>
            </p:cNvSpPr>
            <p:nvPr/>
          </p:nvSpPr>
          <p:spPr bwMode="auto">
            <a:xfrm>
              <a:off x="294" y="2830"/>
              <a:ext cx="108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选取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个结点</a:t>
              </a:r>
            </a:p>
          </p:txBody>
        </p:sp>
      </p:grpSp>
      <p:sp>
        <p:nvSpPr>
          <p:cNvPr id="538855" name="Text Box 231"/>
          <p:cNvSpPr txBox="1">
            <a:spLocks noChangeArrowheads="1"/>
          </p:cNvSpPr>
          <p:nvPr/>
        </p:nvSpPr>
        <p:spPr bwMode="auto">
          <a:xfrm>
            <a:off x="1774825" y="5500688"/>
            <a:ext cx="230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90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值异号先左后右双旋转</a:t>
            </a:r>
          </a:p>
        </p:txBody>
      </p:sp>
      <p:grpSp>
        <p:nvGrpSpPr>
          <p:cNvPr id="538870" name="Group 246"/>
          <p:cNvGrpSpPr>
            <a:grpSpLocks/>
          </p:cNvGrpSpPr>
          <p:nvPr/>
        </p:nvGrpSpPr>
        <p:grpSpPr bwMode="auto">
          <a:xfrm>
            <a:off x="8139113" y="4508500"/>
            <a:ext cx="1917700" cy="965200"/>
            <a:chOff x="4019" y="2840"/>
            <a:chExt cx="1208" cy="608"/>
          </a:xfrm>
        </p:grpSpPr>
        <p:sp>
          <p:nvSpPr>
            <p:cNvPr id="97301" name="AutoShape 239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2" name="Text Box 240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先左单旋转</a:t>
              </a:r>
            </a:p>
          </p:txBody>
        </p:sp>
      </p:grpSp>
      <p:sp>
        <p:nvSpPr>
          <p:cNvPr id="538868" name="Freeform 244"/>
          <p:cNvSpPr>
            <a:spLocks/>
          </p:cNvSpPr>
          <p:nvPr/>
        </p:nvSpPr>
        <p:spPr bwMode="auto">
          <a:xfrm>
            <a:off x="6024563" y="42926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3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3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3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3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785" grpId="0" animBg="1"/>
      <p:bldP spid="538786" grpId="0" animBg="1"/>
      <p:bldP spid="538855" grpId="0"/>
      <p:bldP spid="53886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11" name="Freeform 163"/>
          <p:cNvSpPr>
            <a:spLocks/>
          </p:cNvSpPr>
          <p:nvPr/>
        </p:nvSpPr>
        <p:spPr bwMode="auto">
          <a:xfrm>
            <a:off x="5814788" y="273568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9871" name="Rectangle 223"/>
          <p:cNvSpPr>
            <a:spLocks noChangeArrowheads="1"/>
          </p:cNvSpPr>
          <p:nvPr/>
        </p:nvSpPr>
        <p:spPr bwMode="auto">
          <a:xfrm>
            <a:off x="991394" y="21366"/>
            <a:ext cx="6192837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）先左后右双旋转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539913" name="Group 265"/>
          <p:cNvGrpSpPr>
            <a:grpSpLocks/>
          </p:cNvGrpSpPr>
          <p:nvPr/>
        </p:nvGrpSpPr>
        <p:grpSpPr bwMode="auto">
          <a:xfrm>
            <a:off x="6456040" y="4852070"/>
            <a:ext cx="1712913" cy="665162"/>
            <a:chOff x="2423" y="1437"/>
            <a:chExt cx="1079" cy="419"/>
          </a:xfrm>
        </p:grpSpPr>
        <p:sp>
          <p:nvSpPr>
            <p:cNvPr id="98435" name="AutoShape 233"/>
            <p:cNvSpPr>
              <a:spLocks noChangeArrowheads="1"/>
            </p:cNvSpPr>
            <p:nvPr/>
          </p:nvSpPr>
          <p:spPr bwMode="auto">
            <a:xfrm>
              <a:off x="2482" y="1731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36" name="Text Box 234"/>
            <p:cNvSpPr txBox="1">
              <a:spLocks noChangeArrowheads="1"/>
            </p:cNvSpPr>
            <p:nvPr/>
          </p:nvSpPr>
          <p:spPr bwMode="auto">
            <a:xfrm>
              <a:off x="2423" y="1437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再右单旋转</a:t>
              </a:r>
            </a:p>
          </p:txBody>
        </p:sp>
      </p:grpSp>
      <p:grpSp>
        <p:nvGrpSpPr>
          <p:cNvPr id="98309" name="Group 334"/>
          <p:cNvGrpSpPr>
            <a:grpSpLocks/>
          </p:cNvGrpSpPr>
          <p:nvPr/>
        </p:nvGrpSpPr>
        <p:grpSpPr bwMode="auto">
          <a:xfrm>
            <a:off x="3735163" y="1960984"/>
            <a:ext cx="3744912" cy="3124200"/>
            <a:chOff x="113" y="992"/>
            <a:chExt cx="2359" cy="1968"/>
          </a:xfrm>
        </p:grpSpPr>
        <p:grpSp>
          <p:nvGrpSpPr>
            <p:cNvPr id="98375" name="Group 50"/>
            <p:cNvGrpSpPr>
              <a:grpSpLocks/>
            </p:cNvGrpSpPr>
            <p:nvPr/>
          </p:nvGrpSpPr>
          <p:grpSpPr bwMode="auto">
            <a:xfrm>
              <a:off x="113" y="1661"/>
              <a:ext cx="590" cy="213"/>
              <a:chOff x="431" y="2614"/>
              <a:chExt cx="589" cy="213"/>
            </a:xfrm>
          </p:grpSpPr>
          <p:sp>
            <p:nvSpPr>
              <p:cNvPr id="98433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34" name="Line 5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76" name="Line 54"/>
            <p:cNvSpPr>
              <a:spLocks noChangeAspect="1" noChangeShapeType="1"/>
            </p:cNvSpPr>
            <p:nvPr/>
          </p:nvSpPr>
          <p:spPr bwMode="auto">
            <a:xfrm flipH="1">
              <a:off x="1260" y="1352"/>
              <a:ext cx="333" cy="21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77" name="Line 67"/>
            <p:cNvSpPr>
              <a:spLocks noChangeAspect="1" noChangeShapeType="1"/>
            </p:cNvSpPr>
            <p:nvPr/>
          </p:nvSpPr>
          <p:spPr bwMode="auto">
            <a:xfrm>
              <a:off x="1239" y="1714"/>
              <a:ext cx="236" cy="23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78" name="Oval 68"/>
            <p:cNvSpPr>
              <a:spLocks noChangeArrowheads="1"/>
            </p:cNvSpPr>
            <p:nvPr/>
          </p:nvSpPr>
          <p:spPr bwMode="auto">
            <a:xfrm>
              <a:off x="668" y="183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8379" name="Oval 69"/>
            <p:cNvSpPr>
              <a:spLocks noChangeArrowheads="1"/>
            </p:cNvSpPr>
            <p:nvPr/>
          </p:nvSpPr>
          <p:spPr bwMode="auto">
            <a:xfrm>
              <a:off x="1040" y="15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8380" name="Line 70"/>
            <p:cNvSpPr>
              <a:spLocks noChangeAspect="1" noChangeShapeType="1"/>
            </p:cNvSpPr>
            <p:nvPr/>
          </p:nvSpPr>
          <p:spPr bwMode="auto">
            <a:xfrm flipH="1">
              <a:off x="567" y="206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1" name="Line 71"/>
            <p:cNvSpPr>
              <a:spLocks noChangeShapeType="1"/>
            </p:cNvSpPr>
            <p:nvPr/>
          </p:nvSpPr>
          <p:spPr bwMode="auto">
            <a:xfrm flipH="1">
              <a:off x="876" y="1721"/>
              <a:ext cx="199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2" name="Line 72"/>
            <p:cNvSpPr>
              <a:spLocks noChangeAspect="1" noChangeShapeType="1"/>
            </p:cNvSpPr>
            <p:nvPr/>
          </p:nvSpPr>
          <p:spPr bwMode="auto">
            <a:xfrm>
              <a:off x="863" y="205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3" name="Text Box 73"/>
            <p:cNvSpPr txBox="1">
              <a:spLocks noChangeArrowheads="1"/>
            </p:cNvSpPr>
            <p:nvPr/>
          </p:nvSpPr>
          <p:spPr bwMode="auto">
            <a:xfrm>
              <a:off x="483" y="179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8384" name="Text Box 74"/>
            <p:cNvSpPr txBox="1">
              <a:spLocks noChangeArrowheads="1"/>
            </p:cNvSpPr>
            <p:nvPr/>
          </p:nvSpPr>
          <p:spPr bwMode="auto">
            <a:xfrm>
              <a:off x="809" y="148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8385" name="Group 260"/>
            <p:cNvGrpSpPr>
              <a:grpSpLocks/>
            </p:cNvGrpSpPr>
            <p:nvPr/>
          </p:nvGrpSpPr>
          <p:grpSpPr bwMode="auto">
            <a:xfrm>
              <a:off x="1378" y="1949"/>
              <a:ext cx="603" cy="528"/>
              <a:chOff x="1506" y="2659"/>
              <a:chExt cx="603" cy="528"/>
            </a:xfrm>
          </p:grpSpPr>
          <p:grpSp>
            <p:nvGrpSpPr>
              <p:cNvPr id="98426" name="Group 55"/>
              <p:cNvGrpSpPr>
                <a:grpSpLocks/>
              </p:cNvGrpSpPr>
              <p:nvPr/>
            </p:nvGrpSpPr>
            <p:grpSpPr bwMode="auto">
              <a:xfrm>
                <a:off x="1704" y="2659"/>
                <a:ext cx="405" cy="525"/>
                <a:chOff x="4271" y="2060"/>
                <a:chExt cx="405" cy="525"/>
              </a:xfrm>
            </p:grpSpPr>
            <p:sp>
              <p:nvSpPr>
                <p:cNvPr id="98428" name="Text Box 5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8429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0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1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8427" name="Rectangle 75"/>
              <p:cNvSpPr>
                <a:spLocks noChangeArrowheads="1"/>
              </p:cNvSpPr>
              <p:nvPr/>
            </p:nvSpPr>
            <p:spPr bwMode="auto">
              <a:xfrm>
                <a:off x="1506" y="2659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grpSp>
          <p:nvGrpSpPr>
            <p:cNvPr id="98386" name="Group 259"/>
            <p:cNvGrpSpPr>
              <a:grpSpLocks/>
            </p:cNvGrpSpPr>
            <p:nvPr/>
          </p:nvGrpSpPr>
          <p:grpSpPr bwMode="auto">
            <a:xfrm>
              <a:off x="231" y="2246"/>
              <a:ext cx="456" cy="714"/>
              <a:chOff x="567" y="2726"/>
              <a:chExt cx="456" cy="714"/>
            </a:xfrm>
          </p:grpSpPr>
          <p:grpSp>
            <p:nvGrpSpPr>
              <p:cNvPr id="98419" name="Group 61"/>
              <p:cNvGrpSpPr>
                <a:grpSpLocks/>
              </p:cNvGrpSpPr>
              <p:nvPr/>
            </p:nvGrpSpPr>
            <p:grpSpPr bwMode="auto">
              <a:xfrm>
                <a:off x="567" y="2730"/>
                <a:ext cx="190" cy="707"/>
                <a:chOff x="2463" y="2008"/>
                <a:chExt cx="190" cy="702"/>
              </a:xfrm>
            </p:grpSpPr>
            <p:sp>
              <p:nvSpPr>
                <p:cNvPr id="98421" name="Text Box 6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22" name="Line 6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3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4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5" name="Line 6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8420" name="Rectangle 76"/>
              <p:cNvSpPr>
                <a:spLocks noChangeArrowheads="1"/>
              </p:cNvSpPr>
              <p:nvPr/>
            </p:nvSpPr>
            <p:spPr bwMode="auto">
              <a:xfrm>
                <a:off x="783" y="2726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22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387" name="Line 77"/>
            <p:cNvSpPr>
              <a:spLocks noChangeShapeType="1"/>
            </p:cNvSpPr>
            <p:nvPr/>
          </p:nvSpPr>
          <p:spPr bwMode="auto">
            <a:xfrm>
              <a:off x="1754" y="1352"/>
              <a:ext cx="454" cy="3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8" name="Oval 78"/>
            <p:cNvSpPr>
              <a:spLocks noChangeArrowheads="1"/>
            </p:cNvSpPr>
            <p:nvPr/>
          </p:nvSpPr>
          <p:spPr bwMode="auto">
            <a:xfrm>
              <a:off x="1557" y="114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8389" name="Text Box 79"/>
            <p:cNvSpPr txBox="1">
              <a:spLocks noChangeArrowheads="1"/>
            </p:cNvSpPr>
            <p:nvPr/>
          </p:nvSpPr>
          <p:spPr bwMode="auto">
            <a:xfrm>
              <a:off x="1777" y="10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8390" name="Group 80"/>
            <p:cNvGrpSpPr>
              <a:grpSpLocks/>
            </p:cNvGrpSpPr>
            <p:nvPr/>
          </p:nvGrpSpPr>
          <p:grpSpPr bwMode="auto">
            <a:xfrm>
              <a:off x="2042" y="1742"/>
              <a:ext cx="430" cy="714"/>
              <a:chOff x="4318" y="1298"/>
              <a:chExt cx="430" cy="714"/>
            </a:xfrm>
          </p:grpSpPr>
          <p:sp>
            <p:nvSpPr>
              <p:cNvPr id="98412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8413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8414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15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6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7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8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91" name="Group 88"/>
            <p:cNvGrpSpPr>
              <a:grpSpLocks/>
            </p:cNvGrpSpPr>
            <p:nvPr/>
          </p:nvGrpSpPr>
          <p:grpSpPr bwMode="auto">
            <a:xfrm>
              <a:off x="687" y="2247"/>
              <a:ext cx="457" cy="713"/>
              <a:chOff x="924" y="3488"/>
              <a:chExt cx="457" cy="713"/>
            </a:xfrm>
          </p:grpSpPr>
          <p:grpSp>
            <p:nvGrpSpPr>
              <p:cNvPr id="98398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8406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8408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09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10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11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407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399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8400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8401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02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3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4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5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92" name="Group 103"/>
            <p:cNvGrpSpPr>
              <a:grpSpLocks/>
            </p:cNvGrpSpPr>
            <p:nvPr/>
          </p:nvGrpSpPr>
          <p:grpSpPr bwMode="auto">
            <a:xfrm>
              <a:off x="975" y="992"/>
              <a:ext cx="614" cy="213"/>
              <a:chOff x="860" y="2296"/>
              <a:chExt cx="614" cy="213"/>
            </a:xfrm>
          </p:grpSpPr>
          <p:sp>
            <p:nvSpPr>
              <p:cNvPr id="98396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60" y="2296"/>
                <a:ext cx="478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7" name="Line 105"/>
              <p:cNvSpPr>
                <a:spLocks noChangeShapeType="1"/>
              </p:cNvSpPr>
              <p:nvPr/>
            </p:nvSpPr>
            <p:spPr bwMode="auto">
              <a:xfrm>
                <a:off x="1252" y="2432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93" name="Group 262"/>
            <p:cNvGrpSpPr>
              <a:grpSpLocks/>
            </p:cNvGrpSpPr>
            <p:nvPr/>
          </p:nvGrpSpPr>
          <p:grpSpPr bwMode="auto">
            <a:xfrm>
              <a:off x="635" y="1334"/>
              <a:ext cx="431" cy="213"/>
              <a:chOff x="2106" y="2777"/>
              <a:chExt cx="431" cy="213"/>
            </a:xfrm>
          </p:grpSpPr>
          <p:sp>
            <p:nvSpPr>
              <p:cNvPr id="98394" name="Text Box 263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5" name="Line 264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9981" name="Group 333"/>
          <p:cNvGrpSpPr>
            <a:grpSpLocks/>
          </p:cNvGrpSpPr>
          <p:nvPr/>
        </p:nvGrpSpPr>
        <p:grpSpPr bwMode="auto">
          <a:xfrm>
            <a:off x="8549431" y="3284538"/>
            <a:ext cx="3451225" cy="2582862"/>
            <a:chOff x="3337" y="2069"/>
            <a:chExt cx="2174" cy="1627"/>
          </a:xfrm>
        </p:grpSpPr>
        <p:grpSp>
          <p:nvGrpSpPr>
            <p:cNvPr id="98317" name="Group 267"/>
            <p:cNvGrpSpPr>
              <a:grpSpLocks/>
            </p:cNvGrpSpPr>
            <p:nvPr/>
          </p:nvGrpSpPr>
          <p:grpSpPr bwMode="auto">
            <a:xfrm>
              <a:off x="3947" y="2069"/>
              <a:ext cx="431" cy="213"/>
              <a:chOff x="2106" y="2777"/>
              <a:chExt cx="431" cy="213"/>
            </a:xfrm>
          </p:grpSpPr>
          <p:sp>
            <p:nvSpPr>
              <p:cNvPr id="98373" name="Text Box 268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74" name="Line 269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18" name="Line 270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8319" name="Group 271"/>
            <p:cNvGrpSpPr>
              <a:grpSpLocks/>
            </p:cNvGrpSpPr>
            <p:nvPr/>
          </p:nvGrpSpPr>
          <p:grpSpPr bwMode="auto">
            <a:xfrm>
              <a:off x="4377" y="2982"/>
              <a:ext cx="405" cy="525"/>
              <a:chOff x="4271" y="2060"/>
              <a:chExt cx="405" cy="525"/>
            </a:xfrm>
          </p:grpSpPr>
          <p:sp>
            <p:nvSpPr>
              <p:cNvPr id="98368" name="Text Box 272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8369" name="Line 273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0" name="Line 274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1" name="Line 275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2" name="Line 276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20" name="Group 277"/>
            <p:cNvGrpSpPr>
              <a:grpSpLocks/>
            </p:cNvGrpSpPr>
            <p:nvPr/>
          </p:nvGrpSpPr>
          <p:grpSpPr bwMode="auto">
            <a:xfrm>
              <a:off x="3409" y="2986"/>
              <a:ext cx="190" cy="707"/>
              <a:chOff x="2463" y="2008"/>
              <a:chExt cx="190" cy="702"/>
            </a:xfrm>
          </p:grpSpPr>
          <p:sp>
            <p:nvSpPr>
              <p:cNvPr id="98363" name="Text Box 278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64" name="Line 279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5" name="Line 280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6" name="Line 281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7" name="Line 282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21" name="Line 283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2" name="Oval 284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8323" name="Oval 285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8324" name="Line 286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5" name="Line 287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6" name="Line 288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7" name="Text Box 289"/>
            <p:cNvSpPr txBox="1">
              <a:spLocks noChangeArrowheads="1"/>
            </p:cNvSpPr>
            <p:nvPr/>
          </p:nvSpPr>
          <p:spPr bwMode="auto">
            <a:xfrm>
              <a:off x="5060" y="255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8328" name="Text Box 290"/>
            <p:cNvSpPr txBox="1">
              <a:spLocks noChangeArrowheads="1"/>
            </p:cNvSpPr>
            <p:nvPr/>
          </p:nvSpPr>
          <p:spPr bwMode="auto">
            <a:xfrm>
              <a:off x="3697" y="255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8329" name="Rectangle 291"/>
            <p:cNvSpPr>
              <a:spLocks noChangeArrowheads="1"/>
            </p:cNvSpPr>
            <p:nvPr/>
          </p:nvSpPr>
          <p:spPr bwMode="auto">
            <a:xfrm>
              <a:off x="4660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8330" name="Rectangle 292"/>
            <p:cNvSpPr>
              <a:spLocks noChangeArrowheads="1"/>
            </p:cNvSpPr>
            <p:nvPr/>
          </p:nvSpPr>
          <p:spPr bwMode="auto">
            <a:xfrm>
              <a:off x="3625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331" name="Line 293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2" name="Oval 294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8333" name="Text Box 295"/>
            <p:cNvSpPr txBox="1">
              <a:spLocks noChangeArrowheads="1"/>
            </p:cNvSpPr>
            <p:nvPr/>
          </p:nvSpPr>
          <p:spPr bwMode="auto">
            <a:xfrm>
              <a:off x="4580" y="210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98334" name="Group 296"/>
            <p:cNvGrpSpPr>
              <a:grpSpLocks/>
            </p:cNvGrpSpPr>
            <p:nvPr/>
          </p:nvGrpSpPr>
          <p:grpSpPr bwMode="auto">
            <a:xfrm>
              <a:off x="5081" y="2978"/>
              <a:ext cx="430" cy="714"/>
              <a:chOff x="4318" y="1298"/>
              <a:chExt cx="430" cy="714"/>
            </a:xfrm>
          </p:grpSpPr>
          <p:sp>
            <p:nvSpPr>
              <p:cNvPr id="98356" name="Rectangle 297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8357" name="Group 298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8358" name="Text Box 29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359" name="Line 300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0" name="Line 3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1" name="Line 302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2" name="Line 303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35" name="Group 304"/>
            <p:cNvGrpSpPr>
              <a:grpSpLocks/>
            </p:cNvGrpSpPr>
            <p:nvPr/>
          </p:nvGrpSpPr>
          <p:grpSpPr bwMode="auto">
            <a:xfrm>
              <a:off x="3902" y="2982"/>
              <a:ext cx="457" cy="713"/>
              <a:chOff x="924" y="3488"/>
              <a:chExt cx="457" cy="713"/>
            </a:xfrm>
          </p:grpSpPr>
          <p:grpSp>
            <p:nvGrpSpPr>
              <p:cNvPr id="98342" name="Group 305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8350" name="Group 306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8352" name="Line 30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3" name="Line 30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4" name="Line 30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5" name="Line 31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351" name="Rectangle 311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343" name="Rectangle 312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8344" name="Group 313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8345" name="Text Box 31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346" name="Line 31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7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8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9" name="Line 31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36" name="Group 319"/>
            <p:cNvGrpSpPr>
              <a:grpSpLocks/>
            </p:cNvGrpSpPr>
            <p:nvPr/>
          </p:nvGrpSpPr>
          <p:grpSpPr bwMode="auto">
            <a:xfrm>
              <a:off x="3337" y="2422"/>
              <a:ext cx="581" cy="213"/>
              <a:chOff x="431" y="2614"/>
              <a:chExt cx="589" cy="200"/>
            </a:xfrm>
          </p:grpSpPr>
          <p:sp>
            <p:nvSpPr>
              <p:cNvPr id="98340" name="Text Box 320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41" name="Line 321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37" name="Group 322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98338" name="Text Box 323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39" name="Line 324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39983" name="Oval 335"/>
          <p:cNvSpPr>
            <a:spLocks noChangeArrowheads="1"/>
          </p:cNvSpPr>
          <p:nvPr/>
        </p:nvSpPr>
        <p:spPr bwMode="auto">
          <a:xfrm>
            <a:off x="5200425" y="2781722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128" name="Group 50"/>
          <p:cNvGrpSpPr>
            <a:grpSpLocks/>
          </p:cNvGrpSpPr>
          <p:nvPr/>
        </p:nvGrpSpPr>
        <p:grpSpPr bwMode="auto">
          <a:xfrm>
            <a:off x="192361" y="1354385"/>
            <a:ext cx="935038" cy="338138"/>
            <a:chOff x="431" y="2614"/>
            <a:chExt cx="589" cy="213"/>
          </a:xfrm>
        </p:grpSpPr>
        <p:sp>
          <p:nvSpPr>
            <p:cNvPr id="129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30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1" name="Group 53"/>
          <p:cNvGrpSpPr>
            <a:grpSpLocks/>
          </p:cNvGrpSpPr>
          <p:nvPr/>
        </p:nvGrpSpPr>
        <p:grpSpPr bwMode="auto">
          <a:xfrm>
            <a:off x="119336" y="836860"/>
            <a:ext cx="3221038" cy="3024188"/>
            <a:chOff x="385" y="2296"/>
            <a:chExt cx="2029" cy="1905"/>
          </a:xfrm>
        </p:grpSpPr>
        <p:sp>
          <p:nvSpPr>
            <p:cNvPr id="132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3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525"/>
              <a:chOff x="4271" y="2060"/>
              <a:chExt cx="405" cy="525"/>
            </a:xfrm>
          </p:grpSpPr>
          <p:sp>
            <p:nvSpPr>
              <p:cNvPr id="176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77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0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4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171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2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5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37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38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2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4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47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148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164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65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66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7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8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9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0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9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150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58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60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9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51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52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53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4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6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1" name="Group 103"/>
          <p:cNvGrpSpPr>
            <a:grpSpLocks/>
          </p:cNvGrpSpPr>
          <p:nvPr/>
        </p:nvGrpSpPr>
        <p:grpSpPr bwMode="auto">
          <a:xfrm>
            <a:off x="865462" y="824160"/>
            <a:ext cx="974725" cy="338138"/>
            <a:chOff x="860" y="2296"/>
            <a:chExt cx="614" cy="213"/>
          </a:xfrm>
        </p:grpSpPr>
        <p:sp>
          <p:nvSpPr>
            <p:cNvPr id="182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83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" name="Group 158"/>
          <p:cNvGrpSpPr>
            <a:grpSpLocks/>
          </p:cNvGrpSpPr>
          <p:nvPr/>
        </p:nvGrpSpPr>
        <p:grpSpPr bwMode="auto">
          <a:xfrm>
            <a:off x="1992586" y="1595685"/>
            <a:ext cx="444500" cy="622300"/>
            <a:chOff x="2472" y="2811"/>
            <a:chExt cx="280" cy="392"/>
          </a:xfrm>
        </p:grpSpPr>
        <p:sp>
          <p:nvSpPr>
            <p:cNvPr id="185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6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7" name="Freeform 161"/>
          <p:cNvSpPr>
            <a:spLocks/>
          </p:cNvSpPr>
          <p:nvPr/>
        </p:nvSpPr>
        <p:spPr bwMode="auto">
          <a:xfrm>
            <a:off x="911499" y="211162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Oval 162"/>
          <p:cNvSpPr>
            <a:spLocks noChangeArrowheads="1"/>
          </p:cNvSpPr>
          <p:nvPr/>
        </p:nvSpPr>
        <p:spPr bwMode="auto">
          <a:xfrm>
            <a:off x="1584599" y="2133848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89" name="Freeform 244"/>
          <p:cNvSpPr>
            <a:spLocks/>
          </p:cNvSpPr>
          <p:nvPr/>
        </p:nvSpPr>
        <p:spPr bwMode="auto">
          <a:xfrm>
            <a:off x="1756049" y="147186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0" name="Group 246"/>
          <p:cNvGrpSpPr>
            <a:grpSpLocks/>
          </p:cNvGrpSpPr>
          <p:nvPr/>
        </p:nvGrpSpPr>
        <p:grpSpPr bwMode="auto">
          <a:xfrm>
            <a:off x="1022920" y="4037806"/>
            <a:ext cx="1917700" cy="965200"/>
            <a:chOff x="4019" y="2840"/>
            <a:chExt cx="1208" cy="608"/>
          </a:xfrm>
        </p:grpSpPr>
        <p:sp>
          <p:nvSpPr>
            <p:cNvPr id="191" name="AutoShape 239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" name="Text Box 240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先左单旋转</a:t>
              </a:r>
            </a:p>
          </p:txBody>
        </p:sp>
      </p:grpSp>
      <p:pic>
        <p:nvPicPr>
          <p:cNvPr id="193" name="图片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56" y="11361"/>
            <a:ext cx="2867025" cy="2457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811" grpId="0" animBg="1"/>
      <p:bldP spid="53998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5" name="Rectangle 63"/>
          <p:cNvSpPr>
            <a:spLocks noChangeArrowheads="1"/>
          </p:cNvSpPr>
          <p:nvPr/>
        </p:nvSpPr>
        <p:spPr bwMode="auto">
          <a:xfrm>
            <a:off x="551384" y="908720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 </a:t>
            </a:r>
            <a:r>
              <a:rPr lang="en-US" altLang="zh-CN" sz="2400" dirty="0" err="1">
                <a:latin typeface="Times New Roman" panose="02020603050405020304" pitchFamily="18" charset="0"/>
              </a:rPr>
              <a:t>RotateLR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树做先左后右双旋转，旋转后新根在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，*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指向原根的左子女的右子女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成为新根前卸掉它左边负载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-&gt;left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subL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&lt;= 0)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插入新结点后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左子树变高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-1;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成为新根前卸掉它右边负载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-&gt;right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== -1)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7088" name="Rectangle 64"/>
          <p:cNvSpPr>
            <a:spLocks noChangeArrowheads="1"/>
          </p:cNvSpPr>
          <p:nvPr/>
        </p:nvSpPr>
        <p:spPr bwMode="auto">
          <a:xfrm>
            <a:off x="983432" y="-21415"/>
            <a:ext cx="530772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先左后右双旋转算法</a:t>
            </a:r>
          </a:p>
        </p:txBody>
      </p:sp>
      <p:grpSp>
        <p:nvGrpSpPr>
          <p:cNvPr id="193" name="Group 50"/>
          <p:cNvGrpSpPr>
            <a:grpSpLocks/>
          </p:cNvGrpSpPr>
          <p:nvPr/>
        </p:nvGrpSpPr>
        <p:grpSpPr bwMode="auto">
          <a:xfrm>
            <a:off x="9558655" y="793314"/>
            <a:ext cx="647641" cy="277253"/>
            <a:chOff x="431" y="2614"/>
            <a:chExt cx="589" cy="291"/>
          </a:xfrm>
        </p:grpSpPr>
        <p:sp>
          <p:nvSpPr>
            <p:cNvPr id="194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95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196" name="Group 53"/>
          <p:cNvGrpSpPr>
            <a:grpSpLocks/>
          </p:cNvGrpSpPr>
          <p:nvPr/>
        </p:nvGrpSpPr>
        <p:grpSpPr bwMode="auto">
          <a:xfrm>
            <a:off x="9537361" y="404664"/>
            <a:ext cx="2231008" cy="1894087"/>
            <a:chOff x="385" y="2296"/>
            <a:chExt cx="2029" cy="1988"/>
          </a:xfrm>
        </p:grpSpPr>
        <p:sp>
          <p:nvSpPr>
            <p:cNvPr id="197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198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799"/>
              <a:chOff x="4271" y="2060"/>
              <a:chExt cx="405" cy="799"/>
            </a:xfrm>
          </p:grpSpPr>
          <p:sp>
            <p:nvSpPr>
              <p:cNvPr id="241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6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242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3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4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5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199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236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3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18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7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38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39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0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200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202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03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4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5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6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34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207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7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8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18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209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18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11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212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34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13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229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230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231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2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3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4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5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14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215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223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225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6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7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8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224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16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17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218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9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0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1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2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246" name="Group 103"/>
          <p:cNvGrpSpPr>
            <a:grpSpLocks/>
          </p:cNvGrpSpPr>
          <p:nvPr/>
        </p:nvGrpSpPr>
        <p:grpSpPr bwMode="auto">
          <a:xfrm>
            <a:off x="10065150" y="410173"/>
            <a:ext cx="675130" cy="277253"/>
            <a:chOff x="860" y="2296"/>
            <a:chExt cx="614" cy="291"/>
          </a:xfrm>
        </p:grpSpPr>
        <p:sp>
          <p:nvSpPr>
            <p:cNvPr id="247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48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249" name="Group 158"/>
          <p:cNvGrpSpPr>
            <a:grpSpLocks/>
          </p:cNvGrpSpPr>
          <p:nvPr/>
        </p:nvGrpSpPr>
        <p:grpSpPr bwMode="auto">
          <a:xfrm>
            <a:off x="10761903" y="828073"/>
            <a:ext cx="613414" cy="373482"/>
            <a:chOff x="2472" y="2811"/>
            <a:chExt cx="280" cy="392"/>
          </a:xfrm>
        </p:grpSpPr>
        <p:sp>
          <p:nvSpPr>
            <p:cNvPr id="250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51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252" name="Freeform 163"/>
          <p:cNvSpPr>
            <a:spLocks/>
          </p:cNvSpPr>
          <p:nvPr/>
        </p:nvSpPr>
        <p:spPr bwMode="auto">
          <a:xfrm>
            <a:off x="10966138" y="2922777"/>
            <a:ext cx="343169" cy="10404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253" name="Group 334"/>
          <p:cNvGrpSpPr>
            <a:grpSpLocks/>
          </p:cNvGrpSpPr>
          <p:nvPr/>
        </p:nvGrpSpPr>
        <p:grpSpPr bwMode="auto">
          <a:xfrm>
            <a:off x="9408368" y="2512371"/>
            <a:ext cx="2197535" cy="1924741"/>
            <a:chOff x="13" y="992"/>
            <a:chExt cx="2459" cy="2072"/>
          </a:xfrm>
        </p:grpSpPr>
        <p:grpSp>
          <p:nvGrpSpPr>
            <p:cNvPr id="254" name="Group 50"/>
            <p:cNvGrpSpPr>
              <a:grpSpLocks/>
            </p:cNvGrpSpPr>
            <p:nvPr/>
          </p:nvGrpSpPr>
          <p:grpSpPr bwMode="auto">
            <a:xfrm>
              <a:off x="13" y="1623"/>
              <a:ext cx="690" cy="298"/>
              <a:chOff x="331" y="2576"/>
              <a:chExt cx="689" cy="298"/>
            </a:xfrm>
          </p:grpSpPr>
          <p:sp>
            <p:nvSpPr>
              <p:cNvPr id="312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331" y="2576"/>
                <a:ext cx="553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subL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3" name="Line 5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255" name="Line 54"/>
            <p:cNvSpPr>
              <a:spLocks noChangeAspect="1" noChangeShapeType="1"/>
            </p:cNvSpPr>
            <p:nvPr/>
          </p:nvSpPr>
          <p:spPr bwMode="auto">
            <a:xfrm flipH="1">
              <a:off x="1260" y="1352"/>
              <a:ext cx="333" cy="21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56" name="Line 67"/>
            <p:cNvSpPr>
              <a:spLocks noChangeAspect="1" noChangeShapeType="1"/>
            </p:cNvSpPr>
            <p:nvPr/>
          </p:nvSpPr>
          <p:spPr bwMode="auto">
            <a:xfrm>
              <a:off x="1239" y="1714"/>
              <a:ext cx="236" cy="23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57" name="Oval 68"/>
            <p:cNvSpPr>
              <a:spLocks noChangeArrowheads="1"/>
            </p:cNvSpPr>
            <p:nvPr/>
          </p:nvSpPr>
          <p:spPr bwMode="auto">
            <a:xfrm>
              <a:off x="668" y="183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58" name="Oval 69"/>
            <p:cNvSpPr>
              <a:spLocks noChangeArrowheads="1"/>
            </p:cNvSpPr>
            <p:nvPr/>
          </p:nvSpPr>
          <p:spPr bwMode="auto">
            <a:xfrm>
              <a:off x="1040" y="15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259" name="Line 70"/>
            <p:cNvSpPr>
              <a:spLocks noChangeAspect="1" noChangeShapeType="1"/>
            </p:cNvSpPr>
            <p:nvPr/>
          </p:nvSpPr>
          <p:spPr bwMode="auto">
            <a:xfrm flipH="1">
              <a:off x="567" y="206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0" name="Line 71"/>
            <p:cNvSpPr>
              <a:spLocks noChangeShapeType="1"/>
            </p:cNvSpPr>
            <p:nvPr/>
          </p:nvSpPr>
          <p:spPr bwMode="auto">
            <a:xfrm flipH="1">
              <a:off x="876" y="1721"/>
              <a:ext cx="199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1" name="Line 72"/>
            <p:cNvSpPr>
              <a:spLocks noChangeAspect="1" noChangeShapeType="1"/>
            </p:cNvSpPr>
            <p:nvPr/>
          </p:nvSpPr>
          <p:spPr bwMode="auto">
            <a:xfrm>
              <a:off x="863" y="205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2" name="Text Box 73"/>
            <p:cNvSpPr txBox="1">
              <a:spLocks noChangeArrowheads="1"/>
            </p:cNvSpPr>
            <p:nvPr/>
          </p:nvSpPr>
          <p:spPr bwMode="auto">
            <a:xfrm>
              <a:off x="483" y="1797"/>
              <a:ext cx="336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63" name="Text Box 74"/>
            <p:cNvSpPr txBox="1">
              <a:spLocks noChangeArrowheads="1"/>
            </p:cNvSpPr>
            <p:nvPr/>
          </p:nvSpPr>
          <p:spPr bwMode="auto">
            <a:xfrm>
              <a:off x="809" y="1482"/>
              <a:ext cx="42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64" name="Group 260"/>
            <p:cNvGrpSpPr>
              <a:grpSpLocks/>
            </p:cNvGrpSpPr>
            <p:nvPr/>
          </p:nvGrpSpPr>
          <p:grpSpPr bwMode="auto">
            <a:xfrm>
              <a:off x="1378" y="1949"/>
              <a:ext cx="603" cy="1115"/>
              <a:chOff x="1506" y="2659"/>
              <a:chExt cx="603" cy="1115"/>
            </a:xfrm>
          </p:grpSpPr>
          <p:grpSp>
            <p:nvGrpSpPr>
              <p:cNvPr id="305" name="Group 55"/>
              <p:cNvGrpSpPr>
                <a:grpSpLocks/>
              </p:cNvGrpSpPr>
              <p:nvPr/>
            </p:nvGrpSpPr>
            <p:grpSpPr bwMode="auto">
              <a:xfrm>
                <a:off x="1704" y="2659"/>
                <a:ext cx="405" cy="1115"/>
                <a:chOff x="4271" y="2060"/>
                <a:chExt cx="405" cy="1115"/>
              </a:xfrm>
            </p:grpSpPr>
            <p:sp>
              <p:nvSpPr>
                <p:cNvPr id="307" name="Text Box 5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18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308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9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10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1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306" name="Rectangle 75"/>
              <p:cNvSpPr>
                <a:spLocks noChangeArrowheads="1"/>
              </p:cNvSpPr>
              <p:nvPr/>
            </p:nvSpPr>
            <p:spPr bwMode="auto">
              <a:xfrm>
                <a:off x="1506" y="2659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 dirty="0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 dirty="0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grpSp>
          <p:nvGrpSpPr>
            <p:cNvPr id="265" name="Group 259"/>
            <p:cNvGrpSpPr>
              <a:grpSpLocks/>
            </p:cNvGrpSpPr>
            <p:nvPr/>
          </p:nvGrpSpPr>
          <p:grpSpPr bwMode="auto">
            <a:xfrm>
              <a:off x="231" y="2246"/>
              <a:ext cx="456" cy="714"/>
              <a:chOff x="567" y="2726"/>
              <a:chExt cx="456" cy="714"/>
            </a:xfrm>
          </p:grpSpPr>
          <p:grpSp>
            <p:nvGrpSpPr>
              <p:cNvPr id="298" name="Group 61"/>
              <p:cNvGrpSpPr>
                <a:grpSpLocks/>
              </p:cNvGrpSpPr>
              <p:nvPr/>
            </p:nvGrpSpPr>
            <p:grpSpPr bwMode="auto">
              <a:xfrm>
                <a:off x="567" y="2730"/>
                <a:ext cx="190" cy="707"/>
                <a:chOff x="2463" y="2008"/>
                <a:chExt cx="190" cy="702"/>
              </a:xfrm>
            </p:grpSpPr>
            <p:sp>
              <p:nvSpPr>
                <p:cNvPr id="300" name="Text Box 6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1" name="Line 6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2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3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4" name="Line 6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299" name="Rectangle 76"/>
              <p:cNvSpPr>
                <a:spLocks noChangeArrowheads="1"/>
              </p:cNvSpPr>
              <p:nvPr/>
            </p:nvSpPr>
            <p:spPr bwMode="auto">
              <a:xfrm>
                <a:off x="783" y="2726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18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6" name="Line 77"/>
            <p:cNvSpPr>
              <a:spLocks noChangeShapeType="1"/>
            </p:cNvSpPr>
            <p:nvPr/>
          </p:nvSpPr>
          <p:spPr bwMode="auto">
            <a:xfrm>
              <a:off x="1754" y="1352"/>
              <a:ext cx="454" cy="3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7" name="Oval 78"/>
            <p:cNvSpPr>
              <a:spLocks noChangeArrowheads="1"/>
            </p:cNvSpPr>
            <p:nvPr/>
          </p:nvSpPr>
          <p:spPr bwMode="auto">
            <a:xfrm>
              <a:off x="1557" y="114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268" name="Text Box 79"/>
            <p:cNvSpPr txBox="1">
              <a:spLocks noChangeArrowheads="1"/>
            </p:cNvSpPr>
            <p:nvPr/>
          </p:nvSpPr>
          <p:spPr bwMode="auto">
            <a:xfrm>
              <a:off x="1777" y="1037"/>
              <a:ext cx="42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69" name="Group 80"/>
            <p:cNvGrpSpPr>
              <a:grpSpLocks/>
            </p:cNvGrpSpPr>
            <p:nvPr/>
          </p:nvGrpSpPr>
          <p:grpSpPr bwMode="auto">
            <a:xfrm>
              <a:off x="2042" y="1742"/>
              <a:ext cx="430" cy="714"/>
              <a:chOff x="4318" y="1298"/>
              <a:chExt cx="430" cy="714"/>
            </a:xfrm>
          </p:grpSpPr>
          <p:sp>
            <p:nvSpPr>
              <p:cNvPr id="291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292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293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4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5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6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7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70" name="Group 88"/>
            <p:cNvGrpSpPr>
              <a:grpSpLocks/>
            </p:cNvGrpSpPr>
            <p:nvPr/>
          </p:nvGrpSpPr>
          <p:grpSpPr bwMode="auto">
            <a:xfrm>
              <a:off x="687" y="2247"/>
              <a:ext cx="457" cy="713"/>
              <a:chOff x="924" y="3488"/>
              <a:chExt cx="457" cy="713"/>
            </a:xfrm>
          </p:grpSpPr>
          <p:grpSp>
            <p:nvGrpSpPr>
              <p:cNvPr id="277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285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287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88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89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90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286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78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79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280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1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2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3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4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71" name="Group 103"/>
            <p:cNvGrpSpPr>
              <a:grpSpLocks/>
            </p:cNvGrpSpPr>
            <p:nvPr/>
          </p:nvGrpSpPr>
          <p:grpSpPr bwMode="auto">
            <a:xfrm>
              <a:off x="854" y="992"/>
              <a:ext cx="735" cy="298"/>
              <a:chOff x="739" y="2296"/>
              <a:chExt cx="735" cy="298"/>
            </a:xfrm>
          </p:grpSpPr>
          <p:sp>
            <p:nvSpPr>
              <p:cNvPr id="275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739" y="2296"/>
                <a:ext cx="59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subR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Line 105"/>
              <p:cNvSpPr>
                <a:spLocks noChangeShapeType="1"/>
              </p:cNvSpPr>
              <p:nvPr/>
            </p:nvSpPr>
            <p:spPr bwMode="auto">
              <a:xfrm>
                <a:off x="1252" y="2432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272" name="Group 262"/>
            <p:cNvGrpSpPr>
              <a:grpSpLocks/>
            </p:cNvGrpSpPr>
            <p:nvPr/>
          </p:nvGrpSpPr>
          <p:grpSpPr bwMode="auto">
            <a:xfrm>
              <a:off x="635" y="1334"/>
              <a:ext cx="431" cy="596"/>
              <a:chOff x="2106" y="2777"/>
              <a:chExt cx="431" cy="596"/>
            </a:xfrm>
          </p:grpSpPr>
          <p:sp>
            <p:nvSpPr>
              <p:cNvPr id="273" name="Text Box 263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ptr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4" name="Line 264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</p:grpSp>
      <p:sp>
        <p:nvSpPr>
          <p:cNvPr id="314" name="Oval 335"/>
          <p:cNvSpPr>
            <a:spLocks noChangeArrowheads="1"/>
          </p:cNvSpPr>
          <p:nvPr/>
        </p:nvSpPr>
        <p:spPr bwMode="auto">
          <a:xfrm>
            <a:off x="10346015" y="2990033"/>
            <a:ext cx="214481" cy="222943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315" name="Freeform 161"/>
          <p:cNvSpPr>
            <a:spLocks/>
          </p:cNvSpPr>
          <p:nvPr/>
        </p:nvSpPr>
        <p:spPr bwMode="auto">
          <a:xfrm>
            <a:off x="10069588" y="1212506"/>
            <a:ext cx="412647" cy="143836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6" name="Freeform 244"/>
          <p:cNvSpPr>
            <a:spLocks/>
          </p:cNvSpPr>
          <p:nvPr/>
        </p:nvSpPr>
        <p:spPr bwMode="auto">
          <a:xfrm>
            <a:off x="10658722" y="782341"/>
            <a:ext cx="479984" cy="183068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" name="Oval 335"/>
          <p:cNvSpPr>
            <a:spLocks noChangeArrowheads="1"/>
          </p:cNvSpPr>
          <p:nvPr/>
        </p:nvSpPr>
        <p:spPr bwMode="auto">
          <a:xfrm>
            <a:off x="10585160" y="1189170"/>
            <a:ext cx="214481" cy="222943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grpSp>
        <p:nvGrpSpPr>
          <p:cNvPr id="129" name="Group 333"/>
          <p:cNvGrpSpPr>
            <a:grpSpLocks/>
          </p:cNvGrpSpPr>
          <p:nvPr/>
        </p:nvGrpSpPr>
        <p:grpSpPr bwMode="auto">
          <a:xfrm>
            <a:off x="9264352" y="4723867"/>
            <a:ext cx="2592288" cy="1862956"/>
            <a:chOff x="3337" y="2069"/>
            <a:chExt cx="2174" cy="1668"/>
          </a:xfrm>
        </p:grpSpPr>
        <p:grpSp>
          <p:nvGrpSpPr>
            <p:cNvPr id="130" name="Group 267"/>
            <p:cNvGrpSpPr>
              <a:grpSpLocks/>
            </p:cNvGrpSpPr>
            <p:nvPr/>
          </p:nvGrpSpPr>
          <p:grpSpPr bwMode="auto">
            <a:xfrm>
              <a:off x="3947" y="2069"/>
              <a:ext cx="431" cy="551"/>
              <a:chOff x="2106" y="2777"/>
              <a:chExt cx="431" cy="551"/>
            </a:xfrm>
          </p:grpSpPr>
          <p:sp>
            <p:nvSpPr>
              <p:cNvPr id="186" name="Text Box 268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ptr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Line 269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1" name="Line 270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32" name="Group 271"/>
            <p:cNvGrpSpPr>
              <a:grpSpLocks/>
            </p:cNvGrpSpPr>
            <p:nvPr/>
          </p:nvGrpSpPr>
          <p:grpSpPr bwMode="auto">
            <a:xfrm>
              <a:off x="4377" y="2982"/>
              <a:ext cx="405" cy="755"/>
              <a:chOff x="4271" y="2060"/>
              <a:chExt cx="405" cy="755"/>
            </a:xfrm>
          </p:grpSpPr>
          <p:sp>
            <p:nvSpPr>
              <p:cNvPr id="181" name="Text Box 272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82" name="Line 273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3" name="Line 274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4" name="Line 275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5" name="Line 276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33" name="Group 277"/>
            <p:cNvGrpSpPr>
              <a:grpSpLocks/>
            </p:cNvGrpSpPr>
            <p:nvPr/>
          </p:nvGrpSpPr>
          <p:grpSpPr bwMode="auto">
            <a:xfrm>
              <a:off x="3409" y="2986"/>
              <a:ext cx="190" cy="707"/>
              <a:chOff x="2463" y="2008"/>
              <a:chExt cx="190" cy="702"/>
            </a:xfrm>
          </p:grpSpPr>
          <p:sp>
            <p:nvSpPr>
              <p:cNvPr id="176" name="Text Box 278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0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7" name="Line 279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78" name="Line 280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79" name="Line 281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0" name="Line 282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4" name="Line 283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5" name="Oval 284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36" name="Oval 285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37" name="Line 286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8" name="Line 287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9" name="Line 288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0" name="Text Box 289"/>
            <p:cNvSpPr txBox="1">
              <a:spLocks noChangeArrowheads="1"/>
            </p:cNvSpPr>
            <p:nvPr/>
          </p:nvSpPr>
          <p:spPr bwMode="auto">
            <a:xfrm>
              <a:off x="5060" y="2558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1" name="Text Box 290"/>
            <p:cNvSpPr txBox="1">
              <a:spLocks noChangeArrowheads="1"/>
            </p:cNvSpPr>
            <p:nvPr/>
          </p:nvSpPr>
          <p:spPr bwMode="auto">
            <a:xfrm>
              <a:off x="3697" y="2557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2" name="Rectangle 291"/>
            <p:cNvSpPr>
              <a:spLocks noChangeArrowheads="1"/>
            </p:cNvSpPr>
            <p:nvPr/>
          </p:nvSpPr>
          <p:spPr bwMode="auto">
            <a:xfrm>
              <a:off x="4660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0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3" name="Rectangle 292"/>
            <p:cNvSpPr>
              <a:spLocks noChangeArrowheads="1"/>
            </p:cNvSpPr>
            <p:nvPr/>
          </p:nvSpPr>
          <p:spPr bwMode="auto">
            <a:xfrm>
              <a:off x="3625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0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Line 293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5" name="Oval 294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46" name="Text Box 295"/>
            <p:cNvSpPr txBox="1">
              <a:spLocks noChangeArrowheads="1"/>
            </p:cNvSpPr>
            <p:nvPr/>
          </p:nvSpPr>
          <p:spPr bwMode="auto">
            <a:xfrm>
              <a:off x="4580" y="2104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47" name="Group 296"/>
            <p:cNvGrpSpPr>
              <a:grpSpLocks/>
            </p:cNvGrpSpPr>
            <p:nvPr/>
          </p:nvGrpSpPr>
          <p:grpSpPr bwMode="auto">
            <a:xfrm>
              <a:off x="5081" y="2978"/>
              <a:ext cx="430" cy="714"/>
              <a:chOff x="4318" y="1298"/>
              <a:chExt cx="430" cy="714"/>
            </a:xfrm>
          </p:grpSpPr>
          <p:sp>
            <p:nvSpPr>
              <p:cNvPr id="169" name="Rectangle 297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70" name="Group 298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71" name="Text Box 29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2" name="Line 300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3" name="Line 3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4" name="Line 302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5" name="Line 303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48" name="Group 304"/>
            <p:cNvGrpSpPr>
              <a:grpSpLocks/>
            </p:cNvGrpSpPr>
            <p:nvPr/>
          </p:nvGrpSpPr>
          <p:grpSpPr bwMode="auto">
            <a:xfrm>
              <a:off x="3902" y="2982"/>
              <a:ext cx="457" cy="713"/>
              <a:chOff x="924" y="3488"/>
              <a:chExt cx="457" cy="713"/>
            </a:xfrm>
          </p:grpSpPr>
          <p:grpSp>
            <p:nvGrpSpPr>
              <p:cNvPr id="155" name="Group 305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63" name="Group 306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65" name="Line 30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6" name="Line 30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7" name="Line 30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8" name="Line 31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164" name="Rectangle 311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0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56" name="Rectangle 312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0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57" name="Group 313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58" name="Text Box 31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9" name="Line 31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0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1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2" name="Line 31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49" name="Group 319"/>
            <p:cNvGrpSpPr>
              <a:grpSpLocks/>
            </p:cNvGrpSpPr>
            <p:nvPr/>
          </p:nvGrpSpPr>
          <p:grpSpPr bwMode="auto">
            <a:xfrm>
              <a:off x="3337" y="2424"/>
              <a:ext cx="581" cy="276"/>
              <a:chOff x="431" y="2614"/>
              <a:chExt cx="589" cy="259"/>
            </a:xfrm>
          </p:grpSpPr>
          <p:sp>
            <p:nvSpPr>
              <p:cNvPr id="153" name="Text Box 320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subL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Line 321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50" name="Group 322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51" name="Text Box 323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Line 324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  <p:cxnSp>
        <p:nvCxnSpPr>
          <p:cNvPr id="3" name="曲线连接符 2"/>
          <p:cNvCxnSpPr>
            <a:endCxn id="261" idx="1"/>
          </p:cNvCxnSpPr>
          <p:nvPr/>
        </p:nvCxnSpPr>
        <p:spPr>
          <a:xfrm>
            <a:off x="4151784" y="2990033"/>
            <a:ext cx="6147574" cy="68721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曲线连接符 5"/>
          <p:cNvCxnSpPr/>
          <p:nvPr/>
        </p:nvCxnSpPr>
        <p:spPr>
          <a:xfrm flipV="1">
            <a:off x="3287688" y="3211855"/>
            <a:ext cx="6944595" cy="163491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endCxn id="137" idx="1"/>
          </p:cNvCxnSpPr>
          <p:nvPr/>
        </p:nvCxnSpPr>
        <p:spPr>
          <a:xfrm>
            <a:off x="4151784" y="4437112"/>
            <a:ext cx="6807208" cy="115792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曲线连接符 9"/>
          <p:cNvCxnSpPr/>
          <p:nvPr/>
        </p:nvCxnSpPr>
        <p:spPr>
          <a:xfrm>
            <a:off x="3575720" y="4877996"/>
            <a:ext cx="7319820" cy="438934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4" name="Group 86"/>
          <p:cNvGrpSpPr>
            <a:grpSpLocks/>
          </p:cNvGrpSpPr>
          <p:nvPr/>
        </p:nvGrpSpPr>
        <p:grpSpPr bwMode="auto">
          <a:xfrm>
            <a:off x="1919289" y="993775"/>
            <a:ext cx="3209925" cy="2751138"/>
            <a:chOff x="479" y="663"/>
            <a:chExt cx="2022" cy="1733"/>
          </a:xfrm>
        </p:grpSpPr>
        <p:grpSp>
          <p:nvGrpSpPr>
            <p:cNvPr id="100489" name="Group 31"/>
            <p:cNvGrpSpPr>
              <a:grpSpLocks/>
            </p:cNvGrpSpPr>
            <p:nvPr/>
          </p:nvGrpSpPr>
          <p:grpSpPr bwMode="auto">
            <a:xfrm>
              <a:off x="809" y="680"/>
              <a:ext cx="433" cy="213"/>
              <a:chOff x="991" y="634"/>
              <a:chExt cx="433" cy="213"/>
            </a:xfrm>
          </p:grpSpPr>
          <p:sp>
            <p:nvSpPr>
              <p:cNvPr id="100532" name="Text Box 32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33" name="Line 33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90" name="Line 35"/>
            <p:cNvSpPr>
              <a:spLocks noChangeAspect="1" noChangeShapeType="1"/>
            </p:cNvSpPr>
            <p:nvPr/>
          </p:nvSpPr>
          <p:spPr bwMode="auto">
            <a:xfrm flipH="1">
              <a:off x="857" y="968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491" name="Group 36"/>
            <p:cNvGrpSpPr>
              <a:grpSpLocks/>
            </p:cNvGrpSpPr>
            <p:nvPr/>
          </p:nvGrpSpPr>
          <p:grpSpPr bwMode="auto">
            <a:xfrm>
              <a:off x="892" y="1859"/>
              <a:ext cx="429" cy="525"/>
              <a:chOff x="2587" y="2572"/>
              <a:chExt cx="429" cy="525"/>
            </a:xfrm>
          </p:grpSpPr>
          <p:sp>
            <p:nvSpPr>
              <p:cNvPr id="100527" name="Text Box 3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528" name="Line 3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9" name="Line 3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30" name="Line 4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31" name="Line 4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0492" name="Group 42"/>
            <p:cNvGrpSpPr>
              <a:grpSpLocks/>
            </p:cNvGrpSpPr>
            <p:nvPr/>
          </p:nvGrpSpPr>
          <p:grpSpPr bwMode="auto">
            <a:xfrm>
              <a:off x="1700" y="1854"/>
              <a:ext cx="405" cy="525"/>
              <a:chOff x="4271" y="2060"/>
              <a:chExt cx="405" cy="525"/>
            </a:xfrm>
          </p:grpSpPr>
          <p:sp>
            <p:nvSpPr>
              <p:cNvPr id="100522" name="Text Box 4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523" name="Line 4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4" name="Line 4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5" name="Line 4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6" name="Line 4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93" name="Line 54"/>
            <p:cNvSpPr>
              <a:spLocks noChangeAspect="1" noChangeShapeType="1"/>
            </p:cNvSpPr>
            <p:nvPr/>
          </p:nvSpPr>
          <p:spPr bwMode="auto">
            <a:xfrm>
              <a:off x="1903" y="1349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4" name="Oval 55"/>
            <p:cNvSpPr>
              <a:spLocks noChangeArrowheads="1"/>
            </p:cNvSpPr>
            <p:nvPr/>
          </p:nvSpPr>
          <p:spPr bwMode="auto">
            <a:xfrm>
              <a:off x="1342" y="148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495" name="Oval 56"/>
            <p:cNvSpPr>
              <a:spLocks noChangeArrowheads="1"/>
            </p:cNvSpPr>
            <p:nvPr/>
          </p:nvSpPr>
          <p:spPr bwMode="auto">
            <a:xfrm>
              <a:off x="1706" y="115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496" name="Line 57"/>
            <p:cNvSpPr>
              <a:spLocks noChangeAspect="1" noChangeShapeType="1"/>
            </p:cNvSpPr>
            <p:nvPr/>
          </p:nvSpPr>
          <p:spPr bwMode="auto">
            <a:xfrm flipH="1">
              <a:off x="1241" y="1707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7" name="Line 58"/>
            <p:cNvSpPr>
              <a:spLocks noChangeAspect="1" noChangeShapeType="1"/>
            </p:cNvSpPr>
            <p:nvPr/>
          </p:nvSpPr>
          <p:spPr bwMode="auto">
            <a:xfrm flipH="1">
              <a:off x="1561" y="1354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8" name="Line 59"/>
            <p:cNvSpPr>
              <a:spLocks noChangeAspect="1" noChangeShapeType="1"/>
            </p:cNvSpPr>
            <p:nvPr/>
          </p:nvSpPr>
          <p:spPr bwMode="auto">
            <a:xfrm>
              <a:off x="1533" y="1706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9" name="Text Box 60"/>
            <p:cNvSpPr txBox="1">
              <a:spLocks noChangeArrowheads="1"/>
            </p:cNvSpPr>
            <p:nvPr/>
          </p:nvSpPr>
          <p:spPr bwMode="auto">
            <a:xfrm>
              <a:off x="1164" y="138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0500" name="Text Box 61"/>
            <p:cNvSpPr txBox="1">
              <a:spLocks noChangeArrowheads="1"/>
            </p:cNvSpPr>
            <p:nvPr/>
          </p:nvSpPr>
          <p:spPr bwMode="auto">
            <a:xfrm>
              <a:off x="1933" y="109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0501" name="Rectangle 62"/>
            <p:cNvSpPr>
              <a:spLocks noChangeArrowheads="1"/>
            </p:cNvSpPr>
            <p:nvPr/>
          </p:nvSpPr>
          <p:spPr bwMode="auto">
            <a:xfrm>
              <a:off x="1180" y="185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502" name="Rectangle 63"/>
            <p:cNvSpPr>
              <a:spLocks noChangeArrowheads="1"/>
            </p:cNvSpPr>
            <p:nvPr/>
          </p:nvSpPr>
          <p:spPr bwMode="auto">
            <a:xfrm>
              <a:off x="1513" y="185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503" name="Line 65"/>
            <p:cNvSpPr>
              <a:spLocks noChangeAspect="1" noChangeShapeType="1"/>
            </p:cNvSpPr>
            <p:nvPr/>
          </p:nvSpPr>
          <p:spPr bwMode="auto">
            <a:xfrm>
              <a:off x="1461" y="957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504" name="Oval 66"/>
            <p:cNvSpPr>
              <a:spLocks noChangeArrowheads="1"/>
            </p:cNvSpPr>
            <p:nvPr/>
          </p:nvSpPr>
          <p:spPr bwMode="auto">
            <a:xfrm>
              <a:off x="1239" y="76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505" name="Text Box 67"/>
            <p:cNvSpPr txBox="1">
              <a:spLocks noChangeArrowheads="1"/>
            </p:cNvSpPr>
            <p:nvPr/>
          </p:nvSpPr>
          <p:spPr bwMode="auto">
            <a:xfrm>
              <a:off x="1459" y="66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00506" name="Group 85"/>
            <p:cNvGrpSpPr>
              <a:grpSpLocks/>
            </p:cNvGrpSpPr>
            <p:nvPr/>
          </p:nvGrpSpPr>
          <p:grpSpPr bwMode="auto">
            <a:xfrm>
              <a:off x="479" y="1253"/>
              <a:ext cx="451" cy="714"/>
              <a:chOff x="356" y="1253"/>
              <a:chExt cx="451" cy="714"/>
            </a:xfrm>
          </p:grpSpPr>
          <p:sp>
            <p:nvSpPr>
              <p:cNvPr id="100515" name="Rectangle 69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516" name="Group 70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517" name="Text Box 7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518" name="Line 72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9" name="Line 73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20" name="Line 74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21" name="Line 75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507" name="Group 77"/>
            <p:cNvGrpSpPr>
              <a:grpSpLocks/>
            </p:cNvGrpSpPr>
            <p:nvPr/>
          </p:nvGrpSpPr>
          <p:grpSpPr bwMode="auto">
            <a:xfrm>
              <a:off x="2071" y="1682"/>
              <a:ext cx="430" cy="714"/>
              <a:chOff x="4318" y="1298"/>
              <a:chExt cx="430" cy="714"/>
            </a:xfrm>
          </p:grpSpPr>
          <p:sp>
            <p:nvSpPr>
              <p:cNvPr id="100508" name="Rectangle 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509" name="Group 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510" name="Text Box 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511" name="Line 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2" name="Line 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3" name="Line 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4" name="Line 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783" name="Group 87"/>
          <p:cNvGrpSpPr>
            <a:grpSpLocks/>
          </p:cNvGrpSpPr>
          <p:nvPr/>
        </p:nvGrpSpPr>
        <p:grpSpPr bwMode="auto">
          <a:xfrm>
            <a:off x="5276851" y="1773238"/>
            <a:ext cx="1755775" cy="1079500"/>
            <a:chOff x="2290" y="1085"/>
            <a:chExt cx="1106" cy="680"/>
          </a:xfrm>
        </p:grpSpPr>
        <p:sp>
          <p:nvSpPr>
            <p:cNvPr id="100486" name="Text Box 88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0487" name="AutoShape 89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88" name="Text Box 90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41849" name="Group 153"/>
          <p:cNvGrpSpPr>
            <a:grpSpLocks/>
          </p:cNvGrpSpPr>
          <p:nvPr/>
        </p:nvGrpSpPr>
        <p:grpSpPr bwMode="auto">
          <a:xfrm>
            <a:off x="7207251" y="981075"/>
            <a:ext cx="3209925" cy="3022600"/>
            <a:chOff x="3534" y="699"/>
            <a:chExt cx="2022" cy="1904"/>
          </a:xfrm>
        </p:grpSpPr>
        <p:grpSp>
          <p:nvGrpSpPr>
            <p:cNvPr id="100433" name="Group 92"/>
            <p:cNvGrpSpPr>
              <a:grpSpLocks/>
            </p:cNvGrpSpPr>
            <p:nvPr/>
          </p:nvGrpSpPr>
          <p:grpSpPr bwMode="auto">
            <a:xfrm>
              <a:off x="3864" y="716"/>
              <a:ext cx="433" cy="213"/>
              <a:chOff x="991" y="634"/>
              <a:chExt cx="433" cy="213"/>
            </a:xfrm>
          </p:grpSpPr>
          <p:sp>
            <p:nvSpPr>
              <p:cNvPr id="100484" name="Text Box 93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85" name="Line 94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34" name="Line 95"/>
            <p:cNvSpPr>
              <a:spLocks noChangeAspect="1" noChangeShapeType="1"/>
            </p:cNvSpPr>
            <p:nvPr/>
          </p:nvSpPr>
          <p:spPr bwMode="auto">
            <a:xfrm flipH="1">
              <a:off x="3912" y="1004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435" name="Group 96"/>
            <p:cNvGrpSpPr>
              <a:grpSpLocks/>
            </p:cNvGrpSpPr>
            <p:nvPr/>
          </p:nvGrpSpPr>
          <p:grpSpPr bwMode="auto">
            <a:xfrm>
              <a:off x="3947" y="1895"/>
              <a:ext cx="429" cy="525"/>
              <a:chOff x="2587" y="2572"/>
              <a:chExt cx="429" cy="525"/>
            </a:xfrm>
          </p:grpSpPr>
          <p:sp>
            <p:nvSpPr>
              <p:cNvPr id="100479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480" name="Line 9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1" name="Line 9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2" name="Line 10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3" name="Line 10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36" name="Line 108"/>
            <p:cNvSpPr>
              <a:spLocks noChangeAspect="1" noChangeShapeType="1"/>
            </p:cNvSpPr>
            <p:nvPr/>
          </p:nvSpPr>
          <p:spPr bwMode="auto">
            <a:xfrm>
              <a:off x="4958" y="1385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37" name="Oval 109"/>
            <p:cNvSpPr>
              <a:spLocks noChangeArrowheads="1"/>
            </p:cNvSpPr>
            <p:nvPr/>
          </p:nvSpPr>
          <p:spPr bwMode="auto">
            <a:xfrm>
              <a:off x="4397" y="151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438" name="Oval 110"/>
            <p:cNvSpPr>
              <a:spLocks noChangeArrowheads="1"/>
            </p:cNvSpPr>
            <p:nvPr/>
          </p:nvSpPr>
          <p:spPr bwMode="auto">
            <a:xfrm>
              <a:off x="4761" y="119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439" name="Line 111"/>
            <p:cNvSpPr>
              <a:spLocks noChangeAspect="1" noChangeShapeType="1"/>
            </p:cNvSpPr>
            <p:nvPr/>
          </p:nvSpPr>
          <p:spPr bwMode="auto">
            <a:xfrm flipH="1">
              <a:off x="4296" y="1743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0" name="Line 112"/>
            <p:cNvSpPr>
              <a:spLocks noChangeAspect="1" noChangeShapeType="1"/>
            </p:cNvSpPr>
            <p:nvPr/>
          </p:nvSpPr>
          <p:spPr bwMode="auto">
            <a:xfrm flipH="1">
              <a:off x="4616" y="1390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1" name="Line 113"/>
            <p:cNvSpPr>
              <a:spLocks noChangeAspect="1" noChangeShapeType="1"/>
            </p:cNvSpPr>
            <p:nvPr/>
          </p:nvSpPr>
          <p:spPr bwMode="auto">
            <a:xfrm>
              <a:off x="4588" y="1742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2" name="Text Box 114"/>
            <p:cNvSpPr txBox="1">
              <a:spLocks noChangeArrowheads="1"/>
            </p:cNvSpPr>
            <p:nvPr/>
          </p:nvSpPr>
          <p:spPr bwMode="auto">
            <a:xfrm>
              <a:off x="4219" y="142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0443" name="Text Box 115"/>
            <p:cNvSpPr txBox="1">
              <a:spLocks noChangeArrowheads="1"/>
            </p:cNvSpPr>
            <p:nvPr/>
          </p:nvSpPr>
          <p:spPr bwMode="auto">
            <a:xfrm>
              <a:off x="4988" y="113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0444" name="Rectangle 116"/>
            <p:cNvSpPr>
              <a:spLocks noChangeArrowheads="1"/>
            </p:cNvSpPr>
            <p:nvPr/>
          </p:nvSpPr>
          <p:spPr bwMode="auto">
            <a:xfrm>
              <a:off x="4235" y="189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445" name="Line 118"/>
            <p:cNvSpPr>
              <a:spLocks noChangeAspect="1" noChangeShapeType="1"/>
            </p:cNvSpPr>
            <p:nvPr/>
          </p:nvSpPr>
          <p:spPr bwMode="auto">
            <a:xfrm>
              <a:off x="4516" y="993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6" name="Oval 119"/>
            <p:cNvSpPr>
              <a:spLocks noChangeArrowheads="1"/>
            </p:cNvSpPr>
            <p:nvPr/>
          </p:nvSpPr>
          <p:spPr bwMode="auto">
            <a:xfrm>
              <a:off x="4294" y="80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447" name="Text Box 120"/>
            <p:cNvSpPr txBox="1">
              <a:spLocks noChangeArrowheads="1"/>
            </p:cNvSpPr>
            <p:nvPr/>
          </p:nvSpPr>
          <p:spPr bwMode="auto">
            <a:xfrm>
              <a:off x="4514" y="69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0448" name="Group 121"/>
            <p:cNvGrpSpPr>
              <a:grpSpLocks/>
            </p:cNvGrpSpPr>
            <p:nvPr/>
          </p:nvGrpSpPr>
          <p:grpSpPr bwMode="auto">
            <a:xfrm>
              <a:off x="3534" y="1289"/>
              <a:ext cx="451" cy="714"/>
              <a:chOff x="356" y="1253"/>
              <a:chExt cx="451" cy="714"/>
            </a:xfrm>
          </p:grpSpPr>
          <p:sp>
            <p:nvSpPr>
              <p:cNvPr id="100472" name="Rectangle 122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473" name="Group 123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474" name="Text Box 12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75" name="Line 12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6" name="Line 12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7" name="Line 12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8" name="Line 12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449" name="Group 129"/>
            <p:cNvGrpSpPr>
              <a:grpSpLocks/>
            </p:cNvGrpSpPr>
            <p:nvPr/>
          </p:nvGrpSpPr>
          <p:grpSpPr bwMode="auto">
            <a:xfrm>
              <a:off x="5126" y="1718"/>
              <a:ext cx="430" cy="714"/>
              <a:chOff x="4318" y="1298"/>
              <a:chExt cx="430" cy="714"/>
            </a:xfrm>
          </p:grpSpPr>
          <p:sp>
            <p:nvSpPr>
              <p:cNvPr id="100465" name="Rectangle 130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466" name="Group 131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467" name="Text Box 13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68" name="Line 13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69" name="Line 13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0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1" name="Line 13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450" name="Group 152"/>
            <p:cNvGrpSpPr>
              <a:grpSpLocks/>
            </p:cNvGrpSpPr>
            <p:nvPr/>
          </p:nvGrpSpPr>
          <p:grpSpPr bwMode="auto">
            <a:xfrm>
              <a:off x="4572" y="1888"/>
              <a:ext cx="424" cy="715"/>
              <a:chOff x="4118" y="2980"/>
              <a:chExt cx="424" cy="715"/>
            </a:xfrm>
          </p:grpSpPr>
          <p:grpSp>
            <p:nvGrpSpPr>
              <p:cNvPr id="100451" name="Group 138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00459" name="Group 139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0461" name="Line 14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2" name="Line 14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3" name="Line 14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4" name="Line 1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460" name="Rectangle 144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0452" name="Rectangle 145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0453" name="Group 146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00454" name="Text Box 14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55" name="Line 14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6" name="Line 14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7" name="Line 15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8" name="Line 15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904" name="Group 208"/>
          <p:cNvGrpSpPr>
            <a:grpSpLocks/>
          </p:cNvGrpSpPr>
          <p:nvPr/>
        </p:nvGrpSpPr>
        <p:grpSpPr bwMode="auto">
          <a:xfrm>
            <a:off x="5046664" y="3719513"/>
            <a:ext cx="3209925" cy="3022600"/>
            <a:chOff x="2245" y="2296"/>
            <a:chExt cx="2022" cy="1904"/>
          </a:xfrm>
        </p:grpSpPr>
        <p:sp>
          <p:nvSpPr>
            <p:cNvPr id="100383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384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100428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429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0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1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2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385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6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387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388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9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0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1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0392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0393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394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5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396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0397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100421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422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423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24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5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6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7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398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100414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415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416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17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18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19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0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399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100400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00408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0410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1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2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3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409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0401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0402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00403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04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5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6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7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924" name="Group 228"/>
          <p:cNvGrpSpPr>
            <a:grpSpLocks/>
          </p:cNvGrpSpPr>
          <p:nvPr/>
        </p:nvGrpSpPr>
        <p:grpSpPr bwMode="auto">
          <a:xfrm>
            <a:off x="5913438" y="4597400"/>
            <a:ext cx="620712" cy="393700"/>
            <a:chOff x="1763" y="2736"/>
            <a:chExt cx="391" cy="248"/>
          </a:xfrm>
        </p:grpSpPr>
        <p:sp>
          <p:nvSpPr>
            <p:cNvPr id="100381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0382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1908" name="Group 212"/>
          <p:cNvGrpSpPr>
            <a:grpSpLocks/>
          </p:cNvGrpSpPr>
          <p:nvPr/>
        </p:nvGrpSpPr>
        <p:grpSpPr bwMode="auto">
          <a:xfrm>
            <a:off x="5265739" y="3767139"/>
            <a:ext cx="974725" cy="338137"/>
            <a:chOff x="860" y="2296"/>
            <a:chExt cx="614" cy="213"/>
          </a:xfrm>
        </p:grpSpPr>
        <p:sp>
          <p:nvSpPr>
            <p:cNvPr id="100379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00380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1925" name="Group 229"/>
          <p:cNvGrpSpPr>
            <a:grpSpLocks/>
          </p:cNvGrpSpPr>
          <p:nvPr/>
        </p:nvGrpSpPr>
        <p:grpSpPr bwMode="auto">
          <a:xfrm>
            <a:off x="7319963" y="3984626"/>
            <a:ext cx="766762" cy="601663"/>
            <a:chOff x="3651" y="2510"/>
            <a:chExt cx="483" cy="379"/>
          </a:xfrm>
        </p:grpSpPr>
        <p:sp>
          <p:nvSpPr>
            <p:cNvPr id="100377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0378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1914" name="Freeform 218"/>
          <p:cNvSpPr>
            <a:spLocks/>
          </p:cNvSpPr>
          <p:nvPr/>
        </p:nvSpPr>
        <p:spPr bwMode="auto">
          <a:xfrm>
            <a:off x="6167438" y="43656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1915" name="Oval 219"/>
          <p:cNvSpPr>
            <a:spLocks noChangeArrowheads="1"/>
          </p:cNvSpPr>
          <p:nvPr/>
        </p:nvSpPr>
        <p:spPr bwMode="auto">
          <a:xfrm>
            <a:off x="6418263" y="5026025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541916" name="Group 220"/>
          <p:cNvGrpSpPr>
            <a:grpSpLocks/>
          </p:cNvGrpSpPr>
          <p:nvPr/>
        </p:nvGrpSpPr>
        <p:grpSpPr bwMode="auto">
          <a:xfrm>
            <a:off x="2136776" y="4610101"/>
            <a:ext cx="2087563" cy="982663"/>
            <a:chOff x="250" y="2830"/>
            <a:chExt cx="1315" cy="619"/>
          </a:xfrm>
        </p:grpSpPr>
        <p:sp>
          <p:nvSpPr>
            <p:cNvPr id="100375" name="AutoShape 221"/>
            <p:cNvSpPr>
              <a:spLocks noChangeArrowheads="1"/>
            </p:cNvSpPr>
            <p:nvPr/>
          </p:nvSpPr>
          <p:spPr bwMode="auto">
            <a:xfrm>
              <a:off x="250" y="3324"/>
              <a:ext cx="1315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6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6" name="Text Box 222"/>
            <p:cNvSpPr txBox="1">
              <a:spLocks noChangeArrowheads="1"/>
            </p:cNvSpPr>
            <p:nvPr/>
          </p:nvSpPr>
          <p:spPr bwMode="auto">
            <a:xfrm>
              <a:off x="294" y="2830"/>
              <a:ext cx="108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选取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个结点</a:t>
              </a:r>
            </a:p>
          </p:txBody>
        </p:sp>
      </p:grpSp>
      <p:sp>
        <p:nvSpPr>
          <p:cNvPr id="541919" name="Text Box 223"/>
          <p:cNvSpPr txBox="1">
            <a:spLocks noChangeArrowheads="1"/>
          </p:cNvSpPr>
          <p:nvPr/>
        </p:nvSpPr>
        <p:spPr bwMode="auto">
          <a:xfrm>
            <a:off x="1990725" y="5618163"/>
            <a:ext cx="230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90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值异号先右后左双旋转</a:t>
            </a:r>
          </a:p>
        </p:txBody>
      </p:sp>
      <p:grpSp>
        <p:nvGrpSpPr>
          <p:cNvPr id="541920" name="Group 224"/>
          <p:cNvGrpSpPr>
            <a:grpSpLocks/>
          </p:cNvGrpSpPr>
          <p:nvPr/>
        </p:nvGrpSpPr>
        <p:grpSpPr bwMode="auto">
          <a:xfrm>
            <a:off x="8355013" y="4625975"/>
            <a:ext cx="1917700" cy="965200"/>
            <a:chOff x="4019" y="2840"/>
            <a:chExt cx="1208" cy="608"/>
          </a:xfrm>
        </p:grpSpPr>
        <p:sp>
          <p:nvSpPr>
            <p:cNvPr id="100373" name="AutoShape 225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4" name="Text Box 226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先右单旋转</a:t>
              </a:r>
            </a:p>
          </p:txBody>
        </p:sp>
      </p:grpSp>
      <p:sp>
        <p:nvSpPr>
          <p:cNvPr id="541923" name="Freeform 227"/>
          <p:cNvSpPr>
            <a:spLocks/>
          </p:cNvSpPr>
          <p:nvPr/>
        </p:nvSpPr>
        <p:spPr bwMode="auto">
          <a:xfrm>
            <a:off x="6921500" y="49879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1926" name="Rectangle 230"/>
          <p:cNvSpPr>
            <a:spLocks noChangeArrowheads="1"/>
          </p:cNvSpPr>
          <p:nvPr/>
        </p:nvSpPr>
        <p:spPr bwMode="auto">
          <a:xfrm>
            <a:off x="1093789" y="18665"/>
            <a:ext cx="5545137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-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4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4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4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4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4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4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4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914" grpId="0" animBg="1"/>
      <p:bldP spid="541915" grpId="0" animBg="1"/>
      <p:bldP spid="541919" grpId="0"/>
      <p:bldP spid="54192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8" name="Group 58"/>
          <p:cNvGrpSpPr>
            <a:grpSpLocks/>
          </p:cNvGrpSpPr>
          <p:nvPr/>
        </p:nvGrpSpPr>
        <p:grpSpPr bwMode="auto">
          <a:xfrm>
            <a:off x="4474172" y="1870942"/>
            <a:ext cx="974725" cy="338138"/>
            <a:chOff x="860" y="2296"/>
            <a:chExt cx="614" cy="213"/>
          </a:xfrm>
        </p:grpSpPr>
        <p:sp>
          <p:nvSpPr>
            <p:cNvPr id="101506" name="Text Box 59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507" name="Line 60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1379" name="Group 61"/>
          <p:cNvGrpSpPr>
            <a:grpSpLocks/>
          </p:cNvGrpSpPr>
          <p:nvPr/>
        </p:nvGrpSpPr>
        <p:grpSpPr bwMode="auto">
          <a:xfrm>
            <a:off x="7079259" y="2696443"/>
            <a:ext cx="766763" cy="601663"/>
            <a:chOff x="3651" y="2510"/>
            <a:chExt cx="483" cy="379"/>
          </a:xfrm>
        </p:grpSpPr>
        <p:sp>
          <p:nvSpPr>
            <p:cNvPr id="101504" name="Text Box 62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505" name="Line 63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784" name="Freeform 64"/>
          <p:cNvSpPr>
            <a:spLocks/>
          </p:cNvSpPr>
          <p:nvPr/>
        </p:nvSpPr>
        <p:spPr bwMode="auto">
          <a:xfrm>
            <a:off x="5372696" y="2578967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1381" name="Group 139"/>
          <p:cNvGrpSpPr>
            <a:grpSpLocks/>
          </p:cNvGrpSpPr>
          <p:nvPr/>
        </p:nvGrpSpPr>
        <p:grpSpPr bwMode="auto">
          <a:xfrm>
            <a:off x="4367808" y="1916981"/>
            <a:ext cx="3322638" cy="3024187"/>
            <a:chOff x="385" y="935"/>
            <a:chExt cx="2093" cy="1905"/>
          </a:xfrm>
        </p:grpSpPr>
        <p:sp>
          <p:nvSpPr>
            <p:cNvPr id="101454" name="Line 5"/>
            <p:cNvSpPr>
              <a:spLocks noChangeShapeType="1"/>
            </p:cNvSpPr>
            <p:nvPr/>
          </p:nvSpPr>
          <p:spPr bwMode="auto">
            <a:xfrm flipH="1">
              <a:off x="711" y="1245"/>
              <a:ext cx="363" cy="40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1455" name="Group 6"/>
            <p:cNvGrpSpPr>
              <a:grpSpLocks/>
            </p:cNvGrpSpPr>
            <p:nvPr/>
          </p:nvGrpSpPr>
          <p:grpSpPr bwMode="auto">
            <a:xfrm>
              <a:off x="938" y="1842"/>
              <a:ext cx="429" cy="525"/>
              <a:chOff x="2587" y="2572"/>
              <a:chExt cx="429" cy="525"/>
            </a:xfrm>
          </p:grpSpPr>
          <p:sp>
            <p:nvSpPr>
              <p:cNvPr id="101499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1500" name="Line 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1" name="Line 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2" name="Line 1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3" name="Line 1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456" name="Line 12"/>
            <p:cNvSpPr>
              <a:spLocks noChangeAspect="1" noChangeShapeType="1"/>
            </p:cNvSpPr>
            <p:nvPr/>
          </p:nvSpPr>
          <p:spPr bwMode="auto">
            <a:xfrm>
              <a:off x="1769" y="1621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57" name="Oval 13"/>
            <p:cNvSpPr>
              <a:spLocks noChangeArrowheads="1"/>
            </p:cNvSpPr>
            <p:nvPr/>
          </p:nvSpPr>
          <p:spPr bwMode="auto">
            <a:xfrm>
              <a:off x="1878" y="175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1458" name="Oval 14"/>
            <p:cNvSpPr>
              <a:spLocks noChangeArrowheads="1"/>
            </p:cNvSpPr>
            <p:nvPr/>
          </p:nvSpPr>
          <p:spPr bwMode="auto">
            <a:xfrm>
              <a:off x="1572" y="143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1459" name="Line 15"/>
            <p:cNvSpPr>
              <a:spLocks noChangeAspect="1" noChangeShapeType="1"/>
            </p:cNvSpPr>
            <p:nvPr/>
          </p:nvSpPr>
          <p:spPr bwMode="auto">
            <a:xfrm flipH="1">
              <a:off x="1777" y="1979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0" name="Line 16"/>
            <p:cNvSpPr>
              <a:spLocks noChangeAspect="1" noChangeShapeType="1"/>
            </p:cNvSpPr>
            <p:nvPr/>
          </p:nvSpPr>
          <p:spPr bwMode="auto">
            <a:xfrm flipH="1">
              <a:off x="1397" y="1639"/>
              <a:ext cx="195" cy="19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1" name="Line 17"/>
            <p:cNvSpPr>
              <a:spLocks noChangeAspect="1" noChangeShapeType="1"/>
            </p:cNvSpPr>
            <p:nvPr/>
          </p:nvSpPr>
          <p:spPr bwMode="auto">
            <a:xfrm>
              <a:off x="2069" y="1978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2" name="Text Box 18"/>
            <p:cNvSpPr txBox="1">
              <a:spLocks noChangeArrowheads="1"/>
            </p:cNvSpPr>
            <p:nvPr/>
          </p:nvSpPr>
          <p:spPr bwMode="auto">
            <a:xfrm>
              <a:off x="2109" y="171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1463" name="Text Box 19"/>
            <p:cNvSpPr txBox="1">
              <a:spLocks noChangeArrowheads="1"/>
            </p:cNvSpPr>
            <p:nvPr/>
          </p:nvSpPr>
          <p:spPr bwMode="auto">
            <a:xfrm>
              <a:off x="1799" y="136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1464" name="Rectangle 20"/>
            <p:cNvSpPr>
              <a:spLocks noChangeArrowheads="1"/>
            </p:cNvSpPr>
            <p:nvPr/>
          </p:nvSpPr>
          <p:spPr bwMode="auto">
            <a:xfrm>
              <a:off x="1226" y="184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 dirty="0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 dirty="0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1465" name="Line 21"/>
            <p:cNvSpPr>
              <a:spLocks noChangeAspect="1" noChangeShapeType="1"/>
            </p:cNvSpPr>
            <p:nvPr/>
          </p:nvSpPr>
          <p:spPr bwMode="auto">
            <a:xfrm>
              <a:off x="1255" y="1231"/>
              <a:ext cx="351" cy="24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6" name="Oval 22"/>
            <p:cNvSpPr>
              <a:spLocks noChangeArrowheads="1"/>
            </p:cNvSpPr>
            <p:nvPr/>
          </p:nvSpPr>
          <p:spPr bwMode="auto">
            <a:xfrm>
              <a:off x="1039" y="1038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1467" name="Text Box 23"/>
            <p:cNvSpPr txBox="1">
              <a:spLocks noChangeArrowheads="1"/>
            </p:cNvSpPr>
            <p:nvPr/>
          </p:nvSpPr>
          <p:spPr bwMode="auto">
            <a:xfrm>
              <a:off x="1259" y="93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1468" name="Group 24"/>
            <p:cNvGrpSpPr>
              <a:grpSpLocks/>
            </p:cNvGrpSpPr>
            <p:nvPr/>
          </p:nvGrpSpPr>
          <p:grpSpPr bwMode="auto">
            <a:xfrm>
              <a:off x="385" y="1657"/>
              <a:ext cx="451" cy="714"/>
              <a:chOff x="356" y="1253"/>
              <a:chExt cx="451" cy="714"/>
            </a:xfrm>
          </p:grpSpPr>
          <p:sp>
            <p:nvSpPr>
              <p:cNvPr id="101492" name="Rectangle 25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 dirty="0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1493" name="Group 26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1494" name="Text Box 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95" name="Line 2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6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7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8" name="Line 3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69" name="Group 32"/>
            <p:cNvGrpSpPr>
              <a:grpSpLocks/>
            </p:cNvGrpSpPr>
            <p:nvPr/>
          </p:nvGrpSpPr>
          <p:grpSpPr bwMode="auto">
            <a:xfrm>
              <a:off x="2048" y="2126"/>
              <a:ext cx="430" cy="714"/>
              <a:chOff x="4318" y="1298"/>
              <a:chExt cx="430" cy="714"/>
            </a:xfrm>
          </p:grpSpPr>
          <p:sp>
            <p:nvSpPr>
              <p:cNvPr id="101485" name="Rectangle 33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1486" name="Group 34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1487" name="Text Box 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88" name="Line 3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89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0" name="Line 3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1" name="Line 3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70" name="Group 138"/>
            <p:cNvGrpSpPr>
              <a:grpSpLocks/>
            </p:cNvGrpSpPr>
            <p:nvPr/>
          </p:nvGrpSpPr>
          <p:grpSpPr bwMode="auto">
            <a:xfrm>
              <a:off x="1501" y="2126"/>
              <a:ext cx="454" cy="713"/>
              <a:chOff x="1541" y="2126"/>
              <a:chExt cx="454" cy="713"/>
            </a:xfrm>
          </p:grpSpPr>
          <p:grpSp>
            <p:nvGrpSpPr>
              <p:cNvPr id="101471" name="Group 41"/>
              <p:cNvGrpSpPr>
                <a:grpSpLocks/>
              </p:cNvGrpSpPr>
              <p:nvPr/>
            </p:nvGrpSpPr>
            <p:grpSpPr bwMode="auto">
              <a:xfrm>
                <a:off x="1754" y="2646"/>
                <a:ext cx="240" cy="193"/>
                <a:chOff x="4638" y="2040"/>
                <a:chExt cx="240" cy="193"/>
              </a:xfrm>
            </p:grpSpPr>
            <p:grpSp>
              <p:nvGrpSpPr>
                <p:cNvPr id="101479" name="Group 42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1481" name="Line 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2" name="Line 4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3" name="Line 4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4" name="Line 4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1480" name="Rectangle 47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1472" name="Rectangle 48"/>
              <p:cNvSpPr>
                <a:spLocks noChangeArrowheads="1"/>
              </p:cNvSpPr>
              <p:nvPr/>
            </p:nvSpPr>
            <p:spPr bwMode="auto">
              <a:xfrm>
                <a:off x="1755" y="212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1473" name="Group 132"/>
              <p:cNvGrpSpPr>
                <a:grpSpLocks/>
              </p:cNvGrpSpPr>
              <p:nvPr/>
            </p:nvGrpSpPr>
            <p:grpSpPr bwMode="auto">
              <a:xfrm>
                <a:off x="1541" y="2129"/>
                <a:ext cx="190" cy="707"/>
                <a:chOff x="2463" y="2008"/>
                <a:chExt cx="190" cy="702"/>
              </a:xfrm>
            </p:grpSpPr>
            <p:sp>
              <p:nvSpPr>
                <p:cNvPr id="101474" name="Text Box 1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75" name="Line 13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6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7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8" name="Line 13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1382" name="Group 143"/>
          <p:cNvGrpSpPr>
            <a:grpSpLocks/>
          </p:cNvGrpSpPr>
          <p:nvPr/>
        </p:nvGrpSpPr>
        <p:grpSpPr bwMode="auto">
          <a:xfrm>
            <a:off x="6599833" y="2107480"/>
            <a:ext cx="546100" cy="639762"/>
            <a:chOff x="2266" y="866"/>
            <a:chExt cx="344" cy="403"/>
          </a:xfrm>
        </p:grpSpPr>
        <p:sp>
          <p:nvSpPr>
            <p:cNvPr id="101452" name="Text Box 141"/>
            <p:cNvSpPr txBox="1">
              <a:spLocks noChangeAspect="1" noChangeArrowheads="1"/>
            </p:cNvSpPr>
            <p:nvPr/>
          </p:nvSpPr>
          <p:spPr bwMode="auto">
            <a:xfrm>
              <a:off x="2277" y="866"/>
              <a:ext cx="33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453" name="Line 142"/>
            <p:cNvSpPr>
              <a:spLocks noChangeShapeType="1"/>
            </p:cNvSpPr>
            <p:nvPr/>
          </p:nvSpPr>
          <p:spPr bwMode="auto">
            <a:xfrm rot="6600000">
              <a:off x="2202" y="11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864" name="Oval 144"/>
          <p:cNvSpPr>
            <a:spLocks noChangeArrowheads="1"/>
          </p:cNvSpPr>
          <p:nvPr/>
        </p:nvSpPr>
        <p:spPr bwMode="auto">
          <a:xfrm>
            <a:off x="6253758" y="2696442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542865" name="Group 145"/>
          <p:cNvGrpSpPr>
            <a:grpSpLocks/>
          </p:cNvGrpSpPr>
          <p:nvPr/>
        </p:nvGrpSpPr>
        <p:grpSpPr bwMode="auto">
          <a:xfrm>
            <a:off x="6779418" y="5158230"/>
            <a:ext cx="1620838" cy="665163"/>
            <a:chOff x="2481" y="1437"/>
            <a:chExt cx="1021" cy="419"/>
          </a:xfrm>
        </p:grpSpPr>
        <p:sp>
          <p:nvSpPr>
            <p:cNvPr id="101450" name="AutoShape 146"/>
            <p:cNvSpPr>
              <a:spLocks noChangeArrowheads="1"/>
            </p:cNvSpPr>
            <p:nvPr/>
          </p:nvSpPr>
          <p:spPr bwMode="auto">
            <a:xfrm>
              <a:off x="2482" y="1731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51" name="Text Box 147"/>
            <p:cNvSpPr txBox="1">
              <a:spLocks noChangeArrowheads="1"/>
            </p:cNvSpPr>
            <p:nvPr/>
          </p:nvSpPr>
          <p:spPr bwMode="auto">
            <a:xfrm>
              <a:off x="2481" y="1437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再左单旋转</a:t>
              </a:r>
            </a:p>
          </p:txBody>
        </p:sp>
      </p:grpSp>
      <p:grpSp>
        <p:nvGrpSpPr>
          <p:cNvPr id="542928" name="Group 208"/>
          <p:cNvGrpSpPr>
            <a:grpSpLocks/>
          </p:cNvGrpSpPr>
          <p:nvPr/>
        </p:nvGrpSpPr>
        <p:grpSpPr bwMode="auto">
          <a:xfrm>
            <a:off x="8642076" y="3509963"/>
            <a:ext cx="3430588" cy="2582862"/>
            <a:chOff x="3337" y="2069"/>
            <a:chExt cx="2161" cy="1627"/>
          </a:xfrm>
        </p:grpSpPr>
        <p:grpSp>
          <p:nvGrpSpPr>
            <p:cNvPr id="101392" name="Group 148"/>
            <p:cNvGrpSpPr>
              <a:grpSpLocks/>
            </p:cNvGrpSpPr>
            <p:nvPr/>
          </p:nvGrpSpPr>
          <p:grpSpPr bwMode="auto">
            <a:xfrm>
              <a:off x="3947" y="2069"/>
              <a:ext cx="431" cy="213"/>
              <a:chOff x="2106" y="2777"/>
              <a:chExt cx="431" cy="213"/>
            </a:xfrm>
          </p:grpSpPr>
          <p:sp>
            <p:nvSpPr>
              <p:cNvPr id="101448" name="Text Box 149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49" name="Line 150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393" name="Line 151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1394" name="Group 152"/>
            <p:cNvGrpSpPr>
              <a:grpSpLocks/>
            </p:cNvGrpSpPr>
            <p:nvPr/>
          </p:nvGrpSpPr>
          <p:grpSpPr bwMode="auto">
            <a:xfrm>
              <a:off x="3857" y="2982"/>
              <a:ext cx="405" cy="525"/>
              <a:chOff x="4271" y="2060"/>
              <a:chExt cx="405" cy="525"/>
            </a:xfrm>
          </p:grpSpPr>
          <p:sp>
            <p:nvSpPr>
              <p:cNvPr id="101443" name="Text Box 15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1444" name="Line 15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5" name="Line 15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6" name="Line 15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7" name="Line 15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1395" name="Group 158"/>
            <p:cNvGrpSpPr>
              <a:grpSpLocks/>
            </p:cNvGrpSpPr>
            <p:nvPr/>
          </p:nvGrpSpPr>
          <p:grpSpPr bwMode="auto">
            <a:xfrm>
              <a:off x="3401" y="2986"/>
              <a:ext cx="190" cy="707"/>
              <a:chOff x="2463" y="2008"/>
              <a:chExt cx="190" cy="702"/>
            </a:xfrm>
          </p:grpSpPr>
          <p:sp>
            <p:nvSpPr>
              <p:cNvPr id="101438" name="Text Box 159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39" name="Line 160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0" name="Line 161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1" name="Line 162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2" name="Line 163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396" name="Line 164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7" name="Oval 165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1398" name="Oval 166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1399" name="Line 167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0" name="Line 168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1" name="Line 169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2" name="Text Box 170"/>
            <p:cNvSpPr txBox="1">
              <a:spLocks noChangeArrowheads="1"/>
            </p:cNvSpPr>
            <p:nvPr/>
          </p:nvSpPr>
          <p:spPr bwMode="auto">
            <a:xfrm>
              <a:off x="5060" y="255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1403" name="Text Box 171"/>
            <p:cNvSpPr txBox="1">
              <a:spLocks noChangeArrowheads="1"/>
            </p:cNvSpPr>
            <p:nvPr/>
          </p:nvSpPr>
          <p:spPr bwMode="auto">
            <a:xfrm>
              <a:off x="4110" y="258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1404" name="Rectangle 172"/>
            <p:cNvSpPr>
              <a:spLocks noChangeArrowheads="1"/>
            </p:cNvSpPr>
            <p:nvPr/>
          </p:nvSpPr>
          <p:spPr bwMode="auto">
            <a:xfrm>
              <a:off x="4137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1405" name="Rectangle 173"/>
            <p:cNvSpPr>
              <a:spLocks noChangeArrowheads="1"/>
            </p:cNvSpPr>
            <p:nvPr/>
          </p:nvSpPr>
          <p:spPr bwMode="auto">
            <a:xfrm>
              <a:off x="3617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406" name="Line 174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7" name="Oval 175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1408" name="Text Box 176"/>
            <p:cNvSpPr txBox="1">
              <a:spLocks noChangeArrowheads="1"/>
            </p:cNvSpPr>
            <p:nvPr/>
          </p:nvSpPr>
          <p:spPr bwMode="auto">
            <a:xfrm>
              <a:off x="4580" y="210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01409" name="Group 177"/>
            <p:cNvGrpSpPr>
              <a:grpSpLocks/>
            </p:cNvGrpSpPr>
            <p:nvPr/>
          </p:nvGrpSpPr>
          <p:grpSpPr bwMode="auto">
            <a:xfrm>
              <a:off x="5057" y="2978"/>
              <a:ext cx="430" cy="714"/>
              <a:chOff x="4318" y="1298"/>
              <a:chExt cx="430" cy="714"/>
            </a:xfrm>
          </p:grpSpPr>
          <p:sp>
            <p:nvSpPr>
              <p:cNvPr id="101431" name="Rectangle 1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1432" name="Group 1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1433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34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5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6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7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10" name="Group 185"/>
            <p:cNvGrpSpPr>
              <a:grpSpLocks/>
            </p:cNvGrpSpPr>
            <p:nvPr/>
          </p:nvGrpSpPr>
          <p:grpSpPr bwMode="auto">
            <a:xfrm>
              <a:off x="4452" y="2982"/>
              <a:ext cx="457" cy="713"/>
              <a:chOff x="924" y="3488"/>
              <a:chExt cx="457" cy="713"/>
            </a:xfrm>
          </p:grpSpPr>
          <p:grpSp>
            <p:nvGrpSpPr>
              <p:cNvPr id="101417" name="Group 186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01425" name="Group 187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1427" name="Line 18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28" name="Line 18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29" name="Line 19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30" name="Line 1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1426" name="Rectangle 192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1418" name="Rectangle 193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1419" name="Group 194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01420" name="Text Box 19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21" name="Line 19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2" name="Line 19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3" name="Line 19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4" name="Line 19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11" name="Group 200"/>
            <p:cNvGrpSpPr>
              <a:grpSpLocks/>
            </p:cNvGrpSpPr>
            <p:nvPr/>
          </p:nvGrpSpPr>
          <p:grpSpPr bwMode="auto">
            <a:xfrm>
              <a:off x="3337" y="2422"/>
              <a:ext cx="581" cy="213"/>
              <a:chOff x="431" y="2614"/>
              <a:chExt cx="589" cy="200"/>
            </a:xfrm>
          </p:grpSpPr>
          <p:sp>
            <p:nvSpPr>
              <p:cNvPr id="101415" name="Text Box 20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16" name="Line 20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1412" name="Group 203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01413" name="Text Box 204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14" name="Line 205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42929" name="Rectangle 209"/>
          <p:cNvSpPr>
            <a:spLocks noChangeArrowheads="1"/>
          </p:cNvSpPr>
          <p:nvPr/>
        </p:nvSpPr>
        <p:spPr bwMode="auto">
          <a:xfrm>
            <a:off x="1039019" y="18665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127" name="Group 208"/>
          <p:cNvGrpSpPr>
            <a:grpSpLocks/>
          </p:cNvGrpSpPr>
          <p:nvPr/>
        </p:nvGrpSpPr>
        <p:grpSpPr bwMode="auto">
          <a:xfrm>
            <a:off x="191344" y="836712"/>
            <a:ext cx="3209925" cy="3022600"/>
            <a:chOff x="2245" y="2296"/>
            <a:chExt cx="2022" cy="1904"/>
          </a:xfrm>
        </p:grpSpPr>
        <p:sp>
          <p:nvSpPr>
            <p:cNvPr id="128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9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173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74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0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32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33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7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38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39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41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42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166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67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68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9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0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1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2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3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159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60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61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2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5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4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145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53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55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4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46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47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48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9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0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1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2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78" name="Group 228"/>
          <p:cNvGrpSpPr>
            <a:grpSpLocks/>
          </p:cNvGrpSpPr>
          <p:nvPr/>
        </p:nvGrpSpPr>
        <p:grpSpPr bwMode="auto">
          <a:xfrm>
            <a:off x="1058118" y="1714599"/>
            <a:ext cx="620712" cy="393700"/>
            <a:chOff x="1763" y="2736"/>
            <a:chExt cx="391" cy="248"/>
          </a:xfrm>
        </p:grpSpPr>
        <p:sp>
          <p:nvSpPr>
            <p:cNvPr id="179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0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1" name="Group 212"/>
          <p:cNvGrpSpPr>
            <a:grpSpLocks/>
          </p:cNvGrpSpPr>
          <p:nvPr/>
        </p:nvGrpSpPr>
        <p:grpSpPr bwMode="auto">
          <a:xfrm>
            <a:off x="410419" y="884338"/>
            <a:ext cx="974725" cy="338137"/>
            <a:chOff x="860" y="2296"/>
            <a:chExt cx="614" cy="213"/>
          </a:xfrm>
        </p:grpSpPr>
        <p:sp>
          <p:nvSpPr>
            <p:cNvPr id="182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83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" name="Group 229"/>
          <p:cNvGrpSpPr>
            <a:grpSpLocks/>
          </p:cNvGrpSpPr>
          <p:nvPr/>
        </p:nvGrpSpPr>
        <p:grpSpPr bwMode="auto">
          <a:xfrm>
            <a:off x="2464643" y="1101825"/>
            <a:ext cx="766762" cy="601663"/>
            <a:chOff x="3651" y="2510"/>
            <a:chExt cx="483" cy="379"/>
          </a:xfrm>
        </p:grpSpPr>
        <p:sp>
          <p:nvSpPr>
            <p:cNvPr id="185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6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7" name="Freeform 218"/>
          <p:cNvSpPr>
            <a:spLocks/>
          </p:cNvSpPr>
          <p:nvPr/>
        </p:nvSpPr>
        <p:spPr bwMode="auto">
          <a:xfrm>
            <a:off x="1312118" y="148282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Oval 219"/>
          <p:cNvSpPr>
            <a:spLocks noChangeArrowheads="1"/>
          </p:cNvSpPr>
          <p:nvPr/>
        </p:nvSpPr>
        <p:spPr bwMode="auto">
          <a:xfrm>
            <a:off x="1562943" y="2143224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189" name="Group 224"/>
          <p:cNvGrpSpPr>
            <a:grpSpLocks/>
          </p:cNvGrpSpPr>
          <p:nvPr/>
        </p:nvGrpSpPr>
        <p:grpSpPr bwMode="auto">
          <a:xfrm>
            <a:off x="2162076" y="4070350"/>
            <a:ext cx="1917700" cy="965200"/>
            <a:chOff x="4019" y="2840"/>
            <a:chExt cx="1208" cy="608"/>
          </a:xfrm>
        </p:grpSpPr>
        <p:sp>
          <p:nvSpPr>
            <p:cNvPr id="190" name="AutoShape 225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" name="Text Box 226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先右单旋转</a:t>
              </a:r>
            </a:p>
          </p:txBody>
        </p:sp>
      </p:grpSp>
      <p:sp>
        <p:nvSpPr>
          <p:cNvPr id="192" name="Freeform 227"/>
          <p:cNvSpPr>
            <a:spLocks/>
          </p:cNvSpPr>
          <p:nvPr/>
        </p:nvSpPr>
        <p:spPr bwMode="auto">
          <a:xfrm>
            <a:off x="2066180" y="210512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93" name="图片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55" y="19844"/>
            <a:ext cx="3133725" cy="2295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84" grpId="0" animBg="1"/>
      <p:bldP spid="54286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55"/>
          <p:cNvSpPr>
            <a:spLocks noChangeArrowheads="1"/>
          </p:cNvSpPr>
          <p:nvPr/>
        </p:nvSpPr>
        <p:spPr bwMode="auto">
          <a:xfrm>
            <a:off x="333970" y="888289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 </a:t>
            </a:r>
            <a:r>
              <a:rPr lang="en-US" altLang="zh-CN" sz="2400" dirty="0" err="1">
                <a:latin typeface="Times New Roman" panose="02020603050405020304" pitchFamily="18" charset="0"/>
              </a:rPr>
              <a:t>RotateRL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树做先右后左双旋转，旋转后新根在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，*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指向原根的右子女的左子女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成为新根前卸掉它右边负载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-&gt;right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&gt;= 0)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插入新结点后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右子树变高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成为新根前卸掉它左边负载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-&gt;left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subL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== 1)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-1;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3224" name="Rectangle 56"/>
          <p:cNvSpPr>
            <a:spLocks noChangeArrowheads="1"/>
          </p:cNvSpPr>
          <p:nvPr/>
        </p:nvSpPr>
        <p:spPr bwMode="auto">
          <a:xfrm>
            <a:off x="902260" y="9496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先右后左双旋转算法</a:t>
            </a:r>
          </a:p>
        </p:txBody>
      </p:sp>
      <p:grpSp>
        <p:nvGrpSpPr>
          <p:cNvPr id="9" name="Group 208"/>
          <p:cNvGrpSpPr>
            <a:grpSpLocks/>
          </p:cNvGrpSpPr>
          <p:nvPr/>
        </p:nvGrpSpPr>
        <p:grpSpPr bwMode="auto">
          <a:xfrm>
            <a:off x="9435674" y="332656"/>
            <a:ext cx="2489497" cy="2085751"/>
            <a:chOff x="2245" y="2296"/>
            <a:chExt cx="2022" cy="1904"/>
          </a:xfrm>
        </p:grpSpPr>
        <p:sp>
          <p:nvSpPr>
            <p:cNvPr id="10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11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55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56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7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8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9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12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3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4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5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6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7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8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44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306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20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18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21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2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3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44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24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48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49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50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2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3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4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5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41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42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43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5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6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7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6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27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35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37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38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39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40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36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8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9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30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2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3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4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60" name="Group 228"/>
          <p:cNvGrpSpPr>
            <a:grpSpLocks/>
          </p:cNvGrpSpPr>
          <p:nvPr/>
        </p:nvGrpSpPr>
        <p:grpSpPr bwMode="auto">
          <a:xfrm>
            <a:off x="10112333" y="969118"/>
            <a:ext cx="481401" cy="277150"/>
            <a:chOff x="1763" y="2736"/>
            <a:chExt cx="391" cy="253"/>
          </a:xfrm>
        </p:grpSpPr>
        <p:sp>
          <p:nvSpPr>
            <p:cNvPr id="61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2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63" name="Group 212"/>
          <p:cNvGrpSpPr>
            <a:grpSpLocks/>
          </p:cNvGrpSpPr>
          <p:nvPr/>
        </p:nvGrpSpPr>
        <p:grpSpPr bwMode="auto">
          <a:xfrm>
            <a:off x="9654749" y="380279"/>
            <a:ext cx="755960" cy="277150"/>
            <a:chOff x="860" y="2296"/>
            <a:chExt cx="614" cy="253"/>
          </a:xfrm>
        </p:grpSpPr>
        <p:sp>
          <p:nvSpPr>
            <p:cNvPr id="64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5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66" name="Group 229"/>
          <p:cNvGrpSpPr>
            <a:grpSpLocks/>
          </p:cNvGrpSpPr>
          <p:nvPr/>
        </p:nvGrpSpPr>
        <p:grpSpPr bwMode="auto">
          <a:xfrm>
            <a:off x="11191372" y="468492"/>
            <a:ext cx="594672" cy="415179"/>
            <a:chOff x="3651" y="2510"/>
            <a:chExt cx="483" cy="379"/>
          </a:xfrm>
        </p:grpSpPr>
        <p:sp>
          <p:nvSpPr>
            <p:cNvPr id="67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8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69" name="Freeform 218"/>
          <p:cNvSpPr>
            <a:spLocks/>
          </p:cNvSpPr>
          <p:nvPr/>
        </p:nvSpPr>
        <p:spPr bwMode="auto">
          <a:xfrm>
            <a:off x="10322757" y="875018"/>
            <a:ext cx="472783" cy="122691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70" name="Oval 219"/>
          <p:cNvSpPr>
            <a:spLocks noChangeArrowheads="1"/>
          </p:cNvSpPr>
          <p:nvPr/>
        </p:nvSpPr>
        <p:spPr bwMode="auto">
          <a:xfrm>
            <a:off x="10495238" y="1225842"/>
            <a:ext cx="295489" cy="26291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71" name="Freeform 227"/>
          <p:cNvSpPr>
            <a:spLocks/>
          </p:cNvSpPr>
          <p:nvPr/>
        </p:nvSpPr>
        <p:spPr bwMode="auto">
          <a:xfrm>
            <a:off x="10909237" y="1289619"/>
            <a:ext cx="472783" cy="122691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72" name="Group 58"/>
          <p:cNvGrpSpPr>
            <a:grpSpLocks/>
          </p:cNvGrpSpPr>
          <p:nvPr/>
        </p:nvGrpSpPr>
        <p:grpSpPr bwMode="auto">
          <a:xfrm>
            <a:off x="9570048" y="2708920"/>
            <a:ext cx="671896" cy="276518"/>
            <a:chOff x="860" y="2296"/>
            <a:chExt cx="614" cy="277"/>
          </a:xfrm>
        </p:grpSpPr>
        <p:sp>
          <p:nvSpPr>
            <p:cNvPr id="73" name="Text Box 59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4" name="Line 60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75" name="Group 61"/>
          <p:cNvGrpSpPr>
            <a:grpSpLocks/>
          </p:cNvGrpSpPr>
          <p:nvPr/>
        </p:nvGrpSpPr>
        <p:grpSpPr bwMode="auto">
          <a:xfrm>
            <a:off x="11390756" y="3137239"/>
            <a:ext cx="528545" cy="378340"/>
            <a:chOff x="3651" y="2510"/>
            <a:chExt cx="483" cy="379"/>
          </a:xfrm>
        </p:grpSpPr>
        <p:sp>
          <p:nvSpPr>
            <p:cNvPr id="76" name="Text Box 62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7" name="Line 63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78" name="Freeform 64"/>
          <p:cNvSpPr>
            <a:spLocks/>
          </p:cNvSpPr>
          <p:nvPr/>
        </p:nvSpPr>
        <p:spPr bwMode="auto">
          <a:xfrm>
            <a:off x="10719821" y="3373399"/>
            <a:ext cx="420209" cy="111804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79" name="Group 139"/>
          <p:cNvGrpSpPr>
            <a:grpSpLocks/>
          </p:cNvGrpSpPr>
          <p:nvPr/>
        </p:nvGrpSpPr>
        <p:grpSpPr bwMode="auto">
          <a:xfrm>
            <a:off x="9525394" y="2711413"/>
            <a:ext cx="2467683" cy="1995300"/>
            <a:chOff x="385" y="935"/>
            <a:chExt cx="2093" cy="1905"/>
          </a:xfrm>
        </p:grpSpPr>
        <p:sp>
          <p:nvSpPr>
            <p:cNvPr id="80" name="Line 5"/>
            <p:cNvSpPr>
              <a:spLocks noChangeShapeType="1"/>
            </p:cNvSpPr>
            <p:nvPr/>
          </p:nvSpPr>
          <p:spPr bwMode="auto">
            <a:xfrm flipH="1">
              <a:off x="711" y="1245"/>
              <a:ext cx="363" cy="40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81" name="Group 6"/>
            <p:cNvGrpSpPr>
              <a:grpSpLocks/>
            </p:cNvGrpSpPr>
            <p:nvPr/>
          </p:nvGrpSpPr>
          <p:grpSpPr bwMode="auto">
            <a:xfrm>
              <a:off x="938" y="1842"/>
              <a:ext cx="429" cy="768"/>
              <a:chOff x="2587" y="2572"/>
              <a:chExt cx="429" cy="768"/>
            </a:xfrm>
          </p:grpSpPr>
          <p:sp>
            <p:nvSpPr>
              <p:cNvPr id="125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6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26" name="Line 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7" name="Line 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8" name="Line 1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9" name="Line 1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82" name="Line 12"/>
            <p:cNvSpPr>
              <a:spLocks noChangeAspect="1" noChangeShapeType="1"/>
            </p:cNvSpPr>
            <p:nvPr/>
          </p:nvSpPr>
          <p:spPr bwMode="auto">
            <a:xfrm>
              <a:off x="1769" y="1621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3" name="Oval 13"/>
            <p:cNvSpPr>
              <a:spLocks noChangeArrowheads="1"/>
            </p:cNvSpPr>
            <p:nvPr/>
          </p:nvSpPr>
          <p:spPr bwMode="auto">
            <a:xfrm>
              <a:off x="1878" y="175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84" name="Oval 14"/>
            <p:cNvSpPr>
              <a:spLocks noChangeArrowheads="1"/>
            </p:cNvSpPr>
            <p:nvPr/>
          </p:nvSpPr>
          <p:spPr bwMode="auto">
            <a:xfrm>
              <a:off x="1572" y="143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85" name="Line 15"/>
            <p:cNvSpPr>
              <a:spLocks noChangeAspect="1" noChangeShapeType="1"/>
            </p:cNvSpPr>
            <p:nvPr/>
          </p:nvSpPr>
          <p:spPr bwMode="auto">
            <a:xfrm flipH="1">
              <a:off x="1777" y="1979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6" name="Line 16"/>
            <p:cNvSpPr>
              <a:spLocks noChangeAspect="1" noChangeShapeType="1"/>
            </p:cNvSpPr>
            <p:nvPr/>
          </p:nvSpPr>
          <p:spPr bwMode="auto">
            <a:xfrm flipH="1">
              <a:off x="1397" y="1639"/>
              <a:ext cx="195" cy="19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7" name="Line 17"/>
            <p:cNvSpPr>
              <a:spLocks noChangeAspect="1" noChangeShapeType="1"/>
            </p:cNvSpPr>
            <p:nvPr/>
          </p:nvSpPr>
          <p:spPr bwMode="auto">
            <a:xfrm>
              <a:off x="2069" y="1978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8" name="Text Box 18"/>
            <p:cNvSpPr txBox="1">
              <a:spLocks noChangeArrowheads="1"/>
            </p:cNvSpPr>
            <p:nvPr/>
          </p:nvSpPr>
          <p:spPr bwMode="auto">
            <a:xfrm>
              <a:off x="2109" y="1710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9" name="Text Box 19"/>
            <p:cNvSpPr txBox="1">
              <a:spLocks noChangeArrowheads="1"/>
            </p:cNvSpPr>
            <p:nvPr/>
          </p:nvSpPr>
          <p:spPr bwMode="auto">
            <a:xfrm>
              <a:off x="1799" y="1367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Rectangle 20"/>
            <p:cNvSpPr>
              <a:spLocks noChangeArrowheads="1"/>
            </p:cNvSpPr>
            <p:nvPr/>
          </p:nvSpPr>
          <p:spPr bwMode="auto">
            <a:xfrm>
              <a:off x="1226" y="184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 dirty="0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1800" i="1" dirty="0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1" name="Line 21"/>
            <p:cNvSpPr>
              <a:spLocks noChangeAspect="1" noChangeShapeType="1"/>
            </p:cNvSpPr>
            <p:nvPr/>
          </p:nvSpPr>
          <p:spPr bwMode="auto">
            <a:xfrm>
              <a:off x="1255" y="1231"/>
              <a:ext cx="351" cy="24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92" name="Oval 22"/>
            <p:cNvSpPr>
              <a:spLocks noChangeArrowheads="1"/>
            </p:cNvSpPr>
            <p:nvPr/>
          </p:nvSpPr>
          <p:spPr bwMode="auto">
            <a:xfrm>
              <a:off x="1039" y="1038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" name="Text Box 23"/>
            <p:cNvSpPr txBox="1">
              <a:spLocks noChangeArrowheads="1"/>
            </p:cNvSpPr>
            <p:nvPr/>
          </p:nvSpPr>
          <p:spPr bwMode="auto">
            <a:xfrm>
              <a:off x="1259" y="935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94" name="Group 24"/>
            <p:cNvGrpSpPr>
              <a:grpSpLocks/>
            </p:cNvGrpSpPr>
            <p:nvPr/>
          </p:nvGrpSpPr>
          <p:grpSpPr bwMode="auto">
            <a:xfrm>
              <a:off x="385" y="1657"/>
              <a:ext cx="451" cy="714"/>
              <a:chOff x="356" y="1253"/>
              <a:chExt cx="451" cy="714"/>
            </a:xfrm>
          </p:grpSpPr>
          <p:sp>
            <p:nvSpPr>
              <p:cNvPr id="118" name="Rectangle 25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19" name="Group 26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20" name="Text Box 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1" name="Line 2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2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3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4" name="Line 3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95" name="Group 32"/>
            <p:cNvGrpSpPr>
              <a:grpSpLocks/>
            </p:cNvGrpSpPr>
            <p:nvPr/>
          </p:nvGrpSpPr>
          <p:grpSpPr bwMode="auto">
            <a:xfrm>
              <a:off x="2048" y="2126"/>
              <a:ext cx="430" cy="714"/>
              <a:chOff x="4318" y="1298"/>
              <a:chExt cx="430" cy="714"/>
            </a:xfrm>
          </p:grpSpPr>
          <p:sp>
            <p:nvSpPr>
              <p:cNvPr id="111" name="Rectangle 33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12" name="Group 34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13" name="Text Box 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4" name="Line 3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5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6" name="Line 3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7" name="Line 3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96" name="Group 138"/>
            <p:cNvGrpSpPr>
              <a:grpSpLocks/>
            </p:cNvGrpSpPr>
            <p:nvPr/>
          </p:nvGrpSpPr>
          <p:grpSpPr bwMode="auto">
            <a:xfrm>
              <a:off x="1501" y="2126"/>
              <a:ext cx="454" cy="713"/>
              <a:chOff x="1541" y="2126"/>
              <a:chExt cx="454" cy="713"/>
            </a:xfrm>
          </p:grpSpPr>
          <p:grpSp>
            <p:nvGrpSpPr>
              <p:cNvPr id="97" name="Group 41"/>
              <p:cNvGrpSpPr>
                <a:grpSpLocks/>
              </p:cNvGrpSpPr>
              <p:nvPr/>
            </p:nvGrpSpPr>
            <p:grpSpPr bwMode="auto">
              <a:xfrm>
                <a:off x="1754" y="2646"/>
                <a:ext cx="240" cy="193"/>
                <a:chOff x="4638" y="2040"/>
                <a:chExt cx="240" cy="193"/>
              </a:xfrm>
            </p:grpSpPr>
            <p:grpSp>
              <p:nvGrpSpPr>
                <p:cNvPr id="105" name="Group 42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7" name="Line 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08" name="Line 4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09" name="Line 4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10" name="Line 4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106" name="Rectangle 47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" name="Rectangle 48"/>
              <p:cNvSpPr>
                <a:spLocks noChangeArrowheads="1"/>
              </p:cNvSpPr>
              <p:nvPr/>
            </p:nvSpPr>
            <p:spPr bwMode="auto">
              <a:xfrm>
                <a:off x="1755" y="212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9" name="Group 132"/>
              <p:cNvGrpSpPr>
                <a:grpSpLocks/>
              </p:cNvGrpSpPr>
              <p:nvPr/>
            </p:nvGrpSpPr>
            <p:grpSpPr bwMode="auto">
              <a:xfrm>
                <a:off x="1541" y="2129"/>
                <a:ext cx="190" cy="707"/>
                <a:chOff x="2463" y="2008"/>
                <a:chExt cx="190" cy="702"/>
              </a:xfrm>
            </p:grpSpPr>
            <p:sp>
              <p:nvSpPr>
                <p:cNvPr id="100" name="Text Box 1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" name="Line 13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2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3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4" name="Line 13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130" name="Group 143"/>
          <p:cNvGrpSpPr>
            <a:grpSpLocks/>
          </p:cNvGrpSpPr>
          <p:nvPr/>
        </p:nvGrpSpPr>
        <p:grpSpPr bwMode="auto">
          <a:xfrm>
            <a:off x="11084571" y="2772112"/>
            <a:ext cx="376437" cy="402297"/>
            <a:chOff x="2266" y="866"/>
            <a:chExt cx="344" cy="403"/>
          </a:xfrm>
        </p:grpSpPr>
        <p:sp>
          <p:nvSpPr>
            <p:cNvPr id="131" name="Text Box 141"/>
            <p:cNvSpPr txBox="1">
              <a:spLocks noChangeAspect="1" noChangeArrowheads="1"/>
            </p:cNvSpPr>
            <p:nvPr/>
          </p:nvSpPr>
          <p:spPr bwMode="auto">
            <a:xfrm>
              <a:off x="2277" y="866"/>
              <a:ext cx="33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Line 142"/>
            <p:cNvSpPr>
              <a:spLocks noChangeShapeType="1"/>
            </p:cNvSpPr>
            <p:nvPr/>
          </p:nvSpPr>
          <p:spPr bwMode="auto">
            <a:xfrm rot="6600000">
              <a:off x="2202" y="11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133" name="Oval 144"/>
          <p:cNvSpPr>
            <a:spLocks noChangeArrowheads="1"/>
          </p:cNvSpPr>
          <p:nvPr/>
        </p:nvSpPr>
        <p:spPr bwMode="auto">
          <a:xfrm>
            <a:off x="10945938" y="3222806"/>
            <a:ext cx="262630" cy="239581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134" name="Freeform 64"/>
          <p:cNvSpPr>
            <a:spLocks/>
          </p:cNvSpPr>
          <p:nvPr/>
        </p:nvSpPr>
        <p:spPr bwMode="auto">
          <a:xfrm>
            <a:off x="10173005" y="3148284"/>
            <a:ext cx="522105" cy="158744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5" name="Group 208"/>
          <p:cNvGrpSpPr>
            <a:grpSpLocks/>
          </p:cNvGrpSpPr>
          <p:nvPr/>
        </p:nvGrpSpPr>
        <p:grpSpPr bwMode="auto">
          <a:xfrm>
            <a:off x="9475073" y="4891853"/>
            <a:ext cx="2530886" cy="1777507"/>
            <a:chOff x="3337" y="2069"/>
            <a:chExt cx="2161" cy="1627"/>
          </a:xfrm>
        </p:grpSpPr>
        <p:grpSp>
          <p:nvGrpSpPr>
            <p:cNvPr id="136" name="Group 148"/>
            <p:cNvGrpSpPr>
              <a:grpSpLocks/>
            </p:cNvGrpSpPr>
            <p:nvPr/>
          </p:nvGrpSpPr>
          <p:grpSpPr bwMode="auto">
            <a:xfrm>
              <a:off x="3947" y="2069"/>
              <a:ext cx="431" cy="194"/>
              <a:chOff x="2106" y="2777"/>
              <a:chExt cx="431" cy="194"/>
            </a:xfrm>
          </p:grpSpPr>
          <p:sp>
            <p:nvSpPr>
              <p:cNvPr id="192" name="Text Box 149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ptr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Line 150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7" name="Line 151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38" name="Group 152"/>
            <p:cNvGrpSpPr>
              <a:grpSpLocks/>
            </p:cNvGrpSpPr>
            <p:nvPr/>
          </p:nvGrpSpPr>
          <p:grpSpPr bwMode="auto">
            <a:xfrm>
              <a:off x="3857" y="2982"/>
              <a:ext cx="405" cy="525"/>
              <a:chOff x="4271" y="2060"/>
              <a:chExt cx="405" cy="525"/>
            </a:xfrm>
          </p:grpSpPr>
          <p:sp>
            <p:nvSpPr>
              <p:cNvPr id="187" name="Text Box 15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88" name="Line 15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9" name="Line 15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0" name="Line 15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1" name="Line 15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39" name="Group 158"/>
            <p:cNvGrpSpPr>
              <a:grpSpLocks/>
            </p:cNvGrpSpPr>
            <p:nvPr/>
          </p:nvGrpSpPr>
          <p:grpSpPr bwMode="auto">
            <a:xfrm>
              <a:off x="3401" y="2986"/>
              <a:ext cx="190" cy="707"/>
              <a:chOff x="2463" y="2008"/>
              <a:chExt cx="190" cy="702"/>
            </a:xfrm>
          </p:grpSpPr>
          <p:sp>
            <p:nvSpPr>
              <p:cNvPr id="182" name="Text Box 159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0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Line 160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4" name="Line 161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5" name="Line 162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6" name="Line 163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40" name="Line 164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1" name="Oval 165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42" name="Oval 166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43" name="Line 167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4" name="Line 168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5" name="Line 169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6" name="Text Box 170"/>
            <p:cNvSpPr txBox="1">
              <a:spLocks noChangeArrowheads="1"/>
            </p:cNvSpPr>
            <p:nvPr/>
          </p:nvSpPr>
          <p:spPr bwMode="auto">
            <a:xfrm>
              <a:off x="5060" y="2558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7" name="Text Box 171"/>
            <p:cNvSpPr txBox="1">
              <a:spLocks noChangeArrowheads="1"/>
            </p:cNvSpPr>
            <p:nvPr/>
          </p:nvSpPr>
          <p:spPr bwMode="auto">
            <a:xfrm>
              <a:off x="4110" y="2582"/>
              <a:ext cx="25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8" name="Rectangle 172"/>
            <p:cNvSpPr>
              <a:spLocks noChangeArrowheads="1"/>
            </p:cNvSpPr>
            <p:nvPr/>
          </p:nvSpPr>
          <p:spPr bwMode="auto">
            <a:xfrm>
              <a:off x="4137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0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9" name="Rectangle 173"/>
            <p:cNvSpPr>
              <a:spLocks noChangeArrowheads="1"/>
            </p:cNvSpPr>
            <p:nvPr/>
          </p:nvSpPr>
          <p:spPr bwMode="auto">
            <a:xfrm>
              <a:off x="3617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0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Line 174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1" name="Oval 175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52" name="Text Box 176"/>
            <p:cNvSpPr txBox="1">
              <a:spLocks noChangeArrowheads="1"/>
            </p:cNvSpPr>
            <p:nvPr/>
          </p:nvSpPr>
          <p:spPr bwMode="auto">
            <a:xfrm>
              <a:off x="4580" y="2104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53" name="Group 177"/>
            <p:cNvGrpSpPr>
              <a:grpSpLocks/>
            </p:cNvGrpSpPr>
            <p:nvPr/>
          </p:nvGrpSpPr>
          <p:grpSpPr bwMode="auto">
            <a:xfrm>
              <a:off x="5057" y="2978"/>
              <a:ext cx="430" cy="714"/>
              <a:chOff x="4318" y="1298"/>
              <a:chExt cx="430" cy="714"/>
            </a:xfrm>
          </p:grpSpPr>
          <p:sp>
            <p:nvSpPr>
              <p:cNvPr id="175" name="Rectangle 1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76" name="Group 1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77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8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9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80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81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54" name="Group 185"/>
            <p:cNvGrpSpPr>
              <a:grpSpLocks/>
            </p:cNvGrpSpPr>
            <p:nvPr/>
          </p:nvGrpSpPr>
          <p:grpSpPr bwMode="auto">
            <a:xfrm>
              <a:off x="4452" y="2982"/>
              <a:ext cx="457" cy="713"/>
              <a:chOff x="924" y="3488"/>
              <a:chExt cx="457" cy="713"/>
            </a:xfrm>
          </p:grpSpPr>
          <p:grpSp>
            <p:nvGrpSpPr>
              <p:cNvPr id="161" name="Group 186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69" name="Group 187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71" name="Line 18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2" name="Line 18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3" name="Line 19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4" name="Line 1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170" name="Rectangle 192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0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62" name="Rectangle 193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0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63" name="Group 194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64" name="Text Box 19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5" name="Line 19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6" name="Line 19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7" name="Line 19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8" name="Line 19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55" name="Group 200"/>
            <p:cNvGrpSpPr>
              <a:grpSpLocks/>
            </p:cNvGrpSpPr>
            <p:nvPr/>
          </p:nvGrpSpPr>
          <p:grpSpPr bwMode="auto">
            <a:xfrm>
              <a:off x="3337" y="2418"/>
              <a:ext cx="581" cy="201"/>
              <a:chOff x="431" y="2614"/>
              <a:chExt cx="589" cy="189"/>
            </a:xfrm>
          </p:grpSpPr>
          <p:sp>
            <p:nvSpPr>
              <p:cNvPr id="159" name="Text Box 20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subL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Line 20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56" name="Group 203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57" name="Text Box 204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Line 205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  <p:cxnSp>
        <p:nvCxnSpPr>
          <p:cNvPr id="3" name="曲线连接符 2"/>
          <p:cNvCxnSpPr/>
          <p:nvPr/>
        </p:nvCxnSpPr>
        <p:spPr>
          <a:xfrm>
            <a:off x="3935760" y="2985438"/>
            <a:ext cx="7253150" cy="8634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曲线连接符 4"/>
          <p:cNvCxnSpPr/>
          <p:nvPr/>
        </p:nvCxnSpPr>
        <p:spPr>
          <a:xfrm>
            <a:off x="3287688" y="3373399"/>
            <a:ext cx="7908671" cy="193741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曲线连接符 6"/>
          <p:cNvCxnSpPr/>
          <p:nvPr/>
        </p:nvCxnSpPr>
        <p:spPr>
          <a:xfrm>
            <a:off x="3935760" y="4445137"/>
            <a:ext cx="6435630" cy="143761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3200" name="曲线连接符 263199"/>
          <p:cNvCxnSpPr/>
          <p:nvPr/>
        </p:nvCxnSpPr>
        <p:spPr>
          <a:xfrm>
            <a:off x="3071664" y="4797152"/>
            <a:ext cx="7387187" cy="510946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27856" y="-27384"/>
            <a:ext cx="7772400" cy="733679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3333CC"/>
                </a:solidFill>
              </a:rPr>
              <a:t>第七章 搜索结构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199456" y="1412776"/>
            <a:ext cx="7772400" cy="40322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◇概述</a:t>
            </a:r>
            <a:r>
              <a:rPr lang="en-US" altLang="zh-CN" sz="3800" dirty="0">
                <a:solidFill>
                  <a:srgbClr val="00A0C4"/>
                </a:solidFill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.1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静态搜索结构</a:t>
            </a:r>
            <a:r>
              <a:rPr lang="zh-CN" altLang="en-US" dirty="0" smtClean="0">
                <a:effectLst/>
              </a:rPr>
              <a:t> </a:t>
            </a:r>
            <a:endParaRPr lang="zh-CN" altLang="en-US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.2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二叉搜索树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.3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AVL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.4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红黑树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.5 B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树和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B</a:t>
            </a:r>
            <a:r>
              <a:rPr lang="en-US" altLang="zh-CN" sz="3800" b="1" baseline="3000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+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418024" y="4356126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1919536" y="1196975"/>
            <a:ext cx="9289032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一样，也是先搜索，再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作为叶结点插入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插入一个新结点后，如果树中某个结点的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|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| &gt;1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，则需要做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平衡化处理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2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设新插入的结点为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的父结点为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3000" dirty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p-&gt;bf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 0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的右子女，则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加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，否则减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根据修改后的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-&gt;bf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值，分三种情况处理：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448518" name="Rectangle 6"/>
          <p:cNvSpPr>
            <a:spLocks noChangeArrowheads="1"/>
          </p:cNvSpPr>
          <p:nvPr/>
        </p:nvSpPr>
        <p:spPr bwMode="auto">
          <a:xfrm>
            <a:off x="2784475" y="4365626"/>
            <a:ext cx="7488238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1</a:t>
            </a:r>
            <a:r>
              <a:rPr kumimoji="0" lang="zh-CN" altLang="en-US" sz="2400" dirty="0">
                <a:latin typeface="楷体_GB2312" pitchFamily="1" charset="-122"/>
              </a:rPr>
              <a:t>：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= 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结点插入在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的较矮的子树上，此时，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不需调整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</a:t>
            </a:r>
            <a:r>
              <a:rPr kumimoji="0" lang="en-US" altLang="zh-CN" sz="26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=1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。说明插入前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的平衡因子为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，插入后，没有失衡，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不需平衡化旋转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，但其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高度增加</a:t>
            </a:r>
            <a:r>
              <a:rPr kumimoji="0" lang="en-US" altLang="zh-CN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继续考察结点 </a:t>
            </a:r>
            <a:r>
              <a:rPr kumimoji="0" lang="en-US" altLang="zh-CN" sz="2400" i="1" u="sng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的父结点的平衡状态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03428" name="Rectangle 9"/>
          <p:cNvSpPr>
            <a:spLocks noChangeArrowheads="1"/>
          </p:cNvSpPr>
          <p:nvPr/>
        </p:nvSpPr>
        <p:spPr bwMode="auto">
          <a:xfrm>
            <a:off x="911424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7.3.3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849437" y="3861048"/>
            <a:ext cx="1502147" cy="1296145"/>
            <a:chOff x="4560" y="2432"/>
            <a:chExt cx="707" cy="607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8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9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11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73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4" name="Oval 30"/>
          <p:cNvSpPr>
            <a:spLocks noChangeArrowheads="1"/>
          </p:cNvSpPr>
          <p:nvPr/>
        </p:nvSpPr>
        <p:spPr bwMode="auto">
          <a:xfrm>
            <a:off x="119336" y="4738231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grpSp>
        <p:nvGrpSpPr>
          <p:cNvPr id="18" name="Group 60"/>
          <p:cNvGrpSpPr>
            <a:grpSpLocks/>
          </p:cNvGrpSpPr>
          <p:nvPr/>
        </p:nvGrpSpPr>
        <p:grpSpPr bwMode="auto">
          <a:xfrm>
            <a:off x="695400" y="5445223"/>
            <a:ext cx="1502147" cy="1296145"/>
            <a:chOff x="4560" y="2432"/>
            <a:chExt cx="707" cy="607"/>
          </a:xfrm>
        </p:grpSpPr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0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21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22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73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圆角矩形标注 1"/>
          <p:cNvSpPr/>
          <p:nvPr/>
        </p:nvSpPr>
        <p:spPr bwMode="auto">
          <a:xfrm>
            <a:off x="10200456" y="4858247"/>
            <a:ext cx="1656184" cy="844403"/>
          </a:xfrm>
          <a:prstGeom prst="wedgeRoundRectCallout">
            <a:avLst>
              <a:gd name="adj1" fmla="val -44423"/>
              <a:gd name="adj2" fmla="val 76282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子树高度发生改变时需向上层继续考察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4" name="Rectangle 4"/>
          <p:cNvSpPr>
            <a:spLocks noChangeArrowheads="1"/>
          </p:cNvSpPr>
          <p:nvPr/>
        </p:nvSpPr>
        <p:spPr bwMode="auto">
          <a:xfrm>
            <a:off x="695400" y="1125538"/>
            <a:ext cx="8785026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</a:t>
            </a:r>
            <a:r>
              <a:rPr kumimoji="0" lang="en-US" altLang="zh-CN" sz="26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=2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。说明新结点在较高的子树插入，以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为根的子树失去平衡，需要做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。此时，又分两种情况：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）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，说明右子树高，设其右子女为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sz="2400" dirty="0">
                <a:latin typeface="楷体_GB2312" pitchFamily="1" charset="-122"/>
                <a:cs typeface="Times New Roman" panose="02020603050405020304" pitchFamily="18" charset="0"/>
              </a:rPr>
              <a:t>，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左单旋转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=-1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先右后左双旋转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=-2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，说明左子树高，设其左子女为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=-1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右单旋转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先左后右双旋转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旋转后，以 </a:t>
            </a:r>
            <a:r>
              <a:rPr kumimoji="0" lang="en-US" altLang="zh-CN" sz="2400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为根的子树高度</a:t>
            </a:r>
            <a:r>
              <a:rPr kumimoji="0" lang="zh-CN" altLang="en-US" sz="24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降低（到插入前的高度），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因此无需继续向上层</a:t>
            </a:r>
            <a:r>
              <a:rPr kumimoji="0" lang="zh-CN" altLang="en-US" sz="24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回溯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0" lang="zh-CN" altLang="en-US" sz="2400" u="sng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  </a:t>
            </a:r>
            <a:endParaRPr kumimoji="0" lang="en-US" altLang="zh-CN" sz="2400" u="sng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50" name="Rectangle 90"/>
          <p:cNvSpPr>
            <a:spLocks noChangeArrowheads="1"/>
          </p:cNvSpPr>
          <p:nvPr/>
        </p:nvSpPr>
        <p:spPr bwMode="auto">
          <a:xfrm>
            <a:off x="1054101" y="39383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树的插入（续）</a:t>
            </a:r>
          </a:p>
        </p:txBody>
      </p:sp>
      <p:grpSp>
        <p:nvGrpSpPr>
          <p:cNvPr id="104458" name="Group 54"/>
          <p:cNvGrpSpPr>
            <a:grpSpLocks/>
          </p:cNvGrpSpPr>
          <p:nvPr/>
        </p:nvGrpSpPr>
        <p:grpSpPr bwMode="auto">
          <a:xfrm>
            <a:off x="8760296" y="2060848"/>
            <a:ext cx="1748138" cy="1429799"/>
            <a:chOff x="1856" y="2447"/>
            <a:chExt cx="1024" cy="928"/>
          </a:xfrm>
        </p:grpSpPr>
        <p:sp>
          <p:nvSpPr>
            <p:cNvPr id="104485" name="Line 16"/>
            <p:cNvSpPr>
              <a:spLocks noChangeShapeType="1"/>
            </p:cNvSpPr>
            <p:nvPr/>
          </p:nvSpPr>
          <p:spPr bwMode="auto">
            <a:xfrm>
              <a:off x="2000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86" name="Oval 21"/>
            <p:cNvSpPr>
              <a:spLocks noChangeArrowheads="1"/>
            </p:cNvSpPr>
            <p:nvPr/>
          </p:nvSpPr>
          <p:spPr bwMode="auto">
            <a:xfrm>
              <a:off x="1856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7" name="Oval 22"/>
            <p:cNvSpPr>
              <a:spLocks noChangeArrowheads="1"/>
            </p:cNvSpPr>
            <p:nvPr/>
          </p:nvSpPr>
          <p:spPr bwMode="auto">
            <a:xfrm>
              <a:off x="219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8" name="Oval 23"/>
            <p:cNvSpPr>
              <a:spLocks noChangeArrowheads="1"/>
            </p:cNvSpPr>
            <p:nvPr/>
          </p:nvSpPr>
          <p:spPr bwMode="auto">
            <a:xfrm>
              <a:off x="2528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9" name="Text Box 35"/>
            <p:cNvSpPr txBox="1">
              <a:spLocks noChangeAspect="1" noChangeArrowheads="1"/>
            </p:cNvSpPr>
            <p:nvPr/>
          </p:nvSpPr>
          <p:spPr bwMode="auto">
            <a:xfrm>
              <a:off x="2101" y="244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4490" name="Text Box 36"/>
            <p:cNvSpPr txBox="1">
              <a:spLocks noChangeAspect="1" noChangeArrowheads="1"/>
            </p:cNvSpPr>
            <p:nvPr/>
          </p:nvSpPr>
          <p:spPr bwMode="auto">
            <a:xfrm>
              <a:off x="2421" y="2779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491" name="Text Box 37"/>
            <p:cNvSpPr txBox="1">
              <a:spLocks noChangeAspect="1" noChangeArrowheads="1"/>
            </p:cNvSpPr>
            <p:nvPr/>
          </p:nvSpPr>
          <p:spPr bwMode="auto">
            <a:xfrm>
              <a:off x="2759" y="315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59" name="Group 59"/>
          <p:cNvGrpSpPr>
            <a:grpSpLocks/>
          </p:cNvGrpSpPr>
          <p:nvPr/>
        </p:nvGrpSpPr>
        <p:grpSpPr bwMode="auto">
          <a:xfrm>
            <a:off x="10823622" y="3654343"/>
            <a:ext cx="1249041" cy="1460584"/>
            <a:chOff x="3072" y="2472"/>
            <a:chExt cx="756" cy="903"/>
          </a:xfrm>
        </p:grpSpPr>
        <p:sp>
          <p:nvSpPr>
            <p:cNvPr id="104477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8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9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0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1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2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04483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484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60" name="Group 60"/>
          <p:cNvGrpSpPr>
            <a:grpSpLocks/>
          </p:cNvGrpSpPr>
          <p:nvPr/>
        </p:nvGrpSpPr>
        <p:grpSpPr bwMode="auto">
          <a:xfrm>
            <a:off x="10858549" y="1916832"/>
            <a:ext cx="1214115" cy="1501807"/>
            <a:chOff x="4560" y="2432"/>
            <a:chExt cx="707" cy="943"/>
          </a:xfrm>
        </p:grpSpPr>
        <p:sp>
          <p:nvSpPr>
            <p:cNvPr id="104469" name="Line 12"/>
            <p:cNvSpPr>
              <a:spLocks noChangeShapeType="1"/>
            </p:cNvSpPr>
            <p:nvPr/>
          </p:nvSpPr>
          <p:spPr bwMode="auto">
            <a:xfrm flipV="1">
              <a:off x="4704" y="294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0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1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72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73" name="Oval 32"/>
            <p:cNvSpPr>
              <a:spLocks noChangeArrowheads="1"/>
            </p:cNvSpPr>
            <p:nvPr/>
          </p:nvSpPr>
          <p:spPr bwMode="auto">
            <a:xfrm>
              <a:off x="4560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74" name="Text Box 56"/>
            <p:cNvSpPr txBox="1">
              <a:spLocks noChangeAspect="1" noChangeArrowheads="1"/>
            </p:cNvSpPr>
            <p:nvPr/>
          </p:nvSpPr>
          <p:spPr bwMode="auto">
            <a:xfrm>
              <a:off x="4785" y="243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4475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84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dirty="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4476" name="Text Box 58"/>
            <p:cNvSpPr txBox="1">
              <a:spLocks noChangeAspect="1" noChangeArrowheads="1"/>
            </p:cNvSpPr>
            <p:nvPr/>
          </p:nvSpPr>
          <p:spPr bwMode="auto">
            <a:xfrm>
              <a:off x="4790" y="318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61" name="Group 65"/>
          <p:cNvGrpSpPr>
            <a:grpSpLocks/>
          </p:cNvGrpSpPr>
          <p:nvPr/>
        </p:nvGrpSpPr>
        <p:grpSpPr bwMode="auto">
          <a:xfrm>
            <a:off x="9048328" y="3564602"/>
            <a:ext cx="1568773" cy="1521970"/>
            <a:chOff x="407" y="2432"/>
            <a:chExt cx="985" cy="943"/>
          </a:xfrm>
        </p:grpSpPr>
        <p:sp>
          <p:nvSpPr>
            <p:cNvPr id="104462" name="Line 17"/>
            <p:cNvSpPr>
              <a:spLocks noChangeShapeType="1"/>
            </p:cNvSpPr>
            <p:nvPr/>
          </p:nvSpPr>
          <p:spPr bwMode="auto">
            <a:xfrm flipH="1">
              <a:off x="672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63" name="Oval 18"/>
            <p:cNvSpPr>
              <a:spLocks noChangeArrowheads="1"/>
            </p:cNvSpPr>
            <p:nvPr/>
          </p:nvSpPr>
          <p:spPr bwMode="auto">
            <a:xfrm>
              <a:off x="120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64" name="Oval 19"/>
            <p:cNvSpPr>
              <a:spLocks noChangeArrowheads="1"/>
            </p:cNvSpPr>
            <p:nvPr/>
          </p:nvSpPr>
          <p:spPr bwMode="auto">
            <a:xfrm>
              <a:off x="864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65" name="Oval 20"/>
            <p:cNvSpPr>
              <a:spLocks noChangeArrowheads="1"/>
            </p:cNvSpPr>
            <p:nvPr/>
          </p:nvSpPr>
          <p:spPr bwMode="auto">
            <a:xfrm>
              <a:off x="528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66" name="Text Box 62"/>
            <p:cNvSpPr txBox="1">
              <a:spLocks noChangeAspect="1" noChangeArrowheads="1"/>
            </p:cNvSpPr>
            <p:nvPr/>
          </p:nvSpPr>
          <p:spPr bwMode="auto">
            <a:xfrm>
              <a:off x="1020" y="2432"/>
              <a:ext cx="1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04467" name="Text Box 63"/>
            <p:cNvSpPr txBox="1">
              <a:spLocks noChangeAspect="1" noChangeArrowheads="1"/>
            </p:cNvSpPr>
            <p:nvPr/>
          </p:nvSpPr>
          <p:spPr bwMode="auto">
            <a:xfrm>
              <a:off x="708" y="2758"/>
              <a:ext cx="178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4468" name="Text Box 64"/>
            <p:cNvSpPr txBox="1">
              <a:spLocks noChangeAspect="1" noChangeArrowheads="1"/>
            </p:cNvSpPr>
            <p:nvPr/>
          </p:nvSpPr>
          <p:spPr bwMode="auto">
            <a:xfrm>
              <a:off x="407" y="314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9" name="Rectangle 11"/>
          <p:cNvSpPr>
            <a:spLocks noChangeArrowheads="1"/>
          </p:cNvSpPr>
          <p:nvPr/>
        </p:nvSpPr>
        <p:spPr bwMode="auto">
          <a:xfrm>
            <a:off x="1199456" y="13559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树的建立</a:t>
            </a:r>
          </a:p>
        </p:txBody>
      </p:sp>
      <p:sp>
        <p:nvSpPr>
          <p:cNvPr id="304140" name="Rectangle 12"/>
          <p:cNvSpPr>
            <a:spLocks noChangeArrowheads="1"/>
          </p:cNvSpPr>
          <p:nvPr/>
        </p:nvSpPr>
        <p:spPr bwMode="auto">
          <a:xfrm>
            <a:off x="1631504" y="1340768"/>
            <a:ext cx="9865096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树上定义了重载操作“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&gt;&gt;”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&lt;&lt;”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，以及中序遍历的算法。利用这些操作可以执行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树的建立和结点数据的输出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算法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从一棵空树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开始，通过输入一系列元素关键码，逐步建立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树。在插入新结点时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使用前面的插入算法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进行平衡化处理。</a:t>
            </a: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：输入关键码序列为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{ 16, 3, 7, 11, 9, 26, 18, 14, 15 }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，构造一棵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ChangeArrowheads="1"/>
          </p:cNvSpPr>
          <p:nvPr/>
        </p:nvSpPr>
        <p:spPr bwMode="auto">
          <a:xfrm>
            <a:off x="1703512" y="836712"/>
            <a:ext cx="882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输入序列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{ 16, 3, 7, 11, 9, 26, 18, 14, 15 }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插入和调整过程如下：</a:t>
            </a:r>
          </a:p>
        </p:txBody>
      </p:sp>
      <p:grpSp>
        <p:nvGrpSpPr>
          <p:cNvPr id="267352" name="Group 88"/>
          <p:cNvGrpSpPr>
            <a:grpSpLocks/>
          </p:cNvGrpSpPr>
          <p:nvPr/>
        </p:nvGrpSpPr>
        <p:grpSpPr bwMode="auto">
          <a:xfrm>
            <a:off x="1992438" y="1511401"/>
            <a:ext cx="473075" cy="873125"/>
            <a:chOff x="374" y="936"/>
            <a:chExt cx="298" cy="550"/>
          </a:xfrm>
        </p:grpSpPr>
        <p:sp>
          <p:nvSpPr>
            <p:cNvPr id="106595" name="Oval 6"/>
            <p:cNvSpPr>
              <a:spLocks noChangeArrowheads="1"/>
            </p:cNvSpPr>
            <p:nvPr/>
          </p:nvSpPr>
          <p:spPr bwMode="auto">
            <a:xfrm>
              <a:off x="37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72" name="Text Box 8"/>
            <p:cNvSpPr txBox="1">
              <a:spLocks noChangeArrowheads="1"/>
            </p:cNvSpPr>
            <p:nvPr/>
          </p:nvSpPr>
          <p:spPr bwMode="auto">
            <a:xfrm>
              <a:off x="460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267350" name="Group 86"/>
          <p:cNvGrpSpPr>
            <a:grpSpLocks/>
          </p:cNvGrpSpPr>
          <p:nvPr/>
        </p:nvGrpSpPr>
        <p:grpSpPr bwMode="auto">
          <a:xfrm>
            <a:off x="2468688" y="1412976"/>
            <a:ext cx="1108075" cy="1558925"/>
            <a:chOff x="710" y="842"/>
            <a:chExt cx="698" cy="982"/>
          </a:xfrm>
        </p:grpSpPr>
        <p:sp>
          <p:nvSpPr>
            <p:cNvPr id="106590" name="Oval 5"/>
            <p:cNvSpPr>
              <a:spLocks noChangeArrowheads="1"/>
            </p:cNvSpPr>
            <p:nvPr/>
          </p:nvSpPr>
          <p:spPr bwMode="auto">
            <a:xfrm>
              <a:off x="1094" y="110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91" name="Line 9"/>
            <p:cNvSpPr>
              <a:spLocks noChangeShapeType="1"/>
            </p:cNvSpPr>
            <p:nvPr/>
          </p:nvSpPr>
          <p:spPr bwMode="auto">
            <a:xfrm flipH="1">
              <a:off x="902" y="134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2" name="Oval 10"/>
            <p:cNvSpPr>
              <a:spLocks noChangeArrowheads="1"/>
            </p:cNvSpPr>
            <p:nvPr/>
          </p:nvSpPr>
          <p:spPr bwMode="auto">
            <a:xfrm>
              <a:off x="710" y="153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78" name="Text Box 14"/>
            <p:cNvSpPr txBox="1">
              <a:spLocks noChangeArrowheads="1"/>
            </p:cNvSpPr>
            <p:nvPr/>
          </p:nvSpPr>
          <p:spPr bwMode="auto">
            <a:xfrm>
              <a:off x="1132" y="84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79" name="Text Box 15"/>
            <p:cNvSpPr txBox="1">
              <a:spLocks noChangeArrowheads="1"/>
            </p:cNvSpPr>
            <p:nvPr/>
          </p:nvSpPr>
          <p:spPr bwMode="auto">
            <a:xfrm>
              <a:off x="786" y="1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7353" name="Group 89"/>
          <p:cNvGrpSpPr>
            <a:grpSpLocks/>
          </p:cNvGrpSpPr>
          <p:nvPr/>
        </p:nvGrpSpPr>
        <p:grpSpPr bwMode="auto">
          <a:xfrm>
            <a:off x="3721226" y="1412976"/>
            <a:ext cx="1273175" cy="2181225"/>
            <a:chOff x="1430" y="976"/>
            <a:chExt cx="802" cy="1374"/>
          </a:xfrm>
        </p:grpSpPr>
        <p:sp>
          <p:nvSpPr>
            <p:cNvPr id="106582" name="Oval 11"/>
            <p:cNvSpPr>
              <a:spLocks noChangeArrowheads="1"/>
            </p:cNvSpPr>
            <p:nvPr/>
          </p:nvSpPr>
          <p:spPr bwMode="auto">
            <a:xfrm>
              <a:off x="181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6583" name="Line 12"/>
            <p:cNvSpPr>
              <a:spLocks noChangeShapeType="1"/>
            </p:cNvSpPr>
            <p:nvPr/>
          </p:nvSpPr>
          <p:spPr bwMode="auto">
            <a:xfrm flipH="1">
              <a:off x="1622" y="143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4" name="Oval 13"/>
            <p:cNvSpPr>
              <a:spLocks noChangeArrowheads="1"/>
            </p:cNvSpPr>
            <p:nvPr/>
          </p:nvSpPr>
          <p:spPr bwMode="auto">
            <a:xfrm>
              <a:off x="1430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6585" name="Line 16"/>
            <p:cNvSpPr>
              <a:spLocks noChangeShapeType="1"/>
            </p:cNvSpPr>
            <p:nvPr/>
          </p:nvSpPr>
          <p:spPr bwMode="auto">
            <a:xfrm>
              <a:off x="1670" y="187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281" name="Oval 17"/>
            <p:cNvSpPr>
              <a:spLocks noChangeArrowheads="1"/>
            </p:cNvSpPr>
            <p:nvPr/>
          </p:nvSpPr>
          <p:spPr bwMode="auto">
            <a:xfrm>
              <a:off x="1814" y="206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 dirty="0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82" name="Text Box 18"/>
            <p:cNvSpPr txBox="1">
              <a:spLocks noChangeArrowheads="1"/>
            </p:cNvSpPr>
            <p:nvPr/>
          </p:nvSpPr>
          <p:spPr bwMode="auto">
            <a:xfrm>
              <a:off x="1938" y="18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83" name="Text Box 19"/>
            <p:cNvSpPr txBox="1">
              <a:spLocks noChangeArrowheads="1"/>
            </p:cNvSpPr>
            <p:nvPr/>
          </p:nvSpPr>
          <p:spPr bwMode="auto">
            <a:xfrm>
              <a:off x="1468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84" name="Text Box 20"/>
            <p:cNvSpPr txBox="1">
              <a:spLocks noChangeArrowheads="1"/>
            </p:cNvSpPr>
            <p:nvPr/>
          </p:nvSpPr>
          <p:spPr bwMode="auto">
            <a:xfrm>
              <a:off x="1956" y="976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sp>
        <p:nvSpPr>
          <p:cNvPr id="267285" name="AutoShape 21"/>
          <p:cNvSpPr>
            <a:spLocks noChangeArrowheads="1"/>
          </p:cNvSpPr>
          <p:nvPr/>
        </p:nvSpPr>
        <p:spPr bwMode="auto">
          <a:xfrm>
            <a:off x="4881687" y="2443262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7286" name="Text Box 22"/>
          <p:cNvSpPr txBox="1">
            <a:spLocks noChangeArrowheads="1"/>
          </p:cNvSpPr>
          <p:nvPr/>
        </p:nvSpPr>
        <p:spPr bwMode="auto">
          <a:xfrm>
            <a:off x="4805487" y="2636938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左右双旋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7355" name="Group 91"/>
          <p:cNvGrpSpPr>
            <a:grpSpLocks/>
          </p:cNvGrpSpPr>
          <p:nvPr/>
        </p:nvGrpSpPr>
        <p:grpSpPr bwMode="auto">
          <a:xfrm>
            <a:off x="6253287" y="1341538"/>
            <a:ext cx="1752600" cy="1558925"/>
            <a:chOff x="3024" y="936"/>
            <a:chExt cx="1104" cy="982"/>
          </a:xfrm>
        </p:grpSpPr>
        <p:sp>
          <p:nvSpPr>
            <p:cNvPr id="267287" name="Oval 23"/>
            <p:cNvSpPr>
              <a:spLocks noChangeArrowheads="1"/>
            </p:cNvSpPr>
            <p:nvPr/>
          </p:nvSpPr>
          <p:spPr bwMode="auto">
            <a:xfrm>
              <a:off x="3456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75" name="Oval 24"/>
            <p:cNvSpPr>
              <a:spLocks noChangeArrowheads="1"/>
            </p:cNvSpPr>
            <p:nvPr/>
          </p:nvSpPr>
          <p:spPr bwMode="auto">
            <a:xfrm>
              <a:off x="3024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76" name="Line 25"/>
            <p:cNvSpPr>
              <a:spLocks noChangeShapeType="1"/>
            </p:cNvSpPr>
            <p:nvPr/>
          </p:nvSpPr>
          <p:spPr bwMode="auto">
            <a:xfrm flipH="1">
              <a:off x="3264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7" name="Line 26"/>
            <p:cNvSpPr>
              <a:spLocks noChangeShapeType="1"/>
            </p:cNvSpPr>
            <p:nvPr/>
          </p:nvSpPr>
          <p:spPr bwMode="auto">
            <a:xfrm>
              <a:off x="3696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8" name="Oval 27"/>
            <p:cNvSpPr>
              <a:spLocks noChangeArrowheads="1"/>
            </p:cNvSpPr>
            <p:nvPr/>
          </p:nvSpPr>
          <p:spPr bwMode="auto">
            <a:xfrm>
              <a:off x="3840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92" name="Text Box 28"/>
            <p:cNvSpPr txBox="1">
              <a:spLocks noChangeArrowheads="1"/>
            </p:cNvSpPr>
            <p:nvPr/>
          </p:nvSpPr>
          <p:spPr bwMode="auto">
            <a:xfrm>
              <a:off x="3062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93" name="Text Box 29"/>
            <p:cNvSpPr txBox="1">
              <a:spLocks noChangeArrowheads="1"/>
            </p:cNvSpPr>
            <p:nvPr/>
          </p:nvSpPr>
          <p:spPr bwMode="auto">
            <a:xfrm>
              <a:off x="3878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94" name="Text Box 30"/>
            <p:cNvSpPr txBox="1">
              <a:spLocks noChangeArrowheads="1"/>
            </p:cNvSpPr>
            <p:nvPr/>
          </p:nvSpPr>
          <p:spPr bwMode="auto">
            <a:xfrm>
              <a:off x="3542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7357" name="Group 93"/>
          <p:cNvGrpSpPr>
            <a:grpSpLocks/>
          </p:cNvGrpSpPr>
          <p:nvPr/>
        </p:nvGrpSpPr>
        <p:grpSpPr bwMode="auto">
          <a:xfrm>
            <a:off x="8234488" y="1341538"/>
            <a:ext cx="1946275" cy="2244725"/>
            <a:chOff x="4272" y="936"/>
            <a:chExt cx="1226" cy="1414"/>
          </a:xfrm>
        </p:grpSpPr>
        <p:sp>
          <p:nvSpPr>
            <p:cNvPr id="267295" name="Oval 31"/>
            <p:cNvSpPr>
              <a:spLocks noChangeArrowheads="1"/>
            </p:cNvSpPr>
            <p:nvPr/>
          </p:nvSpPr>
          <p:spPr bwMode="auto">
            <a:xfrm>
              <a:off x="470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65" name="Line 32"/>
            <p:cNvSpPr>
              <a:spLocks noChangeShapeType="1"/>
            </p:cNvSpPr>
            <p:nvPr/>
          </p:nvSpPr>
          <p:spPr bwMode="auto">
            <a:xfrm flipH="1">
              <a:off x="4512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6" name="Oval 33"/>
            <p:cNvSpPr>
              <a:spLocks noChangeArrowheads="1"/>
            </p:cNvSpPr>
            <p:nvPr/>
          </p:nvSpPr>
          <p:spPr bwMode="auto">
            <a:xfrm>
              <a:off x="4272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67" name="Line 34"/>
            <p:cNvSpPr>
              <a:spLocks noChangeShapeType="1"/>
            </p:cNvSpPr>
            <p:nvPr/>
          </p:nvSpPr>
          <p:spPr bwMode="auto">
            <a:xfrm>
              <a:off x="4944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8" name="Line 35"/>
            <p:cNvSpPr>
              <a:spLocks noChangeShapeType="1"/>
            </p:cNvSpPr>
            <p:nvPr/>
          </p:nvSpPr>
          <p:spPr bwMode="auto">
            <a:xfrm flipH="1">
              <a:off x="4944" y="187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9" name="Oval 36"/>
            <p:cNvSpPr>
              <a:spLocks noChangeArrowheads="1"/>
            </p:cNvSpPr>
            <p:nvPr/>
          </p:nvSpPr>
          <p:spPr bwMode="auto">
            <a:xfrm>
              <a:off x="4704" y="206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01" name="Text Box 37"/>
            <p:cNvSpPr txBox="1">
              <a:spLocks noChangeArrowheads="1"/>
            </p:cNvSpPr>
            <p:nvPr/>
          </p:nvSpPr>
          <p:spPr bwMode="auto">
            <a:xfrm>
              <a:off x="4742" y="18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02" name="Text Box 38"/>
            <p:cNvSpPr txBox="1">
              <a:spLocks noChangeArrowheads="1"/>
            </p:cNvSpPr>
            <p:nvPr/>
          </p:nvSpPr>
          <p:spPr bwMode="auto">
            <a:xfrm>
              <a:off x="5222" y="1368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7303" name="Text Box 39"/>
            <p:cNvSpPr txBox="1">
              <a:spLocks noChangeArrowheads="1"/>
            </p:cNvSpPr>
            <p:nvPr/>
          </p:nvSpPr>
          <p:spPr bwMode="auto">
            <a:xfrm>
              <a:off x="4790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6573" name="Oval 45"/>
            <p:cNvSpPr>
              <a:spLocks noChangeArrowheads="1"/>
            </p:cNvSpPr>
            <p:nvPr/>
          </p:nvSpPr>
          <p:spPr bwMode="auto">
            <a:xfrm>
              <a:off x="5088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267317" name="AutoShape 53"/>
          <p:cNvSpPr>
            <a:spLocks noChangeArrowheads="1"/>
          </p:cNvSpPr>
          <p:nvPr/>
        </p:nvSpPr>
        <p:spPr bwMode="auto">
          <a:xfrm>
            <a:off x="3738687" y="5262662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7318" name="Text Box 54"/>
          <p:cNvSpPr txBox="1">
            <a:spLocks noChangeArrowheads="1"/>
          </p:cNvSpPr>
          <p:nvPr/>
        </p:nvSpPr>
        <p:spPr bwMode="auto">
          <a:xfrm>
            <a:off x="3826001" y="4881663"/>
            <a:ext cx="9044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LL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7363" name="Group 99"/>
          <p:cNvGrpSpPr>
            <a:grpSpLocks/>
          </p:cNvGrpSpPr>
          <p:nvPr/>
        </p:nvGrpSpPr>
        <p:grpSpPr bwMode="auto">
          <a:xfrm>
            <a:off x="4957887" y="3619600"/>
            <a:ext cx="2286000" cy="2176462"/>
            <a:chOff x="2208" y="2371"/>
            <a:chExt cx="1440" cy="1371"/>
          </a:xfrm>
        </p:grpSpPr>
        <p:sp>
          <p:nvSpPr>
            <p:cNvPr id="106551" name="Line 4"/>
            <p:cNvSpPr>
              <a:spLocks noChangeShapeType="1"/>
            </p:cNvSpPr>
            <p:nvPr/>
          </p:nvSpPr>
          <p:spPr bwMode="auto">
            <a:xfrm flipH="1">
              <a:off x="2400" y="283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2" name="Oval 55"/>
            <p:cNvSpPr>
              <a:spLocks noChangeArrowheads="1"/>
            </p:cNvSpPr>
            <p:nvPr/>
          </p:nvSpPr>
          <p:spPr bwMode="auto">
            <a:xfrm>
              <a:off x="2208" y="30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53" name="Line 56"/>
            <p:cNvSpPr>
              <a:spLocks noChangeShapeType="1"/>
            </p:cNvSpPr>
            <p:nvPr/>
          </p:nvSpPr>
          <p:spPr bwMode="auto">
            <a:xfrm>
              <a:off x="2784" y="283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321" name="Oval 57"/>
            <p:cNvSpPr>
              <a:spLocks noChangeArrowheads="1"/>
            </p:cNvSpPr>
            <p:nvPr/>
          </p:nvSpPr>
          <p:spPr bwMode="auto">
            <a:xfrm>
              <a:off x="2592" y="259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55" name="Line 58"/>
            <p:cNvSpPr>
              <a:spLocks noChangeShapeType="1"/>
            </p:cNvSpPr>
            <p:nvPr/>
          </p:nvSpPr>
          <p:spPr bwMode="auto">
            <a:xfrm>
              <a:off x="3168" y="326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6" name="Oval 59"/>
            <p:cNvSpPr>
              <a:spLocks noChangeArrowheads="1"/>
            </p:cNvSpPr>
            <p:nvPr/>
          </p:nvSpPr>
          <p:spPr bwMode="auto">
            <a:xfrm>
              <a:off x="3360" y="345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57" name="Line 60"/>
            <p:cNvSpPr>
              <a:spLocks noChangeShapeType="1"/>
            </p:cNvSpPr>
            <p:nvPr/>
          </p:nvSpPr>
          <p:spPr bwMode="auto">
            <a:xfrm flipH="1">
              <a:off x="2736" y="326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8" name="Oval 61"/>
            <p:cNvSpPr>
              <a:spLocks noChangeArrowheads="1"/>
            </p:cNvSpPr>
            <p:nvPr/>
          </p:nvSpPr>
          <p:spPr bwMode="auto">
            <a:xfrm>
              <a:off x="2592" y="345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26" name="Text Box 62"/>
            <p:cNvSpPr txBox="1">
              <a:spLocks noChangeArrowheads="1"/>
            </p:cNvSpPr>
            <p:nvPr/>
          </p:nvSpPr>
          <p:spPr bwMode="auto">
            <a:xfrm>
              <a:off x="2630" y="31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7" name="Text Box 63"/>
            <p:cNvSpPr txBox="1">
              <a:spLocks noChangeArrowheads="1"/>
            </p:cNvSpPr>
            <p:nvPr/>
          </p:nvSpPr>
          <p:spPr bwMode="auto">
            <a:xfrm>
              <a:off x="3398" y="31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8" name="Text Box 64"/>
            <p:cNvSpPr txBox="1">
              <a:spLocks noChangeArrowheads="1"/>
            </p:cNvSpPr>
            <p:nvPr/>
          </p:nvSpPr>
          <p:spPr bwMode="auto">
            <a:xfrm>
              <a:off x="3014" y="276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9" name="Text Box 65"/>
            <p:cNvSpPr txBox="1">
              <a:spLocks noChangeArrowheads="1"/>
            </p:cNvSpPr>
            <p:nvPr/>
          </p:nvSpPr>
          <p:spPr bwMode="auto">
            <a:xfrm>
              <a:off x="2759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6563" name="Oval 77"/>
            <p:cNvSpPr>
              <a:spLocks noChangeArrowheads="1"/>
            </p:cNvSpPr>
            <p:nvPr/>
          </p:nvSpPr>
          <p:spPr bwMode="auto">
            <a:xfrm>
              <a:off x="2928" y="30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67365" name="Group 101"/>
          <p:cNvGrpSpPr>
            <a:grpSpLocks/>
          </p:cNvGrpSpPr>
          <p:nvPr/>
        </p:nvGrpSpPr>
        <p:grpSpPr bwMode="auto">
          <a:xfrm>
            <a:off x="7248651" y="3398938"/>
            <a:ext cx="2835275" cy="2905125"/>
            <a:chOff x="3651" y="2232"/>
            <a:chExt cx="1786" cy="1830"/>
          </a:xfrm>
        </p:grpSpPr>
        <p:sp>
          <p:nvSpPr>
            <p:cNvPr id="106536" name="Line 66"/>
            <p:cNvSpPr>
              <a:spLocks noChangeShapeType="1"/>
            </p:cNvSpPr>
            <p:nvPr/>
          </p:nvSpPr>
          <p:spPr bwMode="auto">
            <a:xfrm flipH="1">
              <a:off x="3843" y="271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7" name="Oval 67"/>
            <p:cNvSpPr>
              <a:spLocks noChangeArrowheads="1"/>
            </p:cNvSpPr>
            <p:nvPr/>
          </p:nvSpPr>
          <p:spPr bwMode="auto">
            <a:xfrm>
              <a:off x="3651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32" name="Oval 68"/>
            <p:cNvSpPr>
              <a:spLocks noChangeArrowheads="1"/>
            </p:cNvSpPr>
            <p:nvPr/>
          </p:nvSpPr>
          <p:spPr bwMode="auto">
            <a:xfrm>
              <a:off x="4035" y="247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39" name="Line 69"/>
            <p:cNvSpPr>
              <a:spLocks noChangeShapeType="1"/>
            </p:cNvSpPr>
            <p:nvPr/>
          </p:nvSpPr>
          <p:spPr bwMode="auto">
            <a:xfrm>
              <a:off x="4275" y="271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0" name="Oval 70"/>
            <p:cNvSpPr>
              <a:spLocks noChangeArrowheads="1"/>
            </p:cNvSpPr>
            <p:nvPr/>
          </p:nvSpPr>
          <p:spPr bwMode="auto">
            <a:xfrm>
              <a:off x="4419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6541" name="Line 71"/>
            <p:cNvSpPr>
              <a:spLocks noChangeShapeType="1"/>
            </p:cNvSpPr>
            <p:nvPr/>
          </p:nvSpPr>
          <p:spPr bwMode="auto">
            <a:xfrm>
              <a:off x="4659" y="315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2" name="Line 72"/>
            <p:cNvSpPr>
              <a:spLocks noChangeShapeType="1"/>
            </p:cNvSpPr>
            <p:nvPr/>
          </p:nvSpPr>
          <p:spPr bwMode="auto">
            <a:xfrm>
              <a:off x="4995" y="358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3" name="Oval 73"/>
            <p:cNvSpPr>
              <a:spLocks noChangeArrowheads="1"/>
            </p:cNvSpPr>
            <p:nvPr/>
          </p:nvSpPr>
          <p:spPr bwMode="auto">
            <a:xfrm>
              <a:off x="5139" y="377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44" name="Line 74"/>
            <p:cNvSpPr>
              <a:spLocks noChangeShapeType="1"/>
            </p:cNvSpPr>
            <p:nvPr/>
          </p:nvSpPr>
          <p:spPr bwMode="auto">
            <a:xfrm flipH="1">
              <a:off x="4179" y="315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5" name="Oval 75"/>
            <p:cNvSpPr>
              <a:spLocks noChangeArrowheads="1"/>
            </p:cNvSpPr>
            <p:nvPr/>
          </p:nvSpPr>
          <p:spPr bwMode="auto">
            <a:xfrm>
              <a:off x="4035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46" name="Oval 76"/>
            <p:cNvSpPr>
              <a:spLocks noChangeArrowheads="1"/>
            </p:cNvSpPr>
            <p:nvPr/>
          </p:nvSpPr>
          <p:spPr bwMode="auto">
            <a:xfrm>
              <a:off x="4803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7342" name="Text Box 78"/>
            <p:cNvSpPr txBox="1">
              <a:spLocks noChangeArrowheads="1"/>
            </p:cNvSpPr>
            <p:nvPr/>
          </p:nvSpPr>
          <p:spPr bwMode="auto">
            <a:xfrm>
              <a:off x="5225" y="35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43" name="Text Box 79"/>
            <p:cNvSpPr txBox="1">
              <a:spLocks noChangeArrowheads="1"/>
            </p:cNvSpPr>
            <p:nvPr/>
          </p:nvSpPr>
          <p:spPr bwMode="auto">
            <a:xfrm>
              <a:off x="4889" y="30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7344" name="Text Box 80"/>
            <p:cNvSpPr txBox="1">
              <a:spLocks noChangeArrowheads="1"/>
            </p:cNvSpPr>
            <p:nvPr/>
          </p:nvSpPr>
          <p:spPr bwMode="auto">
            <a:xfrm>
              <a:off x="4505" y="26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7345" name="Text Box 81"/>
            <p:cNvSpPr txBox="1">
              <a:spLocks noChangeArrowheads="1"/>
            </p:cNvSpPr>
            <p:nvPr/>
          </p:nvSpPr>
          <p:spPr bwMode="auto">
            <a:xfrm>
              <a:off x="4108" y="22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grpSp>
        <p:nvGrpSpPr>
          <p:cNvPr id="267359" name="Group 95"/>
          <p:cNvGrpSpPr>
            <a:grpSpLocks/>
          </p:cNvGrpSpPr>
          <p:nvPr/>
        </p:nvGrpSpPr>
        <p:grpSpPr bwMode="auto">
          <a:xfrm>
            <a:off x="1921000" y="3645001"/>
            <a:ext cx="1885950" cy="2744787"/>
            <a:chOff x="316" y="2371"/>
            <a:chExt cx="1188" cy="1729"/>
          </a:xfrm>
        </p:grpSpPr>
        <p:sp>
          <p:nvSpPr>
            <p:cNvPr id="267304" name="Oval 40"/>
            <p:cNvSpPr>
              <a:spLocks noChangeArrowheads="1"/>
            </p:cNvSpPr>
            <p:nvPr/>
          </p:nvSpPr>
          <p:spPr bwMode="auto">
            <a:xfrm>
              <a:off x="700" y="256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24" name="Line 41"/>
            <p:cNvSpPr>
              <a:spLocks noChangeShapeType="1"/>
            </p:cNvSpPr>
            <p:nvPr/>
          </p:nvSpPr>
          <p:spPr bwMode="auto">
            <a:xfrm flipH="1">
              <a:off x="508" y="280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5" name="Oval 42"/>
            <p:cNvSpPr>
              <a:spLocks noChangeArrowheads="1"/>
            </p:cNvSpPr>
            <p:nvPr/>
          </p:nvSpPr>
          <p:spPr bwMode="auto">
            <a:xfrm>
              <a:off x="316" y="299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26" name="Line 43"/>
            <p:cNvSpPr>
              <a:spLocks noChangeShapeType="1"/>
            </p:cNvSpPr>
            <p:nvPr/>
          </p:nvSpPr>
          <p:spPr bwMode="auto">
            <a:xfrm>
              <a:off x="940" y="280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7" name="Oval 44"/>
            <p:cNvSpPr>
              <a:spLocks noChangeArrowheads="1"/>
            </p:cNvSpPr>
            <p:nvPr/>
          </p:nvSpPr>
          <p:spPr bwMode="auto">
            <a:xfrm>
              <a:off x="1132" y="299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6528" name="Line 46"/>
            <p:cNvSpPr>
              <a:spLocks noChangeShapeType="1"/>
            </p:cNvSpPr>
            <p:nvPr/>
          </p:nvSpPr>
          <p:spPr bwMode="auto">
            <a:xfrm flipH="1">
              <a:off x="892" y="3236"/>
              <a:ext cx="288" cy="28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9" name="Oval 47"/>
            <p:cNvSpPr>
              <a:spLocks noChangeArrowheads="1"/>
            </p:cNvSpPr>
            <p:nvPr/>
          </p:nvSpPr>
          <p:spPr bwMode="auto">
            <a:xfrm>
              <a:off x="700" y="342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6530" name="Line 48"/>
            <p:cNvSpPr>
              <a:spLocks noChangeShapeType="1"/>
            </p:cNvSpPr>
            <p:nvPr/>
          </p:nvSpPr>
          <p:spPr bwMode="auto">
            <a:xfrm flipH="1">
              <a:off x="460" y="3668"/>
              <a:ext cx="288" cy="28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1" name="Oval 49"/>
            <p:cNvSpPr>
              <a:spLocks noChangeArrowheads="1"/>
            </p:cNvSpPr>
            <p:nvPr/>
          </p:nvSpPr>
          <p:spPr bwMode="auto">
            <a:xfrm>
              <a:off x="316" y="381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67314" name="Text Box 50"/>
            <p:cNvSpPr txBox="1">
              <a:spLocks noChangeArrowheads="1"/>
            </p:cNvSpPr>
            <p:nvPr/>
          </p:nvSpPr>
          <p:spPr bwMode="auto">
            <a:xfrm>
              <a:off x="354" y="35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15" name="Text Box 51"/>
            <p:cNvSpPr txBox="1">
              <a:spLocks noChangeArrowheads="1"/>
            </p:cNvSpPr>
            <p:nvPr/>
          </p:nvSpPr>
          <p:spPr bwMode="auto">
            <a:xfrm>
              <a:off x="738" y="3166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7316" name="Text Box 52"/>
            <p:cNvSpPr txBox="1">
              <a:spLocks noChangeArrowheads="1"/>
            </p:cNvSpPr>
            <p:nvPr/>
          </p:nvSpPr>
          <p:spPr bwMode="auto">
            <a:xfrm>
              <a:off x="1228" y="273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</a:p>
          </p:txBody>
        </p:sp>
        <p:sp>
          <p:nvSpPr>
            <p:cNvPr id="267346" name="Text Box 82"/>
            <p:cNvSpPr txBox="1">
              <a:spLocks noChangeArrowheads="1"/>
            </p:cNvSpPr>
            <p:nvPr/>
          </p:nvSpPr>
          <p:spPr bwMode="auto">
            <a:xfrm>
              <a:off x="906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sp>
        <p:nvSpPr>
          <p:cNvPr id="267347" name="Freeform 83"/>
          <p:cNvSpPr>
            <a:spLocks/>
          </p:cNvSpPr>
          <p:nvPr/>
        </p:nvSpPr>
        <p:spPr bwMode="auto">
          <a:xfrm>
            <a:off x="3503737" y="1555850"/>
            <a:ext cx="1422400" cy="2197100"/>
          </a:xfrm>
          <a:custGeom>
            <a:avLst/>
            <a:gdLst>
              <a:gd name="T0" fmla="*/ 2147483646 w 896"/>
              <a:gd name="T1" fmla="*/ 2147483646 h 1384"/>
              <a:gd name="T2" fmla="*/ 2147483646 w 896"/>
              <a:gd name="T3" fmla="*/ 2147483646 h 1384"/>
              <a:gd name="T4" fmla="*/ 2147483646 w 896"/>
              <a:gd name="T5" fmla="*/ 2147483646 h 1384"/>
              <a:gd name="T6" fmla="*/ 2147483646 w 896"/>
              <a:gd name="T7" fmla="*/ 2147483646 h 1384"/>
              <a:gd name="T8" fmla="*/ 2147483646 w 896"/>
              <a:gd name="T9" fmla="*/ 2147483646 h 1384"/>
              <a:gd name="T10" fmla="*/ 2147483646 w 896"/>
              <a:gd name="T11" fmla="*/ 2147483646 h 1384"/>
              <a:gd name="T12" fmla="*/ 2147483646 w 896"/>
              <a:gd name="T13" fmla="*/ 2147483646 h 1384"/>
              <a:gd name="T14" fmla="*/ 2147483646 w 896"/>
              <a:gd name="T15" fmla="*/ 2147483646 h 1384"/>
              <a:gd name="T16" fmla="*/ 2147483646 w 896"/>
              <a:gd name="T17" fmla="*/ 2147483646 h 1384"/>
              <a:gd name="T18" fmla="*/ 2147483646 w 896"/>
              <a:gd name="T19" fmla="*/ 2147483646 h 1384"/>
              <a:gd name="T20" fmla="*/ 2147483646 w 896"/>
              <a:gd name="T21" fmla="*/ 2147483646 h 1384"/>
              <a:gd name="T22" fmla="*/ 2147483646 w 896"/>
              <a:gd name="T23" fmla="*/ 2147483646 h 1384"/>
              <a:gd name="T24" fmla="*/ 2147483646 w 896"/>
              <a:gd name="T25" fmla="*/ 2147483646 h 1384"/>
              <a:gd name="T26" fmla="*/ 2147483646 w 896"/>
              <a:gd name="T27" fmla="*/ 2147483646 h 1384"/>
              <a:gd name="T28" fmla="*/ 2147483646 w 896"/>
              <a:gd name="T29" fmla="*/ 2147483646 h 1384"/>
              <a:gd name="T30" fmla="*/ 2147483646 w 896"/>
              <a:gd name="T31" fmla="*/ 2147483646 h 1384"/>
              <a:gd name="T32" fmla="*/ 2147483646 w 896"/>
              <a:gd name="T33" fmla="*/ 2147483646 h 1384"/>
              <a:gd name="T34" fmla="*/ 2147483646 w 896"/>
              <a:gd name="T35" fmla="*/ 2147483646 h 1384"/>
              <a:gd name="T36" fmla="*/ 2147483646 w 896"/>
              <a:gd name="T37" fmla="*/ 2147483646 h 1384"/>
              <a:gd name="T38" fmla="*/ 2147483646 w 896"/>
              <a:gd name="T39" fmla="*/ 2147483646 h 13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96" h="1384">
                <a:moveTo>
                  <a:pt x="512" y="80"/>
                </a:moveTo>
                <a:cubicBezTo>
                  <a:pt x="424" y="160"/>
                  <a:pt x="160" y="424"/>
                  <a:pt x="80" y="512"/>
                </a:cubicBezTo>
                <a:cubicBezTo>
                  <a:pt x="0" y="600"/>
                  <a:pt x="40" y="584"/>
                  <a:pt x="32" y="608"/>
                </a:cubicBezTo>
                <a:cubicBezTo>
                  <a:pt x="24" y="632"/>
                  <a:pt x="32" y="632"/>
                  <a:pt x="32" y="656"/>
                </a:cubicBezTo>
                <a:cubicBezTo>
                  <a:pt x="32" y="680"/>
                  <a:pt x="24" y="720"/>
                  <a:pt x="32" y="752"/>
                </a:cubicBezTo>
                <a:cubicBezTo>
                  <a:pt x="40" y="784"/>
                  <a:pt x="8" y="760"/>
                  <a:pt x="80" y="848"/>
                </a:cubicBezTo>
                <a:cubicBezTo>
                  <a:pt x="152" y="936"/>
                  <a:pt x="368" y="1192"/>
                  <a:pt x="464" y="1280"/>
                </a:cubicBezTo>
                <a:cubicBezTo>
                  <a:pt x="560" y="1368"/>
                  <a:pt x="600" y="1368"/>
                  <a:pt x="656" y="1376"/>
                </a:cubicBezTo>
                <a:cubicBezTo>
                  <a:pt x="712" y="1384"/>
                  <a:pt x="760" y="1368"/>
                  <a:pt x="800" y="1328"/>
                </a:cubicBezTo>
                <a:cubicBezTo>
                  <a:pt x="840" y="1288"/>
                  <a:pt x="896" y="1200"/>
                  <a:pt x="896" y="1136"/>
                </a:cubicBezTo>
                <a:cubicBezTo>
                  <a:pt x="896" y="1072"/>
                  <a:pt x="848" y="1000"/>
                  <a:pt x="800" y="944"/>
                </a:cubicBezTo>
                <a:cubicBezTo>
                  <a:pt x="752" y="888"/>
                  <a:pt x="648" y="840"/>
                  <a:pt x="608" y="800"/>
                </a:cubicBezTo>
                <a:cubicBezTo>
                  <a:pt x="568" y="760"/>
                  <a:pt x="544" y="752"/>
                  <a:pt x="560" y="704"/>
                </a:cubicBezTo>
                <a:cubicBezTo>
                  <a:pt x="576" y="656"/>
                  <a:pt x="656" y="568"/>
                  <a:pt x="704" y="512"/>
                </a:cubicBezTo>
                <a:cubicBezTo>
                  <a:pt x="752" y="456"/>
                  <a:pt x="816" y="416"/>
                  <a:pt x="848" y="368"/>
                </a:cubicBezTo>
                <a:cubicBezTo>
                  <a:pt x="880" y="320"/>
                  <a:pt x="896" y="272"/>
                  <a:pt x="896" y="224"/>
                </a:cubicBezTo>
                <a:cubicBezTo>
                  <a:pt x="896" y="176"/>
                  <a:pt x="872" y="112"/>
                  <a:pt x="848" y="80"/>
                </a:cubicBezTo>
                <a:cubicBezTo>
                  <a:pt x="824" y="48"/>
                  <a:pt x="792" y="40"/>
                  <a:pt x="752" y="32"/>
                </a:cubicBezTo>
                <a:cubicBezTo>
                  <a:pt x="712" y="24"/>
                  <a:pt x="648" y="24"/>
                  <a:pt x="608" y="32"/>
                </a:cubicBezTo>
                <a:cubicBezTo>
                  <a:pt x="568" y="40"/>
                  <a:pt x="600" y="0"/>
                  <a:pt x="512" y="80"/>
                </a:cubicBezTo>
                <a:close/>
              </a:path>
            </a:pathLst>
          </a:custGeom>
          <a:noFill/>
          <a:ln w="25400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48" name="Freeform 84"/>
          <p:cNvSpPr>
            <a:spLocks/>
          </p:cNvSpPr>
          <p:nvPr/>
        </p:nvSpPr>
        <p:spPr bwMode="auto">
          <a:xfrm>
            <a:off x="1703512" y="4364137"/>
            <a:ext cx="2260600" cy="2171700"/>
          </a:xfrm>
          <a:custGeom>
            <a:avLst/>
            <a:gdLst>
              <a:gd name="T0" fmla="*/ 2147483646 w 1424"/>
              <a:gd name="T1" fmla="*/ 2147483646 h 1368"/>
              <a:gd name="T2" fmla="*/ 2147483646 w 1424"/>
              <a:gd name="T3" fmla="*/ 2147483646 h 1368"/>
              <a:gd name="T4" fmla="*/ 2147483646 w 1424"/>
              <a:gd name="T5" fmla="*/ 2147483646 h 1368"/>
              <a:gd name="T6" fmla="*/ 2147483646 w 1424"/>
              <a:gd name="T7" fmla="*/ 2147483646 h 1368"/>
              <a:gd name="T8" fmla="*/ 2147483646 w 1424"/>
              <a:gd name="T9" fmla="*/ 2147483646 h 1368"/>
              <a:gd name="T10" fmla="*/ 2147483646 w 1424"/>
              <a:gd name="T11" fmla="*/ 2147483646 h 1368"/>
              <a:gd name="T12" fmla="*/ 2147483646 w 1424"/>
              <a:gd name="T13" fmla="*/ 2147483646 h 1368"/>
              <a:gd name="T14" fmla="*/ 2147483646 w 1424"/>
              <a:gd name="T15" fmla="*/ 2147483646 h 1368"/>
              <a:gd name="T16" fmla="*/ 2147483646 w 1424"/>
              <a:gd name="T17" fmla="*/ 2147483646 h 1368"/>
              <a:gd name="T18" fmla="*/ 2147483646 w 1424"/>
              <a:gd name="T19" fmla="*/ 2147483646 h 13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24" h="1368">
                <a:moveTo>
                  <a:pt x="1008" y="72"/>
                </a:moveTo>
                <a:cubicBezTo>
                  <a:pt x="851" y="228"/>
                  <a:pt x="288" y="736"/>
                  <a:pt x="144" y="936"/>
                </a:cubicBezTo>
                <a:cubicBezTo>
                  <a:pt x="0" y="1136"/>
                  <a:pt x="112" y="1208"/>
                  <a:pt x="144" y="1272"/>
                </a:cubicBezTo>
                <a:cubicBezTo>
                  <a:pt x="176" y="1336"/>
                  <a:pt x="272" y="1328"/>
                  <a:pt x="336" y="1320"/>
                </a:cubicBezTo>
                <a:cubicBezTo>
                  <a:pt x="400" y="1312"/>
                  <a:pt x="368" y="1368"/>
                  <a:pt x="528" y="1224"/>
                </a:cubicBezTo>
                <a:cubicBezTo>
                  <a:pt x="688" y="1080"/>
                  <a:pt x="1168" y="648"/>
                  <a:pt x="1296" y="456"/>
                </a:cubicBezTo>
                <a:cubicBezTo>
                  <a:pt x="1424" y="264"/>
                  <a:pt x="1328" y="144"/>
                  <a:pt x="1296" y="72"/>
                </a:cubicBezTo>
                <a:cubicBezTo>
                  <a:pt x="1264" y="0"/>
                  <a:pt x="1134" y="32"/>
                  <a:pt x="1104" y="24"/>
                </a:cubicBezTo>
                <a:cubicBezTo>
                  <a:pt x="1074" y="16"/>
                  <a:pt x="1132" y="16"/>
                  <a:pt x="1116" y="24"/>
                </a:cubicBezTo>
                <a:cubicBezTo>
                  <a:pt x="1100" y="32"/>
                  <a:pt x="1030" y="62"/>
                  <a:pt x="1008" y="72"/>
                </a:cubicBezTo>
                <a:close/>
              </a:path>
            </a:pathLst>
          </a:custGeom>
          <a:noFill/>
          <a:ln w="25400" cap="flat" cmpd="sng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49" name="Freeform 85"/>
          <p:cNvSpPr>
            <a:spLocks/>
          </p:cNvSpPr>
          <p:nvPr/>
        </p:nvSpPr>
        <p:spPr bwMode="auto">
          <a:xfrm rot="-232341">
            <a:off x="7609012" y="3500537"/>
            <a:ext cx="2133600" cy="2489200"/>
          </a:xfrm>
          <a:custGeom>
            <a:avLst/>
            <a:gdLst>
              <a:gd name="T0" fmla="*/ 2147483646 w 1344"/>
              <a:gd name="T1" fmla="*/ 2147483646 h 1568"/>
              <a:gd name="T2" fmla="*/ 2147483646 w 1344"/>
              <a:gd name="T3" fmla="*/ 2147483646 h 1568"/>
              <a:gd name="T4" fmla="*/ 2147483646 w 1344"/>
              <a:gd name="T5" fmla="*/ 2147483646 h 1568"/>
              <a:gd name="T6" fmla="*/ 2147483646 w 1344"/>
              <a:gd name="T7" fmla="*/ 2147483646 h 1568"/>
              <a:gd name="T8" fmla="*/ 2147483646 w 1344"/>
              <a:gd name="T9" fmla="*/ 2147483646 h 1568"/>
              <a:gd name="T10" fmla="*/ 2147483646 w 1344"/>
              <a:gd name="T11" fmla="*/ 2147483646 h 1568"/>
              <a:gd name="T12" fmla="*/ 2147483646 w 1344"/>
              <a:gd name="T13" fmla="*/ 2147483646 h 1568"/>
              <a:gd name="T14" fmla="*/ 2147483646 w 1344"/>
              <a:gd name="T15" fmla="*/ 2147483646 h 15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44" h="1568">
                <a:moveTo>
                  <a:pt x="152" y="528"/>
                </a:moveTo>
                <a:cubicBezTo>
                  <a:pt x="304" y="736"/>
                  <a:pt x="776" y="1312"/>
                  <a:pt x="968" y="1440"/>
                </a:cubicBezTo>
                <a:cubicBezTo>
                  <a:pt x="1160" y="1568"/>
                  <a:pt x="1264" y="1368"/>
                  <a:pt x="1304" y="1296"/>
                </a:cubicBezTo>
                <a:cubicBezTo>
                  <a:pt x="1344" y="1224"/>
                  <a:pt x="1264" y="1096"/>
                  <a:pt x="1208" y="1008"/>
                </a:cubicBezTo>
                <a:cubicBezTo>
                  <a:pt x="1152" y="920"/>
                  <a:pt x="1104" y="920"/>
                  <a:pt x="968" y="768"/>
                </a:cubicBezTo>
                <a:cubicBezTo>
                  <a:pt x="832" y="616"/>
                  <a:pt x="544" y="192"/>
                  <a:pt x="392" y="96"/>
                </a:cubicBezTo>
                <a:cubicBezTo>
                  <a:pt x="240" y="0"/>
                  <a:pt x="96" y="120"/>
                  <a:pt x="56" y="192"/>
                </a:cubicBezTo>
                <a:cubicBezTo>
                  <a:pt x="16" y="264"/>
                  <a:pt x="0" y="320"/>
                  <a:pt x="152" y="528"/>
                </a:cubicBezTo>
                <a:close/>
              </a:path>
            </a:pathLst>
          </a:custGeom>
          <a:noFill/>
          <a:ln w="25400" cap="flat" cmpd="sng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54" name="Text Box 90"/>
          <p:cNvSpPr txBox="1">
            <a:spLocks noChangeArrowheads="1"/>
          </p:cNvSpPr>
          <p:nvPr/>
        </p:nvSpPr>
        <p:spPr bwMode="auto">
          <a:xfrm>
            <a:off x="4945188" y="2035276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7360" name="Text Box 96"/>
          <p:cNvSpPr txBox="1">
            <a:spLocks noChangeArrowheads="1"/>
          </p:cNvSpPr>
          <p:nvPr/>
        </p:nvSpPr>
        <p:spPr bwMode="auto">
          <a:xfrm>
            <a:off x="3648201" y="5419826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右单旋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7366" name="Rectangle 102"/>
          <p:cNvSpPr>
            <a:spLocks noChangeArrowheads="1"/>
          </p:cNvSpPr>
          <p:nvPr/>
        </p:nvSpPr>
        <p:spPr bwMode="auto">
          <a:xfrm>
            <a:off x="1093788" y="-21387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  <p:sp>
        <p:nvSpPr>
          <p:cNvPr id="2" name="云形标注 1"/>
          <p:cNvSpPr>
            <a:spLocks noChangeArrowheads="1"/>
          </p:cNvSpPr>
          <p:nvPr/>
        </p:nvSpPr>
        <p:spPr bwMode="auto">
          <a:xfrm>
            <a:off x="9153651" y="3833912"/>
            <a:ext cx="1203325" cy="896938"/>
          </a:xfrm>
          <a:prstGeom prst="cloudCallout">
            <a:avLst>
              <a:gd name="adj1" fmla="val -20125"/>
              <a:gd name="adj2" fmla="val 99620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bg1"/>
                </a:solidFill>
                <a:ea typeface="黑体" panose="02010609060101010101" pitchFamily="49" charset="-122"/>
              </a:rPr>
              <a:t>Not here</a:t>
            </a:r>
            <a:endParaRPr lang="zh-CN" altLang="en-US" sz="20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101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94975" y="3622"/>
            <a:ext cx="1603375" cy="1069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6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6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6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6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85" grpId="0" animBg="1"/>
      <p:bldP spid="267286" grpId="0"/>
      <p:bldP spid="267317" grpId="0" animBg="1"/>
      <p:bldP spid="267318" grpId="0"/>
      <p:bldP spid="267347" grpId="0" animBg="1"/>
      <p:bldP spid="267348" grpId="0" animBg="1"/>
      <p:bldP spid="267349" grpId="0" animBg="1"/>
      <p:bldP spid="267354" grpId="0"/>
      <p:bldP spid="267360" grpId="0"/>
      <p:bldP spid="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43" name="AutoShape 55"/>
          <p:cNvSpPr>
            <a:spLocks noChangeArrowheads="1"/>
          </p:cNvSpPr>
          <p:nvPr/>
        </p:nvSpPr>
        <p:spPr bwMode="auto">
          <a:xfrm>
            <a:off x="2747087" y="2074863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68379" name="Group 91"/>
          <p:cNvGrpSpPr>
            <a:grpSpLocks/>
          </p:cNvGrpSpPr>
          <p:nvPr/>
        </p:nvGrpSpPr>
        <p:grpSpPr bwMode="auto">
          <a:xfrm>
            <a:off x="2927648" y="3736229"/>
            <a:ext cx="3086100" cy="2286000"/>
            <a:chOff x="551" y="2296"/>
            <a:chExt cx="1944" cy="1440"/>
          </a:xfrm>
        </p:grpSpPr>
        <p:sp>
          <p:nvSpPr>
            <p:cNvPr id="107589" name="Line 9"/>
            <p:cNvSpPr>
              <a:spLocks noChangeShapeType="1"/>
            </p:cNvSpPr>
            <p:nvPr/>
          </p:nvSpPr>
          <p:spPr bwMode="auto">
            <a:xfrm>
              <a:off x="1036" y="3211"/>
              <a:ext cx="14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0" name="Line 10"/>
            <p:cNvSpPr>
              <a:spLocks noChangeShapeType="1"/>
            </p:cNvSpPr>
            <p:nvPr/>
          </p:nvSpPr>
          <p:spPr bwMode="auto">
            <a:xfrm flipH="1">
              <a:off x="1631" y="3208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1" name="Line 11"/>
            <p:cNvSpPr>
              <a:spLocks noChangeShapeType="1"/>
            </p:cNvSpPr>
            <p:nvPr/>
          </p:nvSpPr>
          <p:spPr bwMode="auto">
            <a:xfrm>
              <a:off x="1919" y="3208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2" name="Line 12"/>
            <p:cNvSpPr>
              <a:spLocks noChangeShapeType="1"/>
            </p:cNvSpPr>
            <p:nvPr/>
          </p:nvSpPr>
          <p:spPr bwMode="auto">
            <a:xfrm>
              <a:off x="1487" y="2776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3" name="Oval 17"/>
            <p:cNvSpPr>
              <a:spLocks noChangeArrowheads="1"/>
            </p:cNvSpPr>
            <p:nvPr/>
          </p:nvSpPr>
          <p:spPr bwMode="auto">
            <a:xfrm>
              <a:off x="1679" y="29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07594" name="Oval 27"/>
            <p:cNvSpPr>
              <a:spLocks noChangeArrowheads="1"/>
            </p:cNvSpPr>
            <p:nvPr/>
          </p:nvSpPr>
          <p:spPr bwMode="auto">
            <a:xfrm>
              <a:off x="1439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1391" y="32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8323" name="Text Box 35"/>
            <p:cNvSpPr txBox="1">
              <a:spLocks noChangeArrowheads="1"/>
            </p:cNvSpPr>
            <p:nvPr/>
          </p:nvSpPr>
          <p:spPr bwMode="auto">
            <a:xfrm>
              <a:off x="2283" y="32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8325" name="Text Box 37"/>
            <p:cNvSpPr txBox="1">
              <a:spLocks noChangeArrowheads="1"/>
            </p:cNvSpPr>
            <p:nvPr/>
          </p:nvSpPr>
          <p:spPr bwMode="auto">
            <a:xfrm>
              <a:off x="1871" y="272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98" name="Oval 45"/>
            <p:cNvSpPr>
              <a:spLocks noChangeArrowheads="1"/>
            </p:cNvSpPr>
            <p:nvPr/>
          </p:nvSpPr>
          <p:spPr bwMode="auto">
            <a:xfrm>
              <a:off x="863" y="29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07599" name="Line 46"/>
            <p:cNvSpPr>
              <a:spLocks noChangeShapeType="1"/>
            </p:cNvSpPr>
            <p:nvPr/>
          </p:nvSpPr>
          <p:spPr bwMode="auto">
            <a:xfrm flipH="1">
              <a:off x="711" y="3233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600" name="Oval 47"/>
            <p:cNvSpPr>
              <a:spLocks noChangeArrowheads="1"/>
            </p:cNvSpPr>
            <p:nvPr/>
          </p:nvSpPr>
          <p:spPr bwMode="auto">
            <a:xfrm>
              <a:off x="551" y="344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7601" name="Oval 49"/>
            <p:cNvSpPr>
              <a:spLocks noChangeArrowheads="1"/>
            </p:cNvSpPr>
            <p:nvPr/>
          </p:nvSpPr>
          <p:spPr bwMode="auto">
            <a:xfrm>
              <a:off x="2159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07602" name="Line 51"/>
            <p:cNvSpPr>
              <a:spLocks noChangeShapeType="1"/>
            </p:cNvSpPr>
            <p:nvPr/>
          </p:nvSpPr>
          <p:spPr bwMode="auto">
            <a:xfrm flipH="1">
              <a:off x="1103" y="2776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603" name="Oval 52"/>
            <p:cNvSpPr>
              <a:spLocks noChangeArrowheads="1"/>
            </p:cNvSpPr>
            <p:nvPr/>
          </p:nvSpPr>
          <p:spPr bwMode="auto">
            <a:xfrm>
              <a:off x="1295" y="253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7604" name="Oval 57"/>
            <p:cNvSpPr>
              <a:spLocks noChangeArrowheads="1"/>
            </p:cNvSpPr>
            <p:nvPr/>
          </p:nvSpPr>
          <p:spPr bwMode="auto">
            <a:xfrm>
              <a:off x="1055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68349" name="Text Box 61"/>
            <p:cNvSpPr txBox="1">
              <a:spLocks noChangeArrowheads="1"/>
            </p:cNvSpPr>
            <p:nvPr/>
          </p:nvSpPr>
          <p:spPr bwMode="auto">
            <a:xfrm>
              <a:off x="1439" y="2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8365" name="Group 77"/>
          <p:cNvGrpSpPr>
            <a:grpSpLocks/>
          </p:cNvGrpSpPr>
          <p:nvPr/>
        </p:nvGrpSpPr>
        <p:grpSpPr bwMode="auto">
          <a:xfrm>
            <a:off x="3580524" y="1084263"/>
            <a:ext cx="2971800" cy="2057400"/>
            <a:chOff x="672" y="637"/>
            <a:chExt cx="1872" cy="1296"/>
          </a:xfrm>
        </p:grpSpPr>
        <p:sp>
          <p:nvSpPr>
            <p:cNvPr id="107575" name="Line 15"/>
            <p:cNvSpPr>
              <a:spLocks noChangeShapeType="1"/>
            </p:cNvSpPr>
            <p:nvPr/>
          </p:nvSpPr>
          <p:spPr bwMode="auto">
            <a:xfrm>
              <a:off x="1680" y="97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6" name="Line 16"/>
            <p:cNvSpPr>
              <a:spLocks noChangeShapeType="1"/>
            </p:cNvSpPr>
            <p:nvPr/>
          </p:nvSpPr>
          <p:spPr bwMode="auto">
            <a:xfrm>
              <a:off x="2064" y="140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07" name="Text Box 19"/>
            <p:cNvSpPr txBox="1">
              <a:spLocks noChangeArrowheads="1"/>
            </p:cNvSpPr>
            <p:nvPr/>
          </p:nvSpPr>
          <p:spPr bwMode="auto">
            <a:xfrm>
              <a:off x="1008" y="9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78" name="Line 20"/>
            <p:cNvSpPr>
              <a:spLocks noChangeShapeType="1"/>
            </p:cNvSpPr>
            <p:nvPr/>
          </p:nvSpPr>
          <p:spPr bwMode="auto">
            <a:xfrm flipH="1">
              <a:off x="912" y="1453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9" name="Oval 21"/>
            <p:cNvSpPr>
              <a:spLocks noChangeArrowheads="1"/>
            </p:cNvSpPr>
            <p:nvPr/>
          </p:nvSpPr>
          <p:spPr bwMode="auto">
            <a:xfrm>
              <a:off x="672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0" name="Oval 22"/>
            <p:cNvSpPr>
              <a:spLocks noChangeArrowheads="1"/>
            </p:cNvSpPr>
            <p:nvPr/>
          </p:nvSpPr>
          <p:spPr bwMode="auto">
            <a:xfrm>
              <a:off x="1872" y="121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14" name="Text Box 26"/>
            <p:cNvSpPr txBox="1">
              <a:spLocks noChangeArrowheads="1"/>
            </p:cNvSpPr>
            <p:nvPr/>
          </p:nvSpPr>
          <p:spPr bwMode="auto">
            <a:xfrm>
              <a:off x="1728" y="63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82" name="Line 48"/>
            <p:cNvSpPr>
              <a:spLocks noChangeShapeType="1"/>
            </p:cNvSpPr>
            <p:nvPr/>
          </p:nvSpPr>
          <p:spPr bwMode="auto">
            <a:xfrm>
              <a:off x="1296" y="145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3" name="Oval 53"/>
            <p:cNvSpPr>
              <a:spLocks noChangeArrowheads="1"/>
            </p:cNvSpPr>
            <p:nvPr/>
          </p:nvSpPr>
          <p:spPr bwMode="auto">
            <a:xfrm>
              <a:off x="1440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51" name="Text Box 63"/>
            <p:cNvSpPr txBox="1">
              <a:spLocks noChangeArrowheads="1"/>
            </p:cNvSpPr>
            <p:nvPr/>
          </p:nvSpPr>
          <p:spPr bwMode="auto">
            <a:xfrm>
              <a:off x="2044" y="9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7585" name="Line 64"/>
            <p:cNvSpPr>
              <a:spLocks noChangeShapeType="1"/>
            </p:cNvSpPr>
            <p:nvPr/>
          </p:nvSpPr>
          <p:spPr bwMode="auto">
            <a:xfrm flipH="1">
              <a:off x="1296" y="1021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6" name="Oval 65"/>
            <p:cNvSpPr>
              <a:spLocks noChangeArrowheads="1"/>
            </p:cNvSpPr>
            <p:nvPr/>
          </p:nvSpPr>
          <p:spPr bwMode="auto">
            <a:xfrm>
              <a:off x="1104" y="121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7" name="Oval 66"/>
            <p:cNvSpPr>
              <a:spLocks noChangeArrowheads="1"/>
            </p:cNvSpPr>
            <p:nvPr/>
          </p:nvSpPr>
          <p:spPr bwMode="auto">
            <a:xfrm>
              <a:off x="1488" y="78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8" name="Oval 69"/>
            <p:cNvSpPr>
              <a:spLocks noChangeArrowheads="1"/>
            </p:cNvSpPr>
            <p:nvPr/>
          </p:nvSpPr>
          <p:spPr bwMode="auto">
            <a:xfrm>
              <a:off x="2256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68367" name="Group 79"/>
          <p:cNvGrpSpPr>
            <a:grpSpLocks/>
          </p:cNvGrpSpPr>
          <p:nvPr/>
        </p:nvGrpSpPr>
        <p:grpSpPr bwMode="auto">
          <a:xfrm>
            <a:off x="6941262" y="908050"/>
            <a:ext cx="3257550" cy="2819400"/>
            <a:chOff x="2800" y="585"/>
            <a:chExt cx="2052" cy="1776"/>
          </a:xfrm>
        </p:grpSpPr>
        <p:sp>
          <p:nvSpPr>
            <p:cNvPr id="107558" name="Line 13"/>
            <p:cNvSpPr>
              <a:spLocks noChangeShapeType="1"/>
            </p:cNvSpPr>
            <p:nvPr/>
          </p:nvSpPr>
          <p:spPr bwMode="auto">
            <a:xfrm>
              <a:off x="3376" y="1449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9" name="Line 14"/>
            <p:cNvSpPr>
              <a:spLocks noChangeShapeType="1"/>
            </p:cNvSpPr>
            <p:nvPr/>
          </p:nvSpPr>
          <p:spPr bwMode="auto">
            <a:xfrm flipH="1">
              <a:off x="2992" y="140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17" name="Text Box 29"/>
            <p:cNvSpPr txBox="1">
              <a:spLocks noChangeArrowheads="1"/>
            </p:cNvSpPr>
            <p:nvPr/>
          </p:nvSpPr>
          <p:spPr bwMode="auto">
            <a:xfrm>
              <a:off x="4220" y="96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  <p:sp>
          <p:nvSpPr>
            <p:cNvPr id="107561" name="Oval 32"/>
            <p:cNvSpPr>
              <a:spLocks noChangeArrowheads="1"/>
            </p:cNvSpPr>
            <p:nvPr/>
          </p:nvSpPr>
          <p:spPr bwMode="auto">
            <a:xfrm>
              <a:off x="3184" y="120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62" name="Oval 33"/>
            <p:cNvSpPr>
              <a:spLocks noChangeArrowheads="1"/>
            </p:cNvSpPr>
            <p:nvPr/>
          </p:nvSpPr>
          <p:spPr bwMode="auto">
            <a:xfrm>
              <a:off x="280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63" name="Oval 34"/>
            <p:cNvSpPr>
              <a:spLocks noChangeArrowheads="1"/>
            </p:cNvSpPr>
            <p:nvPr/>
          </p:nvSpPr>
          <p:spPr bwMode="auto">
            <a:xfrm>
              <a:off x="352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24" name="Text Box 36"/>
            <p:cNvSpPr txBox="1">
              <a:spLocks noChangeArrowheads="1"/>
            </p:cNvSpPr>
            <p:nvPr/>
          </p:nvSpPr>
          <p:spPr bwMode="auto">
            <a:xfrm>
              <a:off x="4124" y="18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65" name="Oval 38"/>
            <p:cNvSpPr>
              <a:spLocks noChangeArrowheads="1"/>
            </p:cNvSpPr>
            <p:nvPr/>
          </p:nvSpPr>
          <p:spPr bwMode="auto">
            <a:xfrm>
              <a:off x="4048" y="207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07566" name="Line 39"/>
            <p:cNvSpPr>
              <a:spLocks noChangeShapeType="1"/>
            </p:cNvSpPr>
            <p:nvPr/>
          </p:nvSpPr>
          <p:spPr bwMode="auto">
            <a:xfrm flipH="1">
              <a:off x="4288" y="1881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7" name="Oval 40"/>
            <p:cNvSpPr>
              <a:spLocks noChangeArrowheads="1"/>
            </p:cNvSpPr>
            <p:nvPr/>
          </p:nvSpPr>
          <p:spPr bwMode="auto">
            <a:xfrm>
              <a:off x="448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07568" name="Line 41"/>
            <p:cNvSpPr>
              <a:spLocks noChangeShapeType="1"/>
            </p:cNvSpPr>
            <p:nvPr/>
          </p:nvSpPr>
          <p:spPr bwMode="auto">
            <a:xfrm>
              <a:off x="3856" y="1017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9" name="Line 42"/>
            <p:cNvSpPr>
              <a:spLocks noChangeShapeType="1"/>
            </p:cNvSpPr>
            <p:nvPr/>
          </p:nvSpPr>
          <p:spPr bwMode="auto">
            <a:xfrm flipH="1">
              <a:off x="3424" y="1017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0" name="Oval 43"/>
            <p:cNvSpPr>
              <a:spLocks noChangeArrowheads="1"/>
            </p:cNvSpPr>
            <p:nvPr/>
          </p:nvSpPr>
          <p:spPr bwMode="auto">
            <a:xfrm>
              <a:off x="3616" y="777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32" name="Text Box 44"/>
            <p:cNvSpPr txBox="1">
              <a:spLocks noChangeArrowheads="1"/>
            </p:cNvSpPr>
            <p:nvPr/>
          </p:nvSpPr>
          <p:spPr bwMode="auto">
            <a:xfrm>
              <a:off x="4576" y="1401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7572" name="Oval 50"/>
            <p:cNvSpPr>
              <a:spLocks noChangeArrowheads="1"/>
            </p:cNvSpPr>
            <p:nvPr/>
          </p:nvSpPr>
          <p:spPr bwMode="auto">
            <a:xfrm>
              <a:off x="4048" y="120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7573" name="Line 67"/>
            <p:cNvSpPr>
              <a:spLocks noChangeShapeType="1"/>
            </p:cNvSpPr>
            <p:nvPr/>
          </p:nvSpPr>
          <p:spPr bwMode="auto">
            <a:xfrm>
              <a:off x="4288" y="1449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61" name="Text Box 73"/>
            <p:cNvSpPr txBox="1">
              <a:spLocks noChangeArrowheads="1"/>
            </p:cNvSpPr>
            <p:nvPr/>
          </p:nvSpPr>
          <p:spPr bwMode="auto">
            <a:xfrm>
              <a:off x="3884" y="58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</p:grpSp>
      <p:sp>
        <p:nvSpPr>
          <p:cNvPr id="268363" name="Freeform 75"/>
          <p:cNvSpPr>
            <a:spLocks/>
          </p:cNvSpPr>
          <p:nvPr/>
        </p:nvSpPr>
        <p:spPr bwMode="auto">
          <a:xfrm>
            <a:off x="8695449" y="1649413"/>
            <a:ext cx="1524000" cy="2298700"/>
          </a:xfrm>
          <a:custGeom>
            <a:avLst/>
            <a:gdLst>
              <a:gd name="T0" fmla="*/ 2147483646 w 960"/>
              <a:gd name="T1" fmla="*/ 2147483646 h 1448"/>
              <a:gd name="T2" fmla="*/ 2147483646 w 960"/>
              <a:gd name="T3" fmla="*/ 2147483646 h 1448"/>
              <a:gd name="T4" fmla="*/ 2147483646 w 960"/>
              <a:gd name="T5" fmla="*/ 2147483646 h 1448"/>
              <a:gd name="T6" fmla="*/ 2147483646 w 960"/>
              <a:gd name="T7" fmla="*/ 2147483646 h 1448"/>
              <a:gd name="T8" fmla="*/ 2147483646 w 960"/>
              <a:gd name="T9" fmla="*/ 2147483646 h 1448"/>
              <a:gd name="T10" fmla="*/ 2147483646 w 960"/>
              <a:gd name="T11" fmla="*/ 2147483646 h 1448"/>
              <a:gd name="T12" fmla="*/ 2147483646 w 960"/>
              <a:gd name="T13" fmla="*/ 2147483646 h 1448"/>
              <a:gd name="T14" fmla="*/ 2147483646 w 960"/>
              <a:gd name="T15" fmla="*/ 2147483646 h 1448"/>
              <a:gd name="T16" fmla="*/ 2147483646 w 960"/>
              <a:gd name="T17" fmla="*/ 2147483646 h 1448"/>
              <a:gd name="T18" fmla="*/ 2147483646 w 960"/>
              <a:gd name="T19" fmla="*/ 2147483646 h 1448"/>
              <a:gd name="T20" fmla="*/ 2147483646 w 960"/>
              <a:gd name="T21" fmla="*/ 2147483646 h 1448"/>
              <a:gd name="T22" fmla="*/ 2147483646 w 960"/>
              <a:gd name="T23" fmla="*/ 2147483646 h 1448"/>
              <a:gd name="T24" fmla="*/ 2147483646 w 960"/>
              <a:gd name="T25" fmla="*/ 2147483646 h 1448"/>
              <a:gd name="T26" fmla="*/ 2147483646 w 960"/>
              <a:gd name="T27" fmla="*/ 2147483646 h 1448"/>
              <a:gd name="T28" fmla="*/ 2147483646 w 960"/>
              <a:gd name="T29" fmla="*/ 2147483646 h 1448"/>
              <a:gd name="T30" fmla="*/ 2147483646 w 960"/>
              <a:gd name="T31" fmla="*/ 2147483646 h 1448"/>
              <a:gd name="T32" fmla="*/ 2147483646 w 960"/>
              <a:gd name="T33" fmla="*/ 2147483646 h 1448"/>
              <a:gd name="T34" fmla="*/ 2147483646 w 960"/>
              <a:gd name="T35" fmla="*/ 2147483646 h 144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0" h="1448">
                <a:moveTo>
                  <a:pt x="160" y="72"/>
                </a:moveTo>
                <a:cubicBezTo>
                  <a:pt x="104" y="88"/>
                  <a:pt x="88" y="128"/>
                  <a:pt x="64" y="168"/>
                </a:cubicBezTo>
                <a:cubicBezTo>
                  <a:pt x="40" y="208"/>
                  <a:pt x="0" y="256"/>
                  <a:pt x="16" y="312"/>
                </a:cubicBezTo>
                <a:cubicBezTo>
                  <a:pt x="32" y="368"/>
                  <a:pt x="112" y="448"/>
                  <a:pt x="160" y="504"/>
                </a:cubicBezTo>
                <a:cubicBezTo>
                  <a:pt x="208" y="560"/>
                  <a:pt x="280" y="600"/>
                  <a:pt x="304" y="648"/>
                </a:cubicBezTo>
                <a:cubicBezTo>
                  <a:pt x="328" y="696"/>
                  <a:pt x="336" y="736"/>
                  <a:pt x="304" y="792"/>
                </a:cubicBezTo>
                <a:cubicBezTo>
                  <a:pt x="272" y="848"/>
                  <a:pt x="152" y="928"/>
                  <a:pt x="112" y="984"/>
                </a:cubicBezTo>
                <a:cubicBezTo>
                  <a:pt x="72" y="1040"/>
                  <a:pt x="72" y="1088"/>
                  <a:pt x="64" y="1128"/>
                </a:cubicBezTo>
                <a:cubicBezTo>
                  <a:pt x="56" y="1168"/>
                  <a:pt x="56" y="1192"/>
                  <a:pt x="64" y="1224"/>
                </a:cubicBezTo>
                <a:cubicBezTo>
                  <a:pt x="72" y="1256"/>
                  <a:pt x="80" y="1288"/>
                  <a:pt x="112" y="1320"/>
                </a:cubicBezTo>
                <a:cubicBezTo>
                  <a:pt x="144" y="1352"/>
                  <a:pt x="200" y="1408"/>
                  <a:pt x="256" y="1416"/>
                </a:cubicBezTo>
                <a:cubicBezTo>
                  <a:pt x="312" y="1424"/>
                  <a:pt x="344" y="1448"/>
                  <a:pt x="448" y="1368"/>
                </a:cubicBezTo>
                <a:cubicBezTo>
                  <a:pt x="552" y="1288"/>
                  <a:pt x="800" y="1032"/>
                  <a:pt x="880" y="936"/>
                </a:cubicBezTo>
                <a:cubicBezTo>
                  <a:pt x="960" y="840"/>
                  <a:pt x="920" y="840"/>
                  <a:pt x="928" y="792"/>
                </a:cubicBezTo>
                <a:cubicBezTo>
                  <a:pt x="936" y="744"/>
                  <a:pt x="944" y="696"/>
                  <a:pt x="928" y="648"/>
                </a:cubicBezTo>
                <a:cubicBezTo>
                  <a:pt x="912" y="600"/>
                  <a:pt x="920" y="600"/>
                  <a:pt x="832" y="504"/>
                </a:cubicBezTo>
                <a:cubicBezTo>
                  <a:pt x="744" y="408"/>
                  <a:pt x="512" y="144"/>
                  <a:pt x="400" y="72"/>
                </a:cubicBezTo>
                <a:cubicBezTo>
                  <a:pt x="288" y="0"/>
                  <a:pt x="216" y="56"/>
                  <a:pt x="160" y="72"/>
                </a:cubicBezTo>
                <a:close/>
              </a:path>
            </a:pathLst>
          </a:custGeom>
          <a:noFill/>
          <a:ln w="25400" cap="flat" cmpd="sng">
            <a:solidFill>
              <a:srgbClr val="D6009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368" name="AutoShape 80"/>
          <p:cNvSpPr>
            <a:spLocks noChangeArrowheads="1"/>
          </p:cNvSpPr>
          <p:nvPr/>
        </p:nvSpPr>
        <p:spPr bwMode="auto">
          <a:xfrm>
            <a:off x="10222624" y="1985963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8369" name="Text Box 81"/>
          <p:cNvSpPr txBox="1">
            <a:spLocks noChangeArrowheads="1"/>
          </p:cNvSpPr>
          <p:nvPr/>
        </p:nvSpPr>
        <p:spPr bwMode="auto">
          <a:xfrm>
            <a:off x="10146424" y="2179639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右左双旋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0" name="Text Box 82"/>
          <p:cNvSpPr txBox="1">
            <a:spLocks noChangeArrowheads="1"/>
          </p:cNvSpPr>
          <p:nvPr/>
        </p:nvSpPr>
        <p:spPr bwMode="auto">
          <a:xfrm>
            <a:off x="10286125" y="1577976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RL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1" name="Text Box 83"/>
          <p:cNvSpPr txBox="1">
            <a:spLocks noChangeArrowheads="1"/>
          </p:cNvSpPr>
          <p:nvPr/>
        </p:nvSpPr>
        <p:spPr bwMode="auto">
          <a:xfrm>
            <a:off x="2766138" y="1676401"/>
            <a:ext cx="9396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RR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2" name="Text Box 84"/>
          <p:cNvSpPr txBox="1">
            <a:spLocks noChangeArrowheads="1"/>
          </p:cNvSpPr>
          <p:nvPr/>
        </p:nvSpPr>
        <p:spPr bwMode="auto">
          <a:xfrm>
            <a:off x="2621675" y="2227264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左单旋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8381" name="Group 93"/>
          <p:cNvGrpSpPr>
            <a:grpSpLocks/>
          </p:cNvGrpSpPr>
          <p:nvPr/>
        </p:nvGrpSpPr>
        <p:grpSpPr bwMode="auto">
          <a:xfrm>
            <a:off x="6528098" y="3821955"/>
            <a:ext cx="3055938" cy="2919413"/>
            <a:chOff x="2875" y="2371"/>
            <a:chExt cx="1925" cy="1839"/>
          </a:xfrm>
        </p:grpSpPr>
        <p:sp>
          <p:nvSpPr>
            <p:cNvPr id="107539" name="Line 4"/>
            <p:cNvSpPr>
              <a:spLocks noChangeShapeType="1"/>
            </p:cNvSpPr>
            <p:nvPr/>
          </p:nvSpPr>
          <p:spPr bwMode="auto">
            <a:xfrm flipH="1">
              <a:off x="3683" y="3657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0" name="Line 6"/>
            <p:cNvSpPr>
              <a:spLocks noChangeShapeType="1"/>
            </p:cNvSpPr>
            <p:nvPr/>
          </p:nvSpPr>
          <p:spPr bwMode="auto">
            <a:xfrm flipH="1">
              <a:off x="3984" y="3186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1" name="Line 7"/>
            <p:cNvSpPr>
              <a:spLocks noChangeShapeType="1"/>
            </p:cNvSpPr>
            <p:nvPr/>
          </p:nvSpPr>
          <p:spPr bwMode="auto">
            <a:xfrm>
              <a:off x="3840" y="2754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2" name="Line 8"/>
            <p:cNvSpPr>
              <a:spLocks noChangeShapeType="1"/>
            </p:cNvSpPr>
            <p:nvPr/>
          </p:nvSpPr>
          <p:spPr bwMode="auto">
            <a:xfrm flipH="1">
              <a:off x="3360" y="2754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3" name="Oval 18"/>
            <p:cNvSpPr>
              <a:spLocks noChangeArrowheads="1"/>
            </p:cNvSpPr>
            <p:nvPr/>
          </p:nvSpPr>
          <p:spPr bwMode="auto">
            <a:xfrm>
              <a:off x="4032" y="294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13" name="Text Box 25"/>
            <p:cNvSpPr txBox="1">
              <a:spLocks noChangeArrowheads="1"/>
            </p:cNvSpPr>
            <p:nvPr/>
          </p:nvSpPr>
          <p:spPr bwMode="auto">
            <a:xfrm>
              <a:off x="3693" y="3187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8342" name="Text Box 54"/>
            <p:cNvSpPr txBox="1">
              <a:spLocks noChangeArrowheads="1"/>
            </p:cNvSpPr>
            <p:nvPr/>
          </p:nvSpPr>
          <p:spPr bwMode="auto">
            <a:xfrm>
              <a:off x="4192" y="275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7546" name="Oval 58"/>
            <p:cNvSpPr>
              <a:spLocks noChangeArrowheads="1"/>
            </p:cNvSpPr>
            <p:nvPr/>
          </p:nvSpPr>
          <p:spPr bwMode="auto">
            <a:xfrm>
              <a:off x="3158" y="293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47" name="Oval 59"/>
            <p:cNvSpPr>
              <a:spLocks noChangeArrowheads="1"/>
            </p:cNvSpPr>
            <p:nvPr/>
          </p:nvSpPr>
          <p:spPr bwMode="auto">
            <a:xfrm>
              <a:off x="3792" y="342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48" name="Oval 60"/>
            <p:cNvSpPr>
              <a:spLocks noChangeArrowheads="1"/>
            </p:cNvSpPr>
            <p:nvPr/>
          </p:nvSpPr>
          <p:spPr bwMode="auto">
            <a:xfrm>
              <a:off x="3512" y="39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14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50" name="Text Box 62"/>
            <p:cNvSpPr txBox="1">
              <a:spLocks noChangeArrowheads="1"/>
            </p:cNvSpPr>
            <p:nvPr/>
          </p:nvSpPr>
          <p:spPr bwMode="auto">
            <a:xfrm>
              <a:off x="3359" y="379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50" name="Line 68"/>
            <p:cNvSpPr>
              <a:spLocks noChangeShapeType="1"/>
            </p:cNvSpPr>
            <p:nvPr/>
          </p:nvSpPr>
          <p:spPr bwMode="auto">
            <a:xfrm>
              <a:off x="4272" y="3186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1" name="Oval 70"/>
            <p:cNvSpPr>
              <a:spLocks noChangeArrowheads="1"/>
            </p:cNvSpPr>
            <p:nvPr/>
          </p:nvSpPr>
          <p:spPr bwMode="auto">
            <a:xfrm>
              <a:off x="4512" y="342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60" name="Text Box 72"/>
            <p:cNvSpPr txBox="1">
              <a:spLocks noChangeArrowheads="1"/>
            </p:cNvSpPr>
            <p:nvPr/>
          </p:nvSpPr>
          <p:spPr bwMode="auto">
            <a:xfrm>
              <a:off x="3833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7553" name="Oval 74"/>
            <p:cNvSpPr>
              <a:spLocks noChangeArrowheads="1"/>
            </p:cNvSpPr>
            <p:nvPr/>
          </p:nvSpPr>
          <p:spPr bwMode="auto">
            <a:xfrm>
              <a:off x="3600" y="251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54" name="Line 87"/>
            <p:cNvSpPr>
              <a:spLocks noChangeShapeType="1"/>
            </p:cNvSpPr>
            <p:nvPr/>
          </p:nvSpPr>
          <p:spPr bwMode="auto">
            <a:xfrm>
              <a:off x="3360" y="3203"/>
              <a:ext cx="14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5" name="Line 88"/>
            <p:cNvSpPr>
              <a:spLocks noChangeShapeType="1"/>
            </p:cNvSpPr>
            <p:nvPr/>
          </p:nvSpPr>
          <p:spPr bwMode="auto">
            <a:xfrm flipH="1">
              <a:off x="3016" y="3211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6" name="Oval 89"/>
            <p:cNvSpPr>
              <a:spLocks noChangeArrowheads="1"/>
            </p:cNvSpPr>
            <p:nvPr/>
          </p:nvSpPr>
          <p:spPr bwMode="auto">
            <a:xfrm>
              <a:off x="2875" y="343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7557" name="Oval 90"/>
            <p:cNvSpPr>
              <a:spLocks noChangeArrowheads="1"/>
            </p:cNvSpPr>
            <p:nvPr/>
          </p:nvSpPr>
          <p:spPr bwMode="auto">
            <a:xfrm>
              <a:off x="3379" y="344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</p:grpSp>
      <p:sp>
        <p:nvSpPr>
          <p:cNvPr id="268382" name="Rectangle 94"/>
          <p:cNvSpPr>
            <a:spLocks noChangeArrowheads="1"/>
          </p:cNvSpPr>
          <p:nvPr/>
        </p:nvSpPr>
        <p:spPr bwMode="auto">
          <a:xfrm>
            <a:off x="940593" y="36715"/>
            <a:ext cx="5523707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81" name="Group 101"/>
          <p:cNvGrpSpPr>
            <a:grpSpLocks/>
          </p:cNvGrpSpPr>
          <p:nvPr/>
        </p:nvGrpSpPr>
        <p:grpSpPr bwMode="auto">
          <a:xfrm>
            <a:off x="35347" y="811907"/>
            <a:ext cx="2835275" cy="2905125"/>
            <a:chOff x="3651" y="2232"/>
            <a:chExt cx="1786" cy="1830"/>
          </a:xfrm>
        </p:grpSpPr>
        <p:sp>
          <p:nvSpPr>
            <p:cNvPr id="82" name="Line 66"/>
            <p:cNvSpPr>
              <a:spLocks noChangeShapeType="1"/>
            </p:cNvSpPr>
            <p:nvPr/>
          </p:nvSpPr>
          <p:spPr bwMode="auto">
            <a:xfrm flipH="1">
              <a:off x="3843" y="271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Oval 67"/>
            <p:cNvSpPr>
              <a:spLocks noChangeArrowheads="1"/>
            </p:cNvSpPr>
            <p:nvPr/>
          </p:nvSpPr>
          <p:spPr bwMode="auto">
            <a:xfrm>
              <a:off x="3651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84" name="Oval 68"/>
            <p:cNvSpPr>
              <a:spLocks noChangeArrowheads="1"/>
            </p:cNvSpPr>
            <p:nvPr/>
          </p:nvSpPr>
          <p:spPr bwMode="auto">
            <a:xfrm>
              <a:off x="4035" y="247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85" name="Line 69"/>
            <p:cNvSpPr>
              <a:spLocks noChangeShapeType="1"/>
            </p:cNvSpPr>
            <p:nvPr/>
          </p:nvSpPr>
          <p:spPr bwMode="auto">
            <a:xfrm>
              <a:off x="4275" y="271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Oval 70"/>
            <p:cNvSpPr>
              <a:spLocks noChangeArrowheads="1"/>
            </p:cNvSpPr>
            <p:nvPr/>
          </p:nvSpPr>
          <p:spPr bwMode="auto">
            <a:xfrm>
              <a:off x="4419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87" name="Line 71"/>
            <p:cNvSpPr>
              <a:spLocks noChangeShapeType="1"/>
            </p:cNvSpPr>
            <p:nvPr/>
          </p:nvSpPr>
          <p:spPr bwMode="auto">
            <a:xfrm>
              <a:off x="4659" y="315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72"/>
            <p:cNvSpPr>
              <a:spLocks noChangeShapeType="1"/>
            </p:cNvSpPr>
            <p:nvPr/>
          </p:nvSpPr>
          <p:spPr bwMode="auto">
            <a:xfrm>
              <a:off x="4995" y="358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Oval 73"/>
            <p:cNvSpPr>
              <a:spLocks noChangeArrowheads="1"/>
            </p:cNvSpPr>
            <p:nvPr/>
          </p:nvSpPr>
          <p:spPr bwMode="auto">
            <a:xfrm>
              <a:off x="5139" y="377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90" name="Line 74"/>
            <p:cNvSpPr>
              <a:spLocks noChangeShapeType="1"/>
            </p:cNvSpPr>
            <p:nvPr/>
          </p:nvSpPr>
          <p:spPr bwMode="auto">
            <a:xfrm flipH="1">
              <a:off x="4179" y="315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Oval 75"/>
            <p:cNvSpPr>
              <a:spLocks noChangeArrowheads="1"/>
            </p:cNvSpPr>
            <p:nvPr/>
          </p:nvSpPr>
          <p:spPr bwMode="auto">
            <a:xfrm>
              <a:off x="4035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92" name="Oval 76"/>
            <p:cNvSpPr>
              <a:spLocks noChangeArrowheads="1"/>
            </p:cNvSpPr>
            <p:nvPr/>
          </p:nvSpPr>
          <p:spPr bwMode="auto">
            <a:xfrm>
              <a:off x="4803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93" name="Text Box 78"/>
            <p:cNvSpPr txBox="1">
              <a:spLocks noChangeArrowheads="1"/>
            </p:cNvSpPr>
            <p:nvPr/>
          </p:nvSpPr>
          <p:spPr bwMode="auto">
            <a:xfrm>
              <a:off x="5225" y="35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94" name="Text Box 79"/>
            <p:cNvSpPr txBox="1">
              <a:spLocks noChangeArrowheads="1"/>
            </p:cNvSpPr>
            <p:nvPr/>
          </p:nvSpPr>
          <p:spPr bwMode="auto">
            <a:xfrm>
              <a:off x="4889" y="30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95" name="Text Box 80"/>
            <p:cNvSpPr txBox="1">
              <a:spLocks noChangeArrowheads="1"/>
            </p:cNvSpPr>
            <p:nvPr/>
          </p:nvSpPr>
          <p:spPr bwMode="auto">
            <a:xfrm>
              <a:off x="4505" y="26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96" name="Text Box 81"/>
            <p:cNvSpPr txBox="1">
              <a:spLocks noChangeArrowheads="1"/>
            </p:cNvSpPr>
            <p:nvPr/>
          </p:nvSpPr>
          <p:spPr bwMode="auto">
            <a:xfrm>
              <a:off x="4108" y="22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sp>
        <p:nvSpPr>
          <p:cNvPr id="97" name="Freeform 85"/>
          <p:cNvSpPr>
            <a:spLocks/>
          </p:cNvSpPr>
          <p:nvPr/>
        </p:nvSpPr>
        <p:spPr bwMode="auto">
          <a:xfrm rot="21367659">
            <a:off x="395708" y="913506"/>
            <a:ext cx="2133600" cy="2489200"/>
          </a:xfrm>
          <a:custGeom>
            <a:avLst/>
            <a:gdLst>
              <a:gd name="T0" fmla="*/ 2147483646 w 1344"/>
              <a:gd name="T1" fmla="*/ 2147483646 h 1568"/>
              <a:gd name="T2" fmla="*/ 2147483646 w 1344"/>
              <a:gd name="T3" fmla="*/ 2147483646 h 1568"/>
              <a:gd name="T4" fmla="*/ 2147483646 w 1344"/>
              <a:gd name="T5" fmla="*/ 2147483646 h 1568"/>
              <a:gd name="T6" fmla="*/ 2147483646 w 1344"/>
              <a:gd name="T7" fmla="*/ 2147483646 h 1568"/>
              <a:gd name="T8" fmla="*/ 2147483646 w 1344"/>
              <a:gd name="T9" fmla="*/ 2147483646 h 1568"/>
              <a:gd name="T10" fmla="*/ 2147483646 w 1344"/>
              <a:gd name="T11" fmla="*/ 2147483646 h 1568"/>
              <a:gd name="T12" fmla="*/ 2147483646 w 1344"/>
              <a:gd name="T13" fmla="*/ 2147483646 h 1568"/>
              <a:gd name="T14" fmla="*/ 2147483646 w 1344"/>
              <a:gd name="T15" fmla="*/ 2147483646 h 15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44" h="1568">
                <a:moveTo>
                  <a:pt x="152" y="528"/>
                </a:moveTo>
                <a:cubicBezTo>
                  <a:pt x="304" y="736"/>
                  <a:pt x="776" y="1312"/>
                  <a:pt x="968" y="1440"/>
                </a:cubicBezTo>
                <a:cubicBezTo>
                  <a:pt x="1160" y="1568"/>
                  <a:pt x="1264" y="1368"/>
                  <a:pt x="1304" y="1296"/>
                </a:cubicBezTo>
                <a:cubicBezTo>
                  <a:pt x="1344" y="1224"/>
                  <a:pt x="1264" y="1096"/>
                  <a:pt x="1208" y="1008"/>
                </a:cubicBezTo>
                <a:cubicBezTo>
                  <a:pt x="1152" y="920"/>
                  <a:pt x="1104" y="920"/>
                  <a:pt x="968" y="768"/>
                </a:cubicBezTo>
                <a:cubicBezTo>
                  <a:pt x="832" y="616"/>
                  <a:pt x="544" y="192"/>
                  <a:pt x="392" y="96"/>
                </a:cubicBezTo>
                <a:cubicBezTo>
                  <a:pt x="240" y="0"/>
                  <a:pt x="96" y="120"/>
                  <a:pt x="56" y="192"/>
                </a:cubicBezTo>
                <a:cubicBezTo>
                  <a:pt x="16" y="264"/>
                  <a:pt x="0" y="320"/>
                  <a:pt x="152" y="528"/>
                </a:cubicBezTo>
                <a:close/>
              </a:path>
            </a:pathLst>
          </a:custGeom>
          <a:noFill/>
          <a:ln w="25400" cap="flat" cmpd="sng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43" grpId="0" animBg="1"/>
      <p:bldP spid="268363" grpId="0" animBg="1"/>
      <p:bldP spid="268368" grpId="0" animBg="1"/>
      <p:bldP spid="268369" grpId="0"/>
      <p:bldP spid="268370" grpId="0"/>
      <p:bldP spid="268371" grpId="0"/>
      <p:bldP spid="268372" grpId="0"/>
      <p:bldP spid="9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54"/>
          <p:cNvGrpSpPr>
            <a:grpSpLocks/>
          </p:cNvGrpSpPr>
          <p:nvPr/>
        </p:nvGrpSpPr>
        <p:grpSpPr bwMode="auto">
          <a:xfrm>
            <a:off x="1127448" y="1387476"/>
            <a:ext cx="3181350" cy="3813175"/>
            <a:chOff x="444" y="874"/>
            <a:chExt cx="2004" cy="2402"/>
          </a:xfrm>
        </p:grpSpPr>
        <p:sp>
          <p:nvSpPr>
            <p:cNvPr id="108581" name="Line 7"/>
            <p:cNvSpPr>
              <a:spLocks noChangeShapeType="1"/>
            </p:cNvSpPr>
            <p:nvPr/>
          </p:nvSpPr>
          <p:spPr bwMode="auto">
            <a:xfrm>
              <a:off x="1536" y="126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2" name="Line 8"/>
            <p:cNvSpPr>
              <a:spLocks noChangeShapeType="1"/>
            </p:cNvSpPr>
            <p:nvPr/>
          </p:nvSpPr>
          <p:spPr bwMode="auto">
            <a:xfrm flipH="1">
              <a:off x="1296" y="2172"/>
              <a:ext cx="19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3" name="Line 12"/>
            <p:cNvSpPr>
              <a:spLocks noChangeShapeType="1"/>
            </p:cNvSpPr>
            <p:nvPr/>
          </p:nvSpPr>
          <p:spPr bwMode="auto">
            <a:xfrm>
              <a:off x="1008" y="174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4" name="Line 13"/>
            <p:cNvSpPr>
              <a:spLocks noChangeShapeType="1"/>
            </p:cNvSpPr>
            <p:nvPr/>
          </p:nvSpPr>
          <p:spPr bwMode="auto">
            <a:xfrm flipH="1">
              <a:off x="1632" y="1740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5" name="Line 14"/>
            <p:cNvSpPr>
              <a:spLocks noChangeShapeType="1"/>
            </p:cNvSpPr>
            <p:nvPr/>
          </p:nvSpPr>
          <p:spPr bwMode="auto">
            <a:xfrm>
              <a:off x="1344" y="2700"/>
              <a:ext cx="288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6" name="Line 16"/>
            <p:cNvSpPr>
              <a:spLocks noChangeShapeType="1"/>
            </p:cNvSpPr>
            <p:nvPr/>
          </p:nvSpPr>
          <p:spPr bwMode="auto">
            <a:xfrm>
              <a:off x="1968" y="174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7" name="Oval 17"/>
            <p:cNvSpPr>
              <a:spLocks noChangeArrowheads="1"/>
            </p:cNvSpPr>
            <p:nvPr/>
          </p:nvSpPr>
          <p:spPr bwMode="auto">
            <a:xfrm>
              <a:off x="1488" y="298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269331" name="Text Box 19"/>
            <p:cNvSpPr txBox="1">
              <a:spLocks noChangeArrowheads="1"/>
            </p:cNvSpPr>
            <p:nvPr/>
          </p:nvSpPr>
          <p:spPr bwMode="auto">
            <a:xfrm>
              <a:off x="1519" y="87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  <a:endParaRPr kumimoji="0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8589" name="Line 20"/>
            <p:cNvSpPr>
              <a:spLocks noChangeShapeType="1"/>
            </p:cNvSpPr>
            <p:nvPr/>
          </p:nvSpPr>
          <p:spPr bwMode="auto">
            <a:xfrm flipH="1">
              <a:off x="528" y="1692"/>
              <a:ext cx="38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0" name="Oval 21"/>
            <p:cNvSpPr>
              <a:spLocks noChangeArrowheads="1"/>
            </p:cNvSpPr>
            <p:nvPr/>
          </p:nvSpPr>
          <p:spPr bwMode="auto">
            <a:xfrm>
              <a:off x="444" y="193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1" name="Oval 22"/>
            <p:cNvSpPr>
              <a:spLocks noChangeArrowheads="1"/>
            </p:cNvSpPr>
            <p:nvPr/>
          </p:nvSpPr>
          <p:spPr bwMode="auto">
            <a:xfrm>
              <a:off x="1728" y="150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2" name="Oval 23"/>
            <p:cNvSpPr>
              <a:spLocks noChangeArrowheads="1"/>
            </p:cNvSpPr>
            <p:nvPr/>
          </p:nvSpPr>
          <p:spPr bwMode="auto">
            <a:xfrm>
              <a:off x="144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9336" name="Text Box 24"/>
            <p:cNvSpPr txBox="1">
              <a:spLocks noChangeArrowheads="1"/>
            </p:cNvSpPr>
            <p:nvPr/>
          </p:nvSpPr>
          <p:spPr bwMode="auto">
            <a:xfrm>
              <a:off x="1392" y="164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  <a:endParaRPr kumimoji="0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9343" name="Text Box 31"/>
            <p:cNvSpPr txBox="1">
              <a:spLocks noChangeArrowheads="1"/>
            </p:cNvSpPr>
            <p:nvPr/>
          </p:nvSpPr>
          <p:spPr bwMode="auto">
            <a:xfrm>
              <a:off x="1632" y="27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8595" name="Oval 33"/>
            <p:cNvSpPr>
              <a:spLocks noChangeArrowheads="1"/>
            </p:cNvSpPr>
            <p:nvPr/>
          </p:nvSpPr>
          <p:spPr bwMode="auto">
            <a:xfrm>
              <a:off x="816" y="150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6" name="Oval 34"/>
            <p:cNvSpPr>
              <a:spLocks noChangeArrowheads="1"/>
            </p:cNvSpPr>
            <p:nvPr/>
          </p:nvSpPr>
          <p:spPr bwMode="auto">
            <a:xfrm>
              <a:off x="1152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08597" name="Oval 35"/>
            <p:cNvSpPr>
              <a:spLocks noChangeArrowheads="1"/>
            </p:cNvSpPr>
            <p:nvPr/>
          </p:nvSpPr>
          <p:spPr bwMode="auto">
            <a:xfrm>
              <a:off x="1056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8" name="Line 41"/>
            <p:cNvSpPr>
              <a:spLocks noChangeShapeType="1"/>
            </p:cNvSpPr>
            <p:nvPr/>
          </p:nvSpPr>
          <p:spPr bwMode="auto">
            <a:xfrm flipH="1">
              <a:off x="1056" y="1212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9" name="Oval 42"/>
            <p:cNvSpPr>
              <a:spLocks noChangeArrowheads="1"/>
            </p:cNvSpPr>
            <p:nvPr/>
          </p:nvSpPr>
          <p:spPr bwMode="auto">
            <a:xfrm>
              <a:off x="1296" y="10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600" name="Oval 44"/>
            <p:cNvSpPr>
              <a:spLocks noChangeArrowheads="1"/>
            </p:cNvSpPr>
            <p:nvPr/>
          </p:nvSpPr>
          <p:spPr bwMode="auto">
            <a:xfrm>
              <a:off x="216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59" name="Text Box 47"/>
            <p:cNvSpPr txBox="1">
              <a:spLocks noChangeArrowheads="1"/>
            </p:cNvSpPr>
            <p:nvPr/>
          </p:nvSpPr>
          <p:spPr bwMode="auto">
            <a:xfrm>
              <a:off x="990" y="250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9360" name="Text Box 48"/>
            <p:cNvSpPr txBox="1">
              <a:spLocks noChangeArrowheads="1"/>
            </p:cNvSpPr>
            <p:nvPr/>
          </p:nvSpPr>
          <p:spPr bwMode="auto">
            <a:xfrm>
              <a:off x="1824" y="126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</a:p>
          </p:txBody>
        </p:sp>
      </p:grpSp>
      <p:grpSp>
        <p:nvGrpSpPr>
          <p:cNvPr id="269365" name="Group 53"/>
          <p:cNvGrpSpPr>
            <a:grpSpLocks/>
          </p:cNvGrpSpPr>
          <p:nvPr/>
        </p:nvGrpSpPr>
        <p:grpSpPr bwMode="auto">
          <a:xfrm>
            <a:off x="5281936" y="1238250"/>
            <a:ext cx="3294062" cy="3124200"/>
            <a:chOff x="3061" y="780"/>
            <a:chExt cx="2075" cy="1968"/>
          </a:xfrm>
        </p:grpSpPr>
        <p:sp>
          <p:nvSpPr>
            <p:cNvPr id="108559" name="Line 4"/>
            <p:cNvSpPr>
              <a:spLocks noChangeShapeType="1"/>
            </p:cNvSpPr>
            <p:nvPr/>
          </p:nvSpPr>
          <p:spPr bwMode="auto">
            <a:xfrm flipH="1">
              <a:off x="4272" y="1692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0" name="Line 5"/>
            <p:cNvSpPr>
              <a:spLocks noChangeShapeType="1"/>
            </p:cNvSpPr>
            <p:nvPr/>
          </p:nvSpPr>
          <p:spPr bwMode="auto">
            <a:xfrm>
              <a:off x="4176" y="126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1" name="Line 6"/>
            <p:cNvSpPr>
              <a:spLocks noChangeShapeType="1"/>
            </p:cNvSpPr>
            <p:nvPr/>
          </p:nvSpPr>
          <p:spPr bwMode="auto">
            <a:xfrm flipH="1">
              <a:off x="3648" y="1212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2" name="Line 9"/>
            <p:cNvSpPr>
              <a:spLocks noChangeShapeType="1"/>
            </p:cNvSpPr>
            <p:nvPr/>
          </p:nvSpPr>
          <p:spPr bwMode="auto">
            <a:xfrm>
              <a:off x="4320" y="2172"/>
              <a:ext cx="24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3" name="Line 10"/>
            <p:cNvSpPr>
              <a:spLocks noChangeShapeType="1"/>
            </p:cNvSpPr>
            <p:nvPr/>
          </p:nvSpPr>
          <p:spPr bwMode="auto">
            <a:xfrm>
              <a:off x="3648" y="1692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4" name="Line 11"/>
            <p:cNvSpPr>
              <a:spLocks noChangeShapeType="1"/>
            </p:cNvSpPr>
            <p:nvPr/>
          </p:nvSpPr>
          <p:spPr bwMode="auto">
            <a:xfrm flipH="1">
              <a:off x="3936" y="2172"/>
              <a:ext cx="192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5" name="Line 15"/>
            <p:cNvSpPr>
              <a:spLocks noChangeShapeType="1"/>
            </p:cNvSpPr>
            <p:nvPr/>
          </p:nvSpPr>
          <p:spPr bwMode="auto">
            <a:xfrm flipH="1">
              <a:off x="3216" y="169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6" name="Oval 18"/>
            <p:cNvSpPr>
              <a:spLocks noChangeArrowheads="1"/>
            </p:cNvSpPr>
            <p:nvPr/>
          </p:nvSpPr>
          <p:spPr bwMode="auto">
            <a:xfrm>
              <a:off x="4368" y="145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67" name="Oval 27"/>
            <p:cNvSpPr>
              <a:spLocks noChangeArrowheads="1"/>
            </p:cNvSpPr>
            <p:nvPr/>
          </p:nvSpPr>
          <p:spPr bwMode="auto">
            <a:xfrm>
              <a:off x="3456" y="145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68" name="Oval 28"/>
            <p:cNvSpPr>
              <a:spLocks noChangeArrowheads="1"/>
            </p:cNvSpPr>
            <p:nvPr/>
          </p:nvSpPr>
          <p:spPr bwMode="auto">
            <a:xfrm>
              <a:off x="3061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41" name="Text Box 29"/>
            <p:cNvSpPr txBox="1">
              <a:spLocks noChangeArrowheads="1"/>
            </p:cNvSpPr>
            <p:nvPr/>
          </p:nvSpPr>
          <p:spPr bwMode="auto">
            <a:xfrm>
              <a:off x="3621" y="234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9342" name="Text Box 30"/>
            <p:cNvSpPr txBox="1">
              <a:spLocks noChangeArrowheads="1"/>
            </p:cNvSpPr>
            <p:nvPr/>
          </p:nvSpPr>
          <p:spPr bwMode="auto">
            <a:xfrm>
              <a:off x="4014" y="170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8571" name="Oval 32"/>
            <p:cNvSpPr>
              <a:spLocks noChangeArrowheads="1"/>
            </p:cNvSpPr>
            <p:nvPr/>
          </p:nvSpPr>
          <p:spPr bwMode="auto">
            <a:xfrm>
              <a:off x="3936" y="102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48" name="Text Box 36"/>
            <p:cNvSpPr txBox="1">
              <a:spLocks noChangeArrowheads="1"/>
            </p:cNvSpPr>
            <p:nvPr/>
          </p:nvSpPr>
          <p:spPr bwMode="auto">
            <a:xfrm>
              <a:off x="4368" y="121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8573" name="Oval 37"/>
            <p:cNvSpPr>
              <a:spLocks noChangeArrowheads="1"/>
            </p:cNvSpPr>
            <p:nvPr/>
          </p:nvSpPr>
          <p:spPr bwMode="auto">
            <a:xfrm>
              <a:off x="4368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74" name="Oval 38"/>
            <p:cNvSpPr>
              <a:spLocks noChangeArrowheads="1"/>
            </p:cNvSpPr>
            <p:nvPr/>
          </p:nvSpPr>
          <p:spPr bwMode="auto">
            <a:xfrm>
              <a:off x="408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15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51" name="Text Box 39"/>
            <p:cNvSpPr txBox="1">
              <a:spLocks noChangeArrowheads="1"/>
            </p:cNvSpPr>
            <p:nvPr/>
          </p:nvSpPr>
          <p:spPr bwMode="auto">
            <a:xfrm>
              <a:off x="4513" y="225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9352" name="Text Box 40"/>
            <p:cNvSpPr txBox="1">
              <a:spLocks noChangeArrowheads="1"/>
            </p:cNvSpPr>
            <p:nvPr/>
          </p:nvSpPr>
          <p:spPr bwMode="auto">
            <a:xfrm>
              <a:off x="4060" y="7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8577" name="Line 43"/>
            <p:cNvSpPr>
              <a:spLocks noChangeShapeType="1"/>
            </p:cNvSpPr>
            <p:nvPr/>
          </p:nvSpPr>
          <p:spPr bwMode="auto">
            <a:xfrm>
              <a:off x="4608" y="1692"/>
              <a:ext cx="43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8" name="Oval 45"/>
            <p:cNvSpPr>
              <a:spLocks noChangeArrowheads="1"/>
            </p:cNvSpPr>
            <p:nvPr/>
          </p:nvSpPr>
          <p:spPr bwMode="auto">
            <a:xfrm>
              <a:off x="4848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79" name="Oval 46"/>
            <p:cNvSpPr>
              <a:spLocks noChangeArrowheads="1"/>
            </p:cNvSpPr>
            <p:nvPr/>
          </p:nvSpPr>
          <p:spPr bwMode="auto">
            <a:xfrm>
              <a:off x="3792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14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80" name="Oval 49"/>
            <p:cNvSpPr>
              <a:spLocks noChangeArrowheads="1"/>
            </p:cNvSpPr>
            <p:nvPr/>
          </p:nvSpPr>
          <p:spPr bwMode="auto">
            <a:xfrm>
              <a:off x="3696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269362" name="Rectangle 50"/>
          <p:cNvSpPr>
            <a:spLocks noChangeArrowheads="1"/>
          </p:cNvSpPr>
          <p:nvPr/>
        </p:nvSpPr>
        <p:spPr bwMode="auto">
          <a:xfrm>
            <a:off x="3254699" y="5541963"/>
            <a:ext cx="35020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从空树开始的建树过程</a:t>
            </a:r>
          </a:p>
        </p:txBody>
      </p:sp>
      <p:sp>
        <p:nvSpPr>
          <p:cNvPr id="269363" name="Freeform 51"/>
          <p:cNvSpPr>
            <a:spLocks/>
          </p:cNvSpPr>
          <p:nvPr/>
        </p:nvSpPr>
        <p:spPr bwMode="auto">
          <a:xfrm>
            <a:off x="2089473" y="2892425"/>
            <a:ext cx="1320800" cy="2501900"/>
          </a:xfrm>
          <a:custGeom>
            <a:avLst/>
            <a:gdLst>
              <a:gd name="T0" fmla="*/ 2147483646 w 832"/>
              <a:gd name="T1" fmla="*/ 2147483646 h 1576"/>
              <a:gd name="T2" fmla="*/ 2147483646 w 832"/>
              <a:gd name="T3" fmla="*/ 2147483646 h 1576"/>
              <a:gd name="T4" fmla="*/ 2147483646 w 832"/>
              <a:gd name="T5" fmla="*/ 2147483646 h 1576"/>
              <a:gd name="T6" fmla="*/ 2147483646 w 832"/>
              <a:gd name="T7" fmla="*/ 2147483646 h 1576"/>
              <a:gd name="T8" fmla="*/ 2147483646 w 832"/>
              <a:gd name="T9" fmla="*/ 2147483646 h 1576"/>
              <a:gd name="T10" fmla="*/ 2147483646 w 832"/>
              <a:gd name="T11" fmla="*/ 2147483646 h 1576"/>
              <a:gd name="T12" fmla="*/ 2147483646 w 832"/>
              <a:gd name="T13" fmla="*/ 2147483646 h 1576"/>
              <a:gd name="T14" fmla="*/ 2147483646 w 832"/>
              <a:gd name="T15" fmla="*/ 2147483646 h 1576"/>
              <a:gd name="T16" fmla="*/ 2147483646 w 832"/>
              <a:gd name="T17" fmla="*/ 2147483646 h 1576"/>
              <a:gd name="T18" fmla="*/ 2147483646 w 832"/>
              <a:gd name="T19" fmla="*/ 2147483646 h 1576"/>
              <a:gd name="T20" fmla="*/ 2147483646 w 832"/>
              <a:gd name="T21" fmla="*/ 2147483646 h 1576"/>
              <a:gd name="T22" fmla="*/ 2147483646 w 832"/>
              <a:gd name="T23" fmla="*/ 2147483646 h 1576"/>
              <a:gd name="T24" fmla="*/ 2147483646 w 832"/>
              <a:gd name="T25" fmla="*/ 2147483646 h 1576"/>
              <a:gd name="T26" fmla="*/ 2147483646 w 832"/>
              <a:gd name="T27" fmla="*/ 2147483646 h 1576"/>
              <a:gd name="T28" fmla="*/ 2147483646 w 832"/>
              <a:gd name="T29" fmla="*/ 2147483646 h 1576"/>
              <a:gd name="T30" fmla="*/ 2147483646 w 832"/>
              <a:gd name="T31" fmla="*/ 2147483646 h 1576"/>
              <a:gd name="T32" fmla="*/ 2147483646 w 832"/>
              <a:gd name="T33" fmla="*/ 2147483646 h 1576"/>
              <a:gd name="T34" fmla="*/ 2147483646 w 832"/>
              <a:gd name="T35" fmla="*/ 2147483646 h 1576"/>
              <a:gd name="T36" fmla="*/ 2147483646 w 832"/>
              <a:gd name="T37" fmla="*/ 2147483646 h 157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832" h="1576">
                <a:moveTo>
                  <a:pt x="440" y="72"/>
                </a:moveTo>
                <a:cubicBezTo>
                  <a:pt x="416" y="104"/>
                  <a:pt x="368" y="160"/>
                  <a:pt x="344" y="216"/>
                </a:cubicBezTo>
                <a:cubicBezTo>
                  <a:pt x="320" y="272"/>
                  <a:pt x="336" y="344"/>
                  <a:pt x="296" y="408"/>
                </a:cubicBezTo>
                <a:cubicBezTo>
                  <a:pt x="256" y="472"/>
                  <a:pt x="152" y="544"/>
                  <a:pt x="104" y="600"/>
                </a:cubicBezTo>
                <a:cubicBezTo>
                  <a:pt x="56" y="656"/>
                  <a:pt x="16" y="680"/>
                  <a:pt x="8" y="744"/>
                </a:cubicBezTo>
                <a:cubicBezTo>
                  <a:pt x="0" y="808"/>
                  <a:pt x="0" y="872"/>
                  <a:pt x="56" y="984"/>
                </a:cubicBezTo>
                <a:cubicBezTo>
                  <a:pt x="112" y="1096"/>
                  <a:pt x="264" y="1320"/>
                  <a:pt x="344" y="1416"/>
                </a:cubicBezTo>
                <a:cubicBezTo>
                  <a:pt x="424" y="1512"/>
                  <a:pt x="472" y="1544"/>
                  <a:pt x="536" y="1560"/>
                </a:cubicBezTo>
                <a:cubicBezTo>
                  <a:pt x="600" y="1576"/>
                  <a:pt x="680" y="1544"/>
                  <a:pt x="728" y="1512"/>
                </a:cubicBezTo>
                <a:cubicBezTo>
                  <a:pt x="776" y="1480"/>
                  <a:pt x="816" y="1424"/>
                  <a:pt x="824" y="1368"/>
                </a:cubicBezTo>
                <a:cubicBezTo>
                  <a:pt x="832" y="1312"/>
                  <a:pt x="824" y="1256"/>
                  <a:pt x="776" y="1176"/>
                </a:cubicBezTo>
                <a:cubicBezTo>
                  <a:pt x="728" y="1096"/>
                  <a:pt x="568" y="984"/>
                  <a:pt x="536" y="888"/>
                </a:cubicBezTo>
                <a:cubicBezTo>
                  <a:pt x="504" y="792"/>
                  <a:pt x="552" y="672"/>
                  <a:pt x="584" y="600"/>
                </a:cubicBezTo>
                <a:cubicBezTo>
                  <a:pt x="616" y="528"/>
                  <a:pt x="696" y="504"/>
                  <a:pt x="728" y="456"/>
                </a:cubicBezTo>
                <a:cubicBezTo>
                  <a:pt x="760" y="408"/>
                  <a:pt x="768" y="360"/>
                  <a:pt x="776" y="312"/>
                </a:cubicBezTo>
                <a:cubicBezTo>
                  <a:pt x="784" y="264"/>
                  <a:pt x="800" y="216"/>
                  <a:pt x="776" y="168"/>
                </a:cubicBezTo>
                <a:cubicBezTo>
                  <a:pt x="752" y="120"/>
                  <a:pt x="680" y="48"/>
                  <a:pt x="632" y="24"/>
                </a:cubicBezTo>
                <a:cubicBezTo>
                  <a:pt x="584" y="0"/>
                  <a:pt x="520" y="16"/>
                  <a:pt x="488" y="24"/>
                </a:cubicBezTo>
                <a:cubicBezTo>
                  <a:pt x="456" y="32"/>
                  <a:pt x="464" y="40"/>
                  <a:pt x="440" y="72"/>
                </a:cubicBezTo>
                <a:close/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9367" name="AutoShape 55"/>
          <p:cNvSpPr>
            <a:spLocks noChangeArrowheads="1"/>
          </p:cNvSpPr>
          <p:nvPr/>
        </p:nvSpPr>
        <p:spPr bwMode="auto">
          <a:xfrm>
            <a:off x="4243711" y="2219325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9368" name="Text Box 56"/>
          <p:cNvSpPr txBox="1">
            <a:spLocks noChangeArrowheads="1"/>
          </p:cNvSpPr>
          <p:nvPr/>
        </p:nvSpPr>
        <p:spPr bwMode="auto">
          <a:xfrm>
            <a:off x="4167511" y="2413001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左右双旋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9369" name="Text Box 57"/>
          <p:cNvSpPr txBox="1">
            <a:spLocks noChangeArrowheads="1"/>
          </p:cNvSpPr>
          <p:nvPr/>
        </p:nvSpPr>
        <p:spPr bwMode="auto">
          <a:xfrm>
            <a:off x="4307212" y="1811339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9372" name="Rectangle 60"/>
          <p:cNvSpPr>
            <a:spLocks noChangeArrowheads="1"/>
          </p:cNvSpPr>
          <p:nvPr/>
        </p:nvSpPr>
        <p:spPr bwMode="auto">
          <a:xfrm>
            <a:off x="1042194" y="54179"/>
            <a:ext cx="53832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sp>
        <p:nvSpPr>
          <p:cNvPr id="54" name="爆炸形 1 53"/>
          <p:cNvSpPr>
            <a:spLocks noChangeArrowheads="1"/>
          </p:cNvSpPr>
          <p:nvPr/>
        </p:nvSpPr>
        <p:spPr bwMode="auto">
          <a:xfrm>
            <a:off x="9906000" y="507608"/>
            <a:ext cx="2308226" cy="1841798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课堂作业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BST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建立树？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auto">
          <a:xfrm>
            <a:off x="9846792" y="2152461"/>
            <a:ext cx="22753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F3300"/>
                </a:solidFill>
                <a:latin typeface="Times New Roman" panose="02020603050405020304" pitchFamily="18" charset="0"/>
              </a:rPr>
              <a:t>{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16, 3, 7, 11, 9, 26, 18, 14, 15 </a:t>
            </a:r>
            <a:r>
              <a:rPr lang="en-US" altLang="zh-CN" sz="2400" dirty="0" smtClean="0">
                <a:solidFill>
                  <a:srgbClr val="FF3300"/>
                </a:solidFill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9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9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62" grpId="0"/>
      <p:bldP spid="269363" grpId="0" animBg="1"/>
      <p:bldP spid="269367" grpId="0" animBg="1"/>
      <p:bldP spid="269368" grpId="0"/>
      <p:bldP spid="269369" grpId="0"/>
      <p:bldP spid="54" grpId="0" animBg="1"/>
      <p:bldP spid="5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0" y="797145"/>
            <a:ext cx="1094521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输入关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键码序列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{09,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15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, 17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53, 65, 78, 81,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87}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画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出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AVL/BST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建树过程</a:t>
            </a:r>
            <a:r>
              <a:rPr kumimoji="0" lang="zh-CN" altLang="en-US" sz="2600" dirty="0" smtClean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  <p:pic>
        <p:nvPicPr>
          <p:cNvPr id="93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sp>
        <p:nvSpPr>
          <p:cNvPr id="25" name="Rectangle 102"/>
          <p:cNvSpPr>
            <a:spLocks noChangeArrowheads="1"/>
          </p:cNvSpPr>
          <p:nvPr/>
        </p:nvSpPr>
        <p:spPr bwMode="auto">
          <a:xfrm>
            <a:off x="1093788" y="-21387"/>
            <a:ext cx="6370364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</a:t>
            </a:r>
            <a:r>
              <a:rPr kumimoji="0" lang="en-US" altLang="zh-CN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建立一</a:t>
            </a: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</a:t>
            </a:r>
            <a:r>
              <a:rPr kumimoji="0" lang="en-US" altLang="zh-CN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BST/AVL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223010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>
            <a:spLocks noChangeArrowheads="1"/>
          </p:cNvSpPr>
          <p:nvPr/>
        </p:nvSpPr>
        <p:spPr bwMode="auto">
          <a:xfrm>
            <a:off x="1053308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7.3.4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</p:txBody>
      </p:sp>
      <p:sp>
        <p:nvSpPr>
          <p:cNvPr id="234506" name="Rectangle 10"/>
          <p:cNvSpPr>
            <a:spLocks noChangeArrowheads="1"/>
          </p:cNvSpPr>
          <p:nvPr/>
        </p:nvSpPr>
        <p:spPr bwMode="auto">
          <a:xfrm>
            <a:off x="1775520" y="1484314"/>
            <a:ext cx="9216254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树的删除与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类似，也是先搜索再删除，只是当删除完结点后可能破坏原本的平衡，此时还需做平衡化处理。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设被删结点为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结点，其父结点为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结点，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）如果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被删结点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有两个子女</a:t>
            </a:r>
          </a:p>
        </p:txBody>
      </p:sp>
      <p:sp>
        <p:nvSpPr>
          <p:cNvPr id="234508" name="Rectangle 12"/>
          <p:cNvSpPr>
            <a:spLocks noChangeArrowheads="1"/>
          </p:cNvSpPr>
          <p:nvPr/>
        </p:nvSpPr>
        <p:spPr bwMode="auto">
          <a:xfrm>
            <a:off x="2062856" y="3501008"/>
            <a:ext cx="77724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中序次序下的直接前驱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（同样可以找直接后继）；</a:t>
            </a:r>
          </a:p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把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的内容传送给结点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，现在问题转移到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。把结点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当作被删结点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，它是只有一个子女的结点，其删除归入下面的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）。</a:t>
            </a: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flipH="1">
            <a:off x="418024" y="4356126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49437" y="3861048"/>
            <a:ext cx="1502147" cy="1296145"/>
            <a:chOff x="4560" y="2432"/>
            <a:chExt cx="707" cy="607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8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9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10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73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2" name="Oval 30"/>
          <p:cNvSpPr>
            <a:spLocks noChangeArrowheads="1"/>
          </p:cNvSpPr>
          <p:nvPr/>
        </p:nvSpPr>
        <p:spPr bwMode="auto">
          <a:xfrm>
            <a:off x="119336" y="4738231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19" name="Oval 30"/>
          <p:cNvSpPr>
            <a:spLocks noChangeArrowheads="1"/>
          </p:cNvSpPr>
          <p:nvPr/>
        </p:nvSpPr>
        <p:spPr bwMode="auto">
          <a:xfrm>
            <a:off x="2279576" y="5661753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20" name="Oval 30"/>
          <p:cNvSpPr>
            <a:spLocks noChangeArrowheads="1"/>
          </p:cNvSpPr>
          <p:nvPr/>
        </p:nvSpPr>
        <p:spPr bwMode="auto">
          <a:xfrm>
            <a:off x="807754" y="5552362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 flipH="1">
            <a:off x="1155391" y="5148214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1862663" y="5148214"/>
            <a:ext cx="612660" cy="51013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sp>
        <p:nvSpPr>
          <p:cNvPr id="23" name="Text Box 57"/>
          <p:cNvSpPr txBox="1">
            <a:spLocks noChangeAspect="1" noChangeArrowheads="1"/>
          </p:cNvSpPr>
          <p:nvPr/>
        </p:nvSpPr>
        <p:spPr bwMode="auto">
          <a:xfrm>
            <a:off x="595563" y="5303068"/>
            <a:ext cx="348447" cy="34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endParaRPr kumimoji="0" lang="en-US" altLang="zh-CN" sz="24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02" name="Rectangle 10"/>
          <p:cNvSpPr>
            <a:spLocks noChangeArrowheads="1"/>
          </p:cNvSpPr>
          <p:nvPr/>
        </p:nvSpPr>
        <p:spPr bwMode="auto">
          <a:xfrm>
            <a:off x="3504680" y="1196752"/>
            <a:ext cx="7127824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50000"/>
              <a:defRPr/>
            </a:pPr>
            <a:r>
              <a:rPr kumimoji="0" lang="en-US" altLang="zh-CN" sz="2600">
                <a:latin typeface="Times New Roman" panose="02020603050405020304" pitchFamily="18" charset="0"/>
              </a:rPr>
              <a:t>2</a:t>
            </a:r>
            <a:r>
              <a:rPr kumimoji="0" lang="zh-CN" altLang="en-US" sz="2600">
                <a:latin typeface="Times New Roman" panose="02020603050405020304" pitchFamily="18" charset="0"/>
              </a:rPr>
              <a:t>）如果</a:t>
            </a:r>
            <a:r>
              <a:rPr kumimoji="0" lang="zh-CN" altLang="en-US" sz="2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被删结点</a:t>
            </a:r>
            <a:r>
              <a:rPr kumimoji="0" lang="en-US" altLang="zh-CN" sz="26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最多只有一个子女</a:t>
            </a:r>
            <a:r>
              <a:rPr kumimoji="0"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endParaRPr kumimoji="0" lang="en-US" altLang="zh-CN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中原来指向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的指针改指到该子女结点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>
                <a:latin typeface="Times New Roman" panose="02020603050405020304" pitchFamily="18" charset="0"/>
              </a:rPr>
              <a:t>；</a:t>
            </a: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如果结点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latin typeface="Times New Roman" panose="02020603050405020304" pitchFamily="18" charset="0"/>
              </a:rPr>
              <a:t>没有子女，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pr</a:t>
            </a:r>
            <a:r>
              <a:rPr kumimoji="0" lang="zh-CN" altLang="en-US" sz="2600">
                <a:latin typeface="Times New Roman" panose="02020603050405020304" pitchFamily="18" charset="0"/>
              </a:rPr>
              <a:t>的相应指针置为</a:t>
            </a:r>
            <a:r>
              <a:rPr kumimoji="0" lang="en-US" altLang="zh-CN" sz="2600">
                <a:latin typeface="Times New Roman" panose="02020603050405020304" pitchFamily="18" charset="0"/>
              </a:rPr>
              <a:t>NULL</a:t>
            </a:r>
            <a:r>
              <a:rPr kumimoji="0" lang="zh-CN" altLang="en-US" sz="260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15406" name="Rectangle 14"/>
          <p:cNvSpPr>
            <a:spLocks noChangeArrowheads="1"/>
          </p:cNvSpPr>
          <p:nvPr/>
        </p:nvSpPr>
        <p:spPr bwMode="auto">
          <a:xfrm>
            <a:off x="3071664" y="3573240"/>
            <a:ext cx="78359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此时，原来以结点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为根的子树的高度减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沿</a:t>
            </a:r>
            <a:r>
              <a:rPr kumimoji="0"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通向根的路径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反向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平衡化处理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考察结点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。若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的左子女，则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加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，否则减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根据修改后的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值，分三种情况处理：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15407" name="Rectangle 15"/>
          <p:cNvSpPr>
            <a:spLocks noChangeArrowheads="1"/>
          </p:cNvSpPr>
          <p:nvPr/>
        </p:nvSpPr>
        <p:spPr bwMode="auto">
          <a:xfrm>
            <a:off x="1054101" y="44624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树的删除（续）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>
            <a:off x="490032" y="1979862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grpSp>
        <p:nvGrpSpPr>
          <p:cNvPr id="20" name="Group 60"/>
          <p:cNvGrpSpPr>
            <a:grpSpLocks/>
          </p:cNvGrpSpPr>
          <p:nvPr/>
        </p:nvGrpSpPr>
        <p:grpSpPr bwMode="auto">
          <a:xfrm>
            <a:off x="921445" y="1484784"/>
            <a:ext cx="1502147" cy="1296145"/>
            <a:chOff x="4560" y="2432"/>
            <a:chExt cx="707" cy="607"/>
          </a:xfrm>
        </p:grpSpPr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2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23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24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73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6" name="Oval 30"/>
          <p:cNvSpPr>
            <a:spLocks noChangeArrowheads="1"/>
          </p:cNvSpPr>
          <p:nvPr/>
        </p:nvSpPr>
        <p:spPr bwMode="auto">
          <a:xfrm>
            <a:off x="191344" y="2361967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28" name="Oval 30"/>
          <p:cNvSpPr>
            <a:spLocks noChangeArrowheads="1"/>
          </p:cNvSpPr>
          <p:nvPr/>
        </p:nvSpPr>
        <p:spPr bwMode="auto">
          <a:xfrm>
            <a:off x="879762" y="3176098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29" name="Line 13"/>
          <p:cNvSpPr>
            <a:spLocks noChangeShapeType="1"/>
          </p:cNvSpPr>
          <p:nvPr/>
        </p:nvSpPr>
        <p:spPr bwMode="auto">
          <a:xfrm flipH="1">
            <a:off x="1227399" y="2771950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sp>
        <p:nvSpPr>
          <p:cNvPr id="31" name="Text Box 57"/>
          <p:cNvSpPr txBox="1">
            <a:spLocks noChangeAspect="1" noChangeArrowheads="1"/>
          </p:cNvSpPr>
          <p:nvPr/>
        </p:nvSpPr>
        <p:spPr bwMode="auto">
          <a:xfrm>
            <a:off x="667571" y="2926804"/>
            <a:ext cx="348447" cy="34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endParaRPr kumimoji="0" lang="en-US" altLang="zh-CN" sz="24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 flipH="1">
            <a:off x="418024" y="4892216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grpSp>
        <p:nvGrpSpPr>
          <p:cNvPr id="33" name="Group 60"/>
          <p:cNvGrpSpPr>
            <a:grpSpLocks/>
          </p:cNvGrpSpPr>
          <p:nvPr/>
        </p:nvGrpSpPr>
        <p:grpSpPr bwMode="auto">
          <a:xfrm>
            <a:off x="849437" y="4397136"/>
            <a:ext cx="1502147" cy="1091153"/>
            <a:chOff x="4560" y="2432"/>
            <a:chExt cx="707" cy="511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37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73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9" name="Oval 30"/>
          <p:cNvSpPr>
            <a:spLocks noChangeArrowheads="1"/>
          </p:cNvSpPr>
          <p:nvPr/>
        </p:nvSpPr>
        <p:spPr bwMode="auto">
          <a:xfrm>
            <a:off x="119336" y="5274321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40" name="Oval 30"/>
          <p:cNvSpPr>
            <a:spLocks noChangeArrowheads="1"/>
          </p:cNvSpPr>
          <p:nvPr/>
        </p:nvSpPr>
        <p:spPr bwMode="auto">
          <a:xfrm>
            <a:off x="1611549" y="5300380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2" name="下箭头 1"/>
          <p:cNvSpPr/>
          <p:nvPr/>
        </p:nvSpPr>
        <p:spPr bwMode="auto">
          <a:xfrm>
            <a:off x="802694" y="3789040"/>
            <a:ext cx="352697" cy="648072"/>
          </a:xfrm>
          <a:prstGeom prst="downArrow">
            <a:avLst/>
          </a:prstGeom>
          <a:solidFill>
            <a:schemeClr val="tx1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6398" y="3781727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smtClean="0"/>
              <a:t>删除</a:t>
            </a:r>
            <a:r>
              <a:rPr lang="en-US" altLang="zh-CN" sz="2400" b="0" smtClean="0"/>
              <a:t>p</a:t>
            </a:r>
            <a:endParaRPr lang="zh-CN" altLang="en-US" sz="2400" b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6" name="Rectangle 6"/>
          <p:cNvSpPr>
            <a:spLocks noChangeArrowheads="1"/>
          </p:cNvSpPr>
          <p:nvPr/>
        </p:nvSpPr>
        <p:spPr bwMode="auto">
          <a:xfrm>
            <a:off x="1992313" y="1125538"/>
            <a:ext cx="8280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case 1</a:t>
            </a:r>
            <a:r>
              <a:rPr kumimoji="0" lang="zh-CN" altLang="en-US" sz="2400">
                <a:latin typeface="楷体_GB2312" pitchFamily="1" charset="-122"/>
              </a:rPr>
              <a:t>：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值原来为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，修改后为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或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400">
                <a:latin typeface="Times New Roman" panose="02020603050405020304" pitchFamily="18" charset="0"/>
              </a:rPr>
              <a:t>。此时，以 </a:t>
            </a:r>
            <a:r>
              <a:rPr kumimoji="0" lang="en-US" altLang="zh-CN" sz="2400" i="1">
                <a:latin typeface="Times New Roman" panose="02020603050405020304" pitchFamily="18" charset="0"/>
              </a:rPr>
              <a:t>pr </a:t>
            </a:r>
            <a:r>
              <a:rPr kumimoji="0" lang="zh-CN" altLang="en-US" sz="2400">
                <a:latin typeface="Times New Roman" panose="02020603050405020304" pitchFamily="18" charset="0"/>
              </a:rPr>
              <a:t>为根的子树高度没有改变，所以，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不需调整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76501" name="Text Box 21"/>
          <p:cNvSpPr txBox="1">
            <a:spLocks noChangeArrowheads="1"/>
          </p:cNvSpPr>
          <p:nvPr/>
        </p:nvSpPr>
        <p:spPr bwMode="auto">
          <a:xfrm>
            <a:off x="2424114" y="4797426"/>
            <a:ext cx="2016125" cy="7715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删除一个结点</a:t>
            </a:r>
            <a:r>
              <a:rPr lang="en-US" altLang="zh-CN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,</a:t>
            </a: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高度不变</a:t>
            </a:r>
            <a:endParaRPr lang="zh-CN" altLang="en-US" sz="2200" b="1">
              <a:latin typeface="黑体" panose="02010609060101010101" pitchFamily="49" charset="-122"/>
            </a:endParaRPr>
          </a:p>
        </p:txBody>
      </p:sp>
      <p:grpSp>
        <p:nvGrpSpPr>
          <p:cNvPr id="276619" name="Group 139"/>
          <p:cNvGrpSpPr>
            <a:grpSpLocks/>
          </p:cNvGrpSpPr>
          <p:nvPr/>
        </p:nvGrpSpPr>
        <p:grpSpPr bwMode="auto">
          <a:xfrm>
            <a:off x="4375150" y="2606675"/>
            <a:ext cx="1143000" cy="604838"/>
            <a:chOff x="1706" y="1779"/>
            <a:chExt cx="720" cy="381"/>
          </a:xfrm>
        </p:grpSpPr>
        <p:sp>
          <p:nvSpPr>
            <p:cNvPr id="111696" name="AutoShape 22"/>
            <p:cNvSpPr>
              <a:spLocks noChangeArrowheads="1"/>
            </p:cNvSpPr>
            <p:nvPr/>
          </p:nvSpPr>
          <p:spPr bwMode="auto">
            <a:xfrm>
              <a:off x="1746" y="2035"/>
              <a:ext cx="68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0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7" name="Text Box 23"/>
            <p:cNvSpPr txBox="1">
              <a:spLocks noChangeArrowheads="1"/>
            </p:cNvSpPr>
            <p:nvPr/>
          </p:nvSpPr>
          <p:spPr bwMode="auto">
            <a:xfrm>
              <a:off x="1706" y="1779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不旋转</a:t>
              </a:r>
            </a:p>
          </p:txBody>
        </p:sp>
      </p:grpSp>
      <p:grpSp>
        <p:nvGrpSpPr>
          <p:cNvPr id="276621" name="Group 141"/>
          <p:cNvGrpSpPr>
            <a:grpSpLocks/>
          </p:cNvGrpSpPr>
          <p:nvPr/>
        </p:nvGrpSpPr>
        <p:grpSpPr bwMode="auto">
          <a:xfrm>
            <a:off x="2655888" y="1916114"/>
            <a:ext cx="1382712" cy="2219325"/>
            <a:chOff x="713" y="1397"/>
            <a:chExt cx="871" cy="1398"/>
          </a:xfrm>
        </p:grpSpPr>
        <p:sp>
          <p:nvSpPr>
            <p:cNvPr id="111679" name="Line 4"/>
            <p:cNvSpPr>
              <a:spLocks noChangeAspect="1" noChangeShapeType="1"/>
            </p:cNvSpPr>
            <p:nvPr/>
          </p:nvSpPr>
          <p:spPr bwMode="auto">
            <a:xfrm>
              <a:off x="1306" y="173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0" name="Line 5"/>
            <p:cNvSpPr>
              <a:spLocks noChangeAspect="1" noChangeShapeType="1"/>
            </p:cNvSpPr>
            <p:nvPr/>
          </p:nvSpPr>
          <p:spPr bwMode="auto">
            <a:xfrm flipH="1">
              <a:off x="997" y="169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1" name="Rectangle 9"/>
            <p:cNvSpPr>
              <a:spLocks noChangeAspect="1" noChangeArrowheads="1"/>
            </p:cNvSpPr>
            <p:nvPr/>
          </p:nvSpPr>
          <p:spPr bwMode="auto">
            <a:xfrm>
              <a:off x="1372" y="2078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2" name="Text Box 13"/>
            <p:cNvSpPr txBox="1">
              <a:spLocks noChangeAspect="1" noChangeArrowheads="1"/>
            </p:cNvSpPr>
            <p:nvPr/>
          </p:nvSpPr>
          <p:spPr bwMode="auto">
            <a:xfrm>
              <a:off x="1314" y="1397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1683" name="Rectangle 8"/>
            <p:cNvSpPr>
              <a:spLocks noChangeAspect="1" noChangeArrowheads="1"/>
            </p:cNvSpPr>
            <p:nvPr/>
          </p:nvSpPr>
          <p:spPr bwMode="auto">
            <a:xfrm>
              <a:off x="915" y="2078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4" name="Rectangle 10"/>
            <p:cNvSpPr>
              <a:spLocks noChangeAspect="1" noChangeArrowheads="1"/>
            </p:cNvSpPr>
            <p:nvPr/>
          </p:nvSpPr>
          <p:spPr bwMode="auto">
            <a:xfrm>
              <a:off x="915" y="2616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5" name="Line 11"/>
            <p:cNvSpPr>
              <a:spLocks noChangeAspect="1" noChangeShapeType="1"/>
            </p:cNvSpPr>
            <p:nvPr/>
          </p:nvSpPr>
          <p:spPr bwMode="auto">
            <a:xfrm flipH="1">
              <a:off x="915" y="2616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6" name="Line 12"/>
            <p:cNvSpPr>
              <a:spLocks noChangeAspect="1" noChangeShapeType="1"/>
            </p:cNvSpPr>
            <p:nvPr/>
          </p:nvSpPr>
          <p:spPr bwMode="auto">
            <a:xfrm>
              <a:off x="915" y="2616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7" name="Text Box 15"/>
            <p:cNvSpPr txBox="1">
              <a:spLocks noChangeAspect="1" noChangeArrowheads="1"/>
            </p:cNvSpPr>
            <p:nvPr/>
          </p:nvSpPr>
          <p:spPr bwMode="auto">
            <a:xfrm>
              <a:off x="1372" y="2287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88" name="Text Box 16"/>
            <p:cNvSpPr txBox="1">
              <a:spLocks noChangeAspect="1" noChangeArrowheads="1"/>
            </p:cNvSpPr>
            <p:nvPr/>
          </p:nvSpPr>
          <p:spPr bwMode="auto">
            <a:xfrm>
              <a:off x="713" y="232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689" name="Line 17"/>
            <p:cNvSpPr>
              <a:spLocks noChangeAspect="1" noChangeShapeType="1"/>
            </p:cNvSpPr>
            <p:nvPr/>
          </p:nvSpPr>
          <p:spPr bwMode="auto">
            <a:xfrm>
              <a:off x="794" y="2539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0" name="Line 18"/>
            <p:cNvSpPr>
              <a:spLocks noChangeAspect="1" noChangeShapeType="1"/>
            </p:cNvSpPr>
            <p:nvPr/>
          </p:nvSpPr>
          <p:spPr bwMode="auto">
            <a:xfrm>
              <a:off x="715" y="278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1" name="Line 19"/>
            <p:cNvSpPr>
              <a:spLocks noChangeAspect="1" noChangeShapeType="1"/>
            </p:cNvSpPr>
            <p:nvPr/>
          </p:nvSpPr>
          <p:spPr bwMode="auto">
            <a:xfrm>
              <a:off x="724" y="2078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2" name="Line 20"/>
            <p:cNvSpPr>
              <a:spLocks noChangeAspect="1" noChangeShapeType="1"/>
            </p:cNvSpPr>
            <p:nvPr/>
          </p:nvSpPr>
          <p:spPr bwMode="auto">
            <a:xfrm>
              <a:off x="801" y="2078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3" name="Text Box 32"/>
            <p:cNvSpPr txBox="1">
              <a:spLocks noChangeAspect="1" noChangeArrowheads="1"/>
            </p:cNvSpPr>
            <p:nvPr/>
          </p:nvSpPr>
          <p:spPr bwMode="auto">
            <a:xfrm>
              <a:off x="782" y="1432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94" name="Oval 36"/>
            <p:cNvSpPr>
              <a:spLocks noChangeAspect="1" noChangeArrowheads="1"/>
            </p:cNvSpPr>
            <p:nvPr/>
          </p:nvSpPr>
          <p:spPr bwMode="auto">
            <a:xfrm>
              <a:off x="1164" y="1540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95" name="Line 40"/>
            <p:cNvSpPr>
              <a:spLocks noChangeAspect="1" noChangeShapeType="1"/>
            </p:cNvSpPr>
            <p:nvPr/>
          </p:nvSpPr>
          <p:spPr bwMode="auto">
            <a:xfrm>
              <a:off x="964" y="1540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580" name="Group 100"/>
          <p:cNvGrpSpPr>
            <a:grpSpLocks/>
          </p:cNvGrpSpPr>
          <p:nvPr/>
        </p:nvGrpSpPr>
        <p:grpSpPr bwMode="auto">
          <a:xfrm>
            <a:off x="5807076" y="1916114"/>
            <a:ext cx="1439863" cy="2219325"/>
            <a:chOff x="2608" y="1344"/>
            <a:chExt cx="907" cy="1398"/>
          </a:xfrm>
        </p:grpSpPr>
        <p:sp>
          <p:nvSpPr>
            <p:cNvPr id="111665" name="Line 41"/>
            <p:cNvSpPr>
              <a:spLocks noChangeAspect="1" noChangeShapeType="1"/>
            </p:cNvSpPr>
            <p:nvPr/>
          </p:nvSpPr>
          <p:spPr bwMode="auto">
            <a:xfrm>
              <a:off x="2745" y="2353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6" name="Line 42"/>
            <p:cNvSpPr>
              <a:spLocks noChangeAspect="1" noChangeShapeType="1"/>
            </p:cNvSpPr>
            <p:nvPr/>
          </p:nvSpPr>
          <p:spPr bwMode="auto">
            <a:xfrm>
              <a:off x="2658" y="255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7" name="Line 43"/>
            <p:cNvSpPr>
              <a:spLocks noChangeAspect="1" noChangeShapeType="1"/>
            </p:cNvSpPr>
            <p:nvPr/>
          </p:nvSpPr>
          <p:spPr bwMode="auto">
            <a:xfrm>
              <a:off x="2667" y="203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8" name="Line 44"/>
            <p:cNvSpPr>
              <a:spLocks noChangeAspect="1" noChangeShapeType="1"/>
            </p:cNvSpPr>
            <p:nvPr/>
          </p:nvSpPr>
          <p:spPr bwMode="auto">
            <a:xfrm>
              <a:off x="2745" y="2031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9" name="Line 45"/>
            <p:cNvSpPr>
              <a:spLocks noChangeAspect="1" noChangeShapeType="1"/>
            </p:cNvSpPr>
            <p:nvPr/>
          </p:nvSpPr>
          <p:spPr bwMode="auto">
            <a:xfrm>
              <a:off x="3237" y="1677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70" name="Line 46"/>
            <p:cNvSpPr>
              <a:spLocks noChangeAspect="1" noChangeShapeType="1"/>
            </p:cNvSpPr>
            <p:nvPr/>
          </p:nvSpPr>
          <p:spPr bwMode="auto">
            <a:xfrm flipH="1">
              <a:off x="2928" y="1639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71" name="Rectangle 47"/>
            <p:cNvSpPr>
              <a:spLocks noChangeAspect="1" noChangeArrowheads="1"/>
            </p:cNvSpPr>
            <p:nvPr/>
          </p:nvSpPr>
          <p:spPr bwMode="auto">
            <a:xfrm>
              <a:off x="3303" y="2025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2" name="Text Box 48"/>
            <p:cNvSpPr txBox="1">
              <a:spLocks noChangeAspect="1" noChangeArrowheads="1"/>
            </p:cNvSpPr>
            <p:nvPr/>
          </p:nvSpPr>
          <p:spPr bwMode="auto">
            <a:xfrm>
              <a:off x="3245" y="134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73" name="Rectangle 49"/>
            <p:cNvSpPr>
              <a:spLocks noChangeAspect="1" noChangeArrowheads="1"/>
            </p:cNvSpPr>
            <p:nvPr/>
          </p:nvSpPr>
          <p:spPr bwMode="auto">
            <a:xfrm>
              <a:off x="2845" y="2025"/>
              <a:ext cx="196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4" name="Text Box 53"/>
            <p:cNvSpPr txBox="1">
              <a:spLocks noChangeAspect="1" noChangeArrowheads="1"/>
            </p:cNvSpPr>
            <p:nvPr/>
          </p:nvSpPr>
          <p:spPr bwMode="auto">
            <a:xfrm>
              <a:off x="3303" y="2234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75" name="Text Box 54"/>
            <p:cNvSpPr txBox="1">
              <a:spLocks noChangeAspect="1" noChangeArrowheads="1"/>
            </p:cNvSpPr>
            <p:nvPr/>
          </p:nvSpPr>
          <p:spPr bwMode="auto">
            <a:xfrm>
              <a:off x="2608" y="2171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76" name="Text Box 59"/>
            <p:cNvSpPr txBox="1">
              <a:spLocks noChangeAspect="1" noChangeArrowheads="1"/>
            </p:cNvSpPr>
            <p:nvPr/>
          </p:nvSpPr>
          <p:spPr bwMode="auto">
            <a:xfrm>
              <a:off x="2712" y="137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77" name="Oval 60"/>
            <p:cNvSpPr>
              <a:spLocks noChangeAspect="1" noChangeArrowheads="1"/>
            </p:cNvSpPr>
            <p:nvPr/>
          </p:nvSpPr>
          <p:spPr bwMode="auto">
            <a:xfrm>
              <a:off x="3094" y="1487"/>
              <a:ext cx="196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8" name="Line 61"/>
            <p:cNvSpPr>
              <a:spLocks noChangeAspect="1" noChangeShapeType="1"/>
            </p:cNvSpPr>
            <p:nvPr/>
          </p:nvSpPr>
          <p:spPr bwMode="auto">
            <a:xfrm>
              <a:off x="2895" y="1487"/>
              <a:ext cx="200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618" name="Group 138"/>
          <p:cNvGrpSpPr>
            <a:grpSpLocks/>
          </p:cNvGrpSpPr>
          <p:nvPr/>
        </p:nvGrpSpPr>
        <p:grpSpPr bwMode="auto">
          <a:xfrm>
            <a:off x="6753225" y="5086350"/>
            <a:ext cx="1143000" cy="604838"/>
            <a:chOff x="3112" y="3147"/>
            <a:chExt cx="720" cy="381"/>
          </a:xfrm>
        </p:grpSpPr>
        <p:sp>
          <p:nvSpPr>
            <p:cNvPr id="111663" name="AutoShape 101"/>
            <p:cNvSpPr>
              <a:spLocks noChangeArrowheads="1"/>
            </p:cNvSpPr>
            <p:nvPr/>
          </p:nvSpPr>
          <p:spPr bwMode="auto">
            <a:xfrm>
              <a:off x="3152" y="3403"/>
              <a:ext cx="68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0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4" name="Text Box 102"/>
            <p:cNvSpPr txBox="1">
              <a:spLocks noChangeArrowheads="1"/>
            </p:cNvSpPr>
            <p:nvPr/>
          </p:nvSpPr>
          <p:spPr bwMode="auto">
            <a:xfrm>
              <a:off x="3112" y="3147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不旋转</a:t>
              </a:r>
            </a:p>
          </p:txBody>
        </p:sp>
      </p:grpSp>
      <p:grpSp>
        <p:nvGrpSpPr>
          <p:cNvPr id="276620" name="Group 140"/>
          <p:cNvGrpSpPr>
            <a:grpSpLocks/>
          </p:cNvGrpSpPr>
          <p:nvPr/>
        </p:nvGrpSpPr>
        <p:grpSpPr bwMode="auto">
          <a:xfrm>
            <a:off x="4943475" y="4365626"/>
            <a:ext cx="1601788" cy="2232025"/>
            <a:chOff x="2154" y="2795"/>
            <a:chExt cx="1009" cy="1406"/>
          </a:xfrm>
        </p:grpSpPr>
        <p:sp>
          <p:nvSpPr>
            <p:cNvPr id="111646" name="Line 104"/>
            <p:cNvSpPr>
              <a:spLocks noChangeAspect="1" noChangeShapeType="1"/>
            </p:cNvSpPr>
            <p:nvPr/>
          </p:nvSpPr>
          <p:spPr bwMode="auto">
            <a:xfrm>
              <a:off x="2678" y="312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47" name="Line 105"/>
            <p:cNvSpPr>
              <a:spLocks noChangeAspect="1" noChangeShapeType="1"/>
            </p:cNvSpPr>
            <p:nvPr/>
          </p:nvSpPr>
          <p:spPr bwMode="auto">
            <a:xfrm flipH="1">
              <a:off x="2369" y="309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48" name="Rectangle 106"/>
            <p:cNvSpPr>
              <a:spLocks noChangeAspect="1" noChangeArrowheads="1"/>
            </p:cNvSpPr>
            <p:nvPr/>
          </p:nvSpPr>
          <p:spPr bwMode="auto">
            <a:xfrm>
              <a:off x="2744" y="3476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9" name="Text Box 107"/>
            <p:cNvSpPr txBox="1">
              <a:spLocks noChangeAspect="1" noChangeArrowheads="1"/>
            </p:cNvSpPr>
            <p:nvPr/>
          </p:nvSpPr>
          <p:spPr bwMode="auto">
            <a:xfrm>
              <a:off x="2686" y="2795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1650" name="Rectangle 108"/>
            <p:cNvSpPr>
              <a:spLocks noChangeAspect="1" noChangeArrowheads="1"/>
            </p:cNvSpPr>
            <p:nvPr/>
          </p:nvSpPr>
          <p:spPr bwMode="auto">
            <a:xfrm>
              <a:off x="2287" y="3476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51" name="Rectangle 109"/>
            <p:cNvSpPr>
              <a:spLocks noChangeAspect="1" noChangeArrowheads="1"/>
            </p:cNvSpPr>
            <p:nvPr/>
          </p:nvSpPr>
          <p:spPr bwMode="auto">
            <a:xfrm>
              <a:off x="2741" y="4014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52" name="Line 110"/>
            <p:cNvSpPr>
              <a:spLocks noChangeAspect="1" noChangeShapeType="1"/>
            </p:cNvSpPr>
            <p:nvPr/>
          </p:nvSpPr>
          <p:spPr bwMode="auto">
            <a:xfrm flipH="1">
              <a:off x="2741" y="4014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3" name="Line 111"/>
            <p:cNvSpPr>
              <a:spLocks noChangeAspect="1" noChangeShapeType="1"/>
            </p:cNvSpPr>
            <p:nvPr/>
          </p:nvSpPr>
          <p:spPr bwMode="auto">
            <a:xfrm>
              <a:off x="2741" y="4014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4" name="Text Box 112"/>
            <p:cNvSpPr txBox="1">
              <a:spLocks noChangeAspect="1" noChangeArrowheads="1"/>
            </p:cNvSpPr>
            <p:nvPr/>
          </p:nvSpPr>
          <p:spPr bwMode="auto">
            <a:xfrm>
              <a:off x="2289" y="3685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55" name="Text Box 113"/>
            <p:cNvSpPr txBox="1">
              <a:spLocks noChangeAspect="1" noChangeArrowheads="1"/>
            </p:cNvSpPr>
            <p:nvPr/>
          </p:nvSpPr>
          <p:spPr bwMode="auto">
            <a:xfrm>
              <a:off x="2973" y="3720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656" name="Line 114"/>
            <p:cNvSpPr>
              <a:spLocks noChangeAspect="1" noChangeShapeType="1"/>
            </p:cNvSpPr>
            <p:nvPr/>
          </p:nvSpPr>
          <p:spPr bwMode="auto">
            <a:xfrm>
              <a:off x="3062" y="3945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7" name="Line 115"/>
            <p:cNvSpPr>
              <a:spLocks noChangeAspect="1" noChangeShapeType="1"/>
            </p:cNvSpPr>
            <p:nvPr/>
          </p:nvSpPr>
          <p:spPr bwMode="auto">
            <a:xfrm>
              <a:off x="2981" y="420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8" name="Line 116"/>
            <p:cNvSpPr>
              <a:spLocks noChangeAspect="1" noChangeShapeType="1"/>
            </p:cNvSpPr>
            <p:nvPr/>
          </p:nvSpPr>
          <p:spPr bwMode="auto">
            <a:xfrm>
              <a:off x="2984" y="347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9" name="Line 117"/>
            <p:cNvSpPr>
              <a:spLocks noChangeAspect="1" noChangeShapeType="1"/>
            </p:cNvSpPr>
            <p:nvPr/>
          </p:nvSpPr>
          <p:spPr bwMode="auto">
            <a:xfrm>
              <a:off x="3061" y="3476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0" name="Text Box 118"/>
            <p:cNvSpPr txBox="1">
              <a:spLocks noChangeAspect="1" noChangeArrowheads="1"/>
            </p:cNvSpPr>
            <p:nvPr/>
          </p:nvSpPr>
          <p:spPr bwMode="auto">
            <a:xfrm>
              <a:off x="2154" y="283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61" name="Oval 119"/>
            <p:cNvSpPr>
              <a:spLocks noChangeAspect="1" noChangeArrowheads="1"/>
            </p:cNvSpPr>
            <p:nvPr/>
          </p:nvSpPr>
          <p:spPr bwMode="auto">
            <a:xfrm>
              <a:off x="2536" y="2938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62" name="Line 120"/>
            <p:cNvSpPr>
              <a:spLocks noChangeAspect="1" noChangeShapeType="1"/>
            </p:cNvSpPr>
            <p:nvPr/>
          </p:nvSpPr>
          <p:spPr bwMode="auto">
            <a:xfrm>
              <a:off x="2336" y="2938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617" name="Group 137"/>
          <p:cNvGrpSpPr>
            <a:grpSpLocks/>
          </p:cNvGrpSpPr>
          <p:nvPr/>
        </p:nvGrpSpPr>
        <p:grpSpPr bwMode="auto">
          <a:xfrm>
            <a:off x="8132764" y="4378326"/>
            <a:ext cx="1779587" cy="2219325"/>
            <a:chOff x="4118" y="2712"/>
            <a:chExt cx="1121" cy="1398"/>
          </a:xfrm>
        </p:grpSpPr>
        <p:sp>
          <p:nvSpPr>
            <p:cNvPr id="111632" name="Line 122"/>
            <p:cNvSpPr>
              <a:spLocks noChangeAspect="1" noChangeShapeType="1"/>
            </p:cNvSpPr>
            <p:nvPr/>
          </p:nvSpPr>
          <p:spPr bwMode="auto">
            <a:xfrm>
              <a:off x="5047" y="3721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3" name="Line 123"/>
            <p:cNvSpPr>
              <a:spLocks noChangeAspect="1" noChangeShapeType="1"/>
            </p:cNvSpPr>
            <p:nvPr/>
          </p:nvSpPr>
          <p:spPr bwMode="auto">
            <a:xfrm>
              <a:off x="4968" y="391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4" name="Line 124"/>
            <p:cNvSpPr>
              <a:spLocks noChangeAspect="1" noChangeShapeType="1"/>
            </p:cNvSpPr>
            <p:nvPr/>
          </p:nvSpPr>
          <p:spPr bwMode="auto">
            <a:xfrm>
              <a:off x="4969" y="339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5" name="Line 125"/>
            <p:cNvSpPr>
              <a:spLocks noChangeAspect="1" noChangeShapeType="1"/>
            </p:cNvSpPr>
            <p:nvPr/>
          </p:nvSpPr>
          <p:spPr bwMode="auto">
            <a:xfrm>
              <a:off x="5047" y="3399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6" name="Line 126"/>
            <p:cNvSpPr>
              <a:spLocks noChangeAspect="1" noChangeShapeType="1"/>
            </p:cNvSpPr>
            <p:nvPr/>
          </p:nvSpPr>
          <p:spPr bwMode="auto">
            <a:xfrm>
              <a:off x="4643" y="3045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7" name="Line 127"/>
            <p:cNvSpPr>
              <a:spLocks noChangeAspect="1" noChangeShapeType="1"/>
            </p:cNvSpPr>
            <p:nvPr/>
          </p:nvSpPr>
          <p:spPr bwMode="auto">
            <a:xfrm flipH="1">
              <a:off x="4334" y="3007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8" name="Rectangle 128"/>
            <p:cNvSpPr>
              <a:spLocks noChangeAspect="1" noChangeArrowheads="1"/>
            </p:cNvSpPr>
            <p:nvPr/>
          </p:nvSpPr>
          <p:spPr bwMode="auto">
            <a:xfrm>
              <a:off x="4262" y="3393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39" name="Text Box 129"/>
            <p:cNvSpPr txBox="1">
              <a:spLocks noChangeAspect="1" noChangeArrowheads="1"/>
            </p:cNvSpPr>
            <p:nvPr/>
          </p:nvSpPr>
          <p:spPr bwMode="auto">
            <a:xfrm>
              <a:off x="4651" y="2712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1640" name="Rectangle 130"/>
            <p:cNvSpPr>
              <a:spLocks noChangeAspect="1" noChangeArrowheads="1"/>
            </p:cNvSpPr>
            <p:nvPr/>
          </p:nvSpPr>
          <p:spPr bwMode="auto">
            <a:xfrm>
              <a:off x="4710" y="3393"/>
              <a:ext cx="196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1" name="Text Box 131"/>
            <p:cNvSpPr txBox="1">
              <a:spLocks noChangeAspect="1" noChangeArrowheads="1"/>
            </p:cNvSpPr>
            <p:nvPr/>
          </p:nvSpPr>
          <p:spPr bwMode="auto">
            <a:xfrm>
              <a:off x="4286" y="3602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42" name="Text Box 132"/>
            <p:cNvSpPr txBox="1">
              <a:spLocks noChangeAspect="1" noChangeArrowheads="1"/>
            </p:cNvSpPr>
            <p:nvPr/>
          </p:nvSpPr>
          <p:spPr bwMode="auto">
            <a:xfrm>
              <a:off x="4948" y="3539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43" name="Text Box 133"/>
            <p:cNvSpPr txBox="1">
              <a:spLocks noChangeAspect="1" noChangeArrowheads="1"/>
            </p:cNvSpPr>
            <p:nvPr/>
          </p:nvSpPr>
          <p:spPr bwMode="auto">
            <a:xfrm>
              <a:off x="4118" y="274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44" name="Oval 134"/>
            <p:cNvSpPr>
              <a:spLocks noChangeAspect="1" noChangeArrowheads="1"/>
            </p:cNvSpPr>
            <p:nvPr/>
          </p:nvSpPr>
          <p:spPr bwMode="auto">
            <a:xfrm>
              <a:off x="4500" y="2855"/>
              <a:ext cx="196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5" name="Line 135"/>
            <p:cNvSpPr>
              <a:spLocks noChangeAspect="1" noChangeShapeType="1"/>
            </p:cNvSpPr>
            <p:nvPr/>
          </p:nvSpPr>
          <p:spPr bwMode="auto">
            <a:xfrm>
              <a:off x="4301" y="2855"/>
              <a:ext cx="200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6623" name="Rectangle 143"/>
          <p:cNvSpPr>
            <a:spLocks noChangeArrowheads="1"/>
          </p:cNvSpPr>
          <p:nvPr/>
        </p:nvSpPr>
        <p:spPr bwMode="auto">
          <a:xfrm>
            <a:off x="1030901" y="36718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7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https://timgsa.baidu.com/timg?image&amp;quality=80&amp;size=b9999_10000&amp;sec=1602843744189&amp;di=13411f4c6fc6a45f50332d024dc23a49&amp;imgtype=0&amp;src=http%3A%2F%2Fc.hiphotos.baidu.com%2Fexp%2Fw%3D500%2Fsign%3De740d0adb2fb43161a1f7a7a10a44642%2F3bf33a87e950352a1c71956e5343fbf2b2118b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2132856"/>
            <a:ext cx="2520280" cy="186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1055440" y="1350198"/>
            <a:ext cx="10441160" cy="490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所谓</a:t>
            </a:r>
            <a:r>
              <a:rPr lang="zh-CN" altLang="en-US" sz="2800" b="1" u="sng" dirty="0">
                <a:solidFill>
                  <a:srgbClr val="0000FF"/>
                </a:solidFill>
                <a:latin typeface="黑体" panose="02010609060101010101" pitchFamily="49" charset="-122"/>
              </a:rPr>
              <a:t>搜索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，就是在数据集合中寻找满足某种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条件的数据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元素（或记录）的操作过程。也称</a:t>
            </a:r>
            <a:r>
              <a:rPr lang="zh-CN" altLang="en-US" sz="2800" b="1" u="sng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查找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检索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等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65000"/>
              <a:buFont typeface="Wingdings" panose="05000000000000000000" pitchFamily="2" charset="2"/>
              <a:buNone/>
              <a:defRPr/>
            </a:pPr>
            <a:endParaRPr lang="zh-CN" altLang="en-US" sz="10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搜索的结果通常有两种可能：</a:t>
            </a: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u="sng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搜索成功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，即找到满足条件的数据元素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。这时，作为结果，可报告该元素在结构中的位置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，还可给出该元素中的具体信息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u="sng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搜索不成功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，或搜索失败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。作为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结果，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应报告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一些信息，如失败标志、失败位置等。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911424" y="1124831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endParaRPr kumimoji="0" lang="zh-CN" altLang="en-US" sz="2400" dirty="0">
              <a:solidFill>
                <a:srgbClr val="33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概念</a:t>
            </a:r>
            <a:r>
              <a:rPr kumimoji="0"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0"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Searching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05" y="-27384"/>
            <a:ext cx="7570486" cy="24383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4"/>
          <p:cNvSpPr>
            <a:spLocks noChangeArrowheads="1"/>
          </p:cNvSpPr>
          <p:nvPr/>
        </p:nvSpPr>
        <p:spPr bwMode="auto">
          <a:xfrm>
            <a:off x="1847851" y="1052513"/>
            <a:ext cx="850741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2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值原不为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，修改后为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。此时，以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为根的子树平衡，但其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高度减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。需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继续考察结点 </a:t>
            </a:r>
            <a:r>
              <a:rPr kumimoji="0" lang="en-US" altLang="zh-CN" sz="2400" i="1" u="sng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的父结点的平衡状态。</a:t>
            </a:r>
          </a:p>
        </p:txBody>
      </p:sp>
      <p:sp>
        <p:nvSpPr>
          <p:cNvPr id="277648" name="Text Box 144"/>
          <p:cNvSpPr txBox="1">
            <a:spLocks noChangeArrowheads="1"/>
          </p:cNvSpPr>
          <p:nvPr/>
        </p:nvSpPr>
        <p:spPr bwMode="auto">
          <a:xfrm>
            <a:off x="2495551" y="5033964"/>
            <a:ext cx="2016125" cy="7715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删除一个结点</a:t>
            </a:r>
            <a:r>
              <a:rPr lang="en-US" altLang="zh-CN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,</a:t>
            </a: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高度降低一层</a:t>
            </a:r>
            <a:endParaRPr lang="zh-CN" altLang="en-US" sz="2200" b="1">
              <a:latin typeface="黑体" panose="02010609060101010101" pitchFamily="49" charset="-122"/>
            </a:endParaRPr>
          </a:p>
        </p:txBody>
      </p:sp>
      <p:grpSp>
        <p:nvGrpSpPr>
          <p:cNvPr id="277841" name="Group 337"/>
          <p:cNvGrpSpPr>
            <a:grpSpLocks/>
          </p:cNvGrpSpPr>
          <p:nvPr/>
        </p:nvGrpSpPr>
        <p:grpSpPr bwMode="auto">
          <a:xfrm>
            <a:off x="4735514" y="2824164"/>
            <a:ext cx="1171575" cy="992187"/>
            <a:chOff x="2023" y="1779"/>
            <a:chExt cx="738" cy="625"/>
          </a:xfrm>
        </p:grpSpPr>
        <p:sp>
          <p:nvSpPr>
            <p:cNvPr id="112722" name="Text Box 34"/>
            <p:cNvSpPr txBox="1">
              <a:spLocks noChangeArrowheads="1"/>
            </p:cNvSpPr>
            <p:nvPr/>
          </p:nvSpPr>
          <p:spPr bwMode="auto">
            <a:xfrm>
              <a:off x="2026" y="2135"/>
              <a:ext cx="7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grpSp>
          <p:nvGrpSpPr>
            <p:cNvPr id="112723" name="Group 145"/>
            <p:cNvGrpSpPr>
              <a:grpSpLocks/>
            </p:cNvGrpSpPr>
            <p:nvPr/>
          </p:nvGrpSpPr>
          <p:grpSpPr bwMode="auto">
            <a:xfrm>
              <a:off x="2023" y="1779"/>
              <a:ext cx="720" cy="381"/>
              <a:chOff x="1706" y="1779"/>
              <a:chExt cx="720" cy="381"/>
            </a:xfrm>
          </p:grpSpPr>
          <p:sp>
            <p:nvSpPr>
              <p:cNvPr id="112724" name="AutoShape 146"/>
              <p:cNvSpPr>
                <a:spLocks noChangeArrowheads="1"/>
              </p:cNvSpPr>
              <p:nvPr/>
            </p:nvSpPr>
            <p:spPr bwMode="auto">
              <a:xfrm>
                <a:off x="1746" y="2035"/>
                <a:ext cx="680" cy="1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7 w 21600"/>
                  <a:gd name="T13" fmla="*/ 5357 h 21600"/>
                  <a:gd name="T14" fmla="*/ 18900 w 21600"/>
                  <a:gd name="T15" fmla="*/ 1624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25" name="Text Box 147"/>
              <p:cNvSpPr txBox="1">
                <a:spLocks noChangeArrowheads="1"/>
              </p:cNvSpPr>
              <p:nvPr/>
            </p:nvSpPr>
            <p:spPr bwMode="auto">
              <a:xfrm>
                <a:off x="1706" y="1779"/>
                <a:ext cx="64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0">
                    <a:solidFill>
                      <a:srgbClr val="D60093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不旋转</a:t>
                </a:r>
              </a:p>
            </p:txBody>
          </p:sp>
        </p:grpSp>
      </p:grpSp>
      <p:grpSp>
        <p:nvGrpSpPr>
          <p:cNvPr id="277838" name="Group 334"/>
          <p:cNvGrpSpPr>
            <a:grpSpLocks/>
          </p:cNvGrpSpPr>
          <p:nvPr/>
        </p:nvGrpSpPr>
        <p:grpSpPr bwMode="auto">
          <a:xfrm>
            <a:off x="2881313" y="2133600"/>
            <a:ext cx="1517650" cy="2414588"/>
            <a:chOff x="855" y="1344"/>
            <a:chExt cx="956" cy="1521"/>
          </a:xfrm>
        </p:grpSpPr>
        <p:sp>
          <p:nvSpPr>
            <p:cNvPr id="112705" name="Line 149"/>
            <p:cNvSpPr>
              <a:spLocks noChangeAspect="1" noChangeShapeType="1"/>
            </p:cNvSpPr>
            <p:nvPr/>
          </p:nvSpPr>
          <p:spPr bwMode="auto">
            <a:xfrm>
              <a:off x="1533" y="1677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6" name="Line 150"/>
            <p:cNvSpPr>
              <a:spLocks noChangeAspect="1" noChangeShapeType="1"/>
            </p:cNvSpPr>
            <p:nvPr/>
          </p:nvSpPr>
          <p:spPr bwMode="auto">
            <a:xfrm flipH="1">
              <a:off x="1224" y="1639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7" name="Rectangle 151"/>
            <p:cNvSpPr>
              <a:spLocks noChangeAspect="1" noChangeArrowheads="1"/>
            </p:cNvSpPr>
            <p:nvPr/>
          </p:nvSpPr>
          <p:spPr bwMode="auto">
            <a:xfrm>
              <a:off x="1599" y="2025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08" name="Text Box 152"/>
            <p:cNvSpPr txBox="1">
              <a:spLocks noChangeAspect="1" noChangeArrowheads="1"/>
            </p:cNvSpPr>
            <p:nvPr/>
          </p:nvSpPr>
          <p:spPr bwMode="auto">
            <a:xfrm>
              <a:off x="1541" y="134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2709" name="Rectangle 153"/>
            <p:cNvSpPr>
              <a:spLocks noChangeAspect="1" noChangeArrowheads="1"/>
            </p:cNvSpPr>
            <p:nvPr/>
          </p:nvSpPr>
          <p:spPr bwMode="auto">
            <a:xfrm>
              <a:off x="1142" y="2025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10" name="Rectangle 154"/>
            <p:cNvSpPr>
              <a:spLocks noChangeAspect="1" noChangeArrowheads="1"/>
            </p:cNvSpPr>
            <p:nvPr/>
          </p:nvSpPr>
          <p:spPr bwMode="auto">
            <a:xfrm>
              <a:off x="1142" y="2697"/>
              <a:ext cx="181" cy="166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11" name="Line 155"/>
            <p:cNvSpPr>
              <a:spLocks noChangeAspect="1" noChangeShapeType="1"/>
            </p:cNvSpPr>
            <p:nvPr/>
          </p:nvSpPr>
          <p:spPr bwMode="auto">
            <a:xfrm flipH="1">
              <a:off x="1140" y="2688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2" name="Line 156"/>
            <p:cNvSpPr>
              <a:spLocks noChangeAspect="1" noChangeShapeType="1"/>
            </p:cNvSpPr>
            <p:nvPr/>
          </p:nvSpPr>
          <p:spPr bwMode="auto">
            <a:xfrm>
              <a:off x="1142" y="2697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3" name="Text Box 157"/>
            <p:cNvSpPr txBox="1">
              <a:spLocks noChangeAspect="1" noChangeArrowheads="1"/>
            </p:cNvSpPr>
            <p:nvPr/>
          </p:nvSpPr>
          <p:spPr bwMode="auto">
            <a:xfrm>
              <a:off x="1599" y="2234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714" name="Text Box 158"/>
            <p:cNvSpPr txBox="1">
              <a:spLocks noChangeAspect="1" noChangeArrowheads="1"/>
            </p:cNvSpPr>
            <p:nvPr/>
          </p:nvSpPr>
          <p:spPr bwMode="auto">
            <a:xfrm>
              <a:off x="855" y="2350"/>
              <a:ext cx="3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h+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715" name="Line 159"/>
            <p:cNvSpPr>
              <a:spLocks noChangeShapeType="1"/>
            </p:cNvSpPr>
            <p:nvPr/>
          </p:nvSpPr>
          <p:spPr bwMode="auto">
            <a:xfrm>
              <a:off x="1020" y="2543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6" name="Line 160"/>
            <p:cNvSpPr>
              <a:spLocks noChangeAspect="1" noChangeShapeType="1"/>
            </p:cNvSpPr>
            <p:nvPr/>
          </p:nvSpPr>
          <p:spPr bwMode="auto">
            <a:xfrm>
              <a:off x="937" y="286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7" name="Line 161"/>
            <p:cNvSpPr>
              <a:spLocks noChangeAspect="1" noChangeShapeType="1"/>
            </p:cNvSpPr>
            <p:nvPr/>
          </p:nvSpPr>
          <p:spPr bwMode="auto">
            <a:xfrm>
              <a:off x="951" y="202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8" name="Line 162"/>
            <p:cNvSpPr>
              <a:spLocks noChangeShapeType="1"/>
            </p:cNvSpPr>
            <p:nvPr/>
          </p:nvSpPr>
          <p:spPr bwMode="auto">
            <a:xfrm>
              <a:off x="1028" y="202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9" name="Text Box 163"/>
            <p:cNvSpPr txBox="1">
              <a:spLocks noChangeAspect="1" noChangeArrowheads="1"/>
            </p:cNvSpPr>
            <p:nvPr/>
          </p:nvSpPr>
          <p:spPr bwMode="auto">
            <a:xfrm>
              <a:off x="1009" y="137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720" name="Oval 164"/>
            <p:cNvSpPr>
              <a:spLocks noChangeAspect="1" noChangeArrowheads="1"/>
            </p:cNvSpPr>
            <p:nvPr/>
          </p:nvSpPr>
          <p:spPr bwMode="auto">
            <a:xfrm>
              <a:off x="1391" y="148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21" name="Line 165"/>
            <p:cNvSpPr>
              <a:spLocks noChangeAspect="1" noChangeShapeType="1"/>
            </p:cNvSpPr>
            <p:nvPr/>
          </p:nvSpPr>
          <p:spPr bwMode="auto">
            <a:xfrm>
              <a:off x="1191" y="148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762" name="Group 258"/>
          <p:cNvGrpSpPr>
            <a:grpSpLocks/>
          </p:cNvGrpSpPr>
          <p:nvPr/>
        </p:nvGrpSpPr>
        <p:grpSpPr bwMode="auto">
          <a:xfrm>
            <a:off x="6167439" y="2133600"/>
            <a:ext cx="1366837" cy="2147888"/>
            <a:chOff x="3833" y="1389"/>
            <a:chExt cx="861" cy="1353"/>
          </a:xfrm>
        </p:grpSpPr>
        <p:sp>
          <p:nvSpPr>
            <p:cNvPr id="112691" name="Line 241"/>
            <p:cNvSpPr>
              <a:spLocks noChangeAspect="1" noChangeShapeType="1"/>
            </p:cNvSpPr>
            <p:nvPr/>
          </p:nvSpPr>
          <p:spPr bwMode="auto">
            <a:xfrm>
              <a:off x="4416" y="1722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2" name="Line 242"/>
            <p:cNvSpPr>
              <a:spLocks noChangeAspect="1" noChangeShapeType="1"/>
            </p:cNvSpPr>
            <p:nvPr/>
          </p:nvSpPr>
          <p:spPr bwMode="auto">
            <a:xfrm flipH="1">
              <a:off x="4107" y="168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3" name="Rectangle 243"/>
            <p:cNvSpPr>
              <a:spLocks noChangeAspect="1" noChangeArrowheads="1"/>
            </p:cNvSpPr>
            <p:nvPr/>
          </p:nvSpPr>
          <p:spPr bwMode="auto">
            <a:xfrm>
              <a:off x="4482" y="2070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94" name="Text Box 244"/>
            <p:cNvSpPr txBox="1">
              <a:spLocks noChangeAspect="1" noChangeArrowheads="1"/>
            </p:cNvSpPr>
            <p:nvPr/>
          </p:nvSpPr>
          <p:spPr bwMode="auto">
            <a:xfrm>
              <a:off x="4424" y="138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2695" name="Rectangle 245"/>
            <p:cNvSpPr>
              <a:spLocks noChangeAspect="1" noChangeArrowheads="1"/>
            </p:cNvSpPr>
            <p:nvPr/>
          </p:nvSpPr>
          <p:spPr bwMode="auto">
            <a:xfrm>
              <a:off x="4025" y="2070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96" name="Text Box 249"/>
            <p:cNvSpPr txBox="1">
              <a:spLocks noChangeAspect="1" noChangeArrowheads="1"/>
            </p:cNvSpPr>
            <p:nvPr/>
          </p:nvSpPr>
          <p:spPr bwMode="auto">
            <a:xfrm>
              <a:off x="4482" y="227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697" name="Text Box 250"/>
            <p:cNvSpPr txBox="1">
              <a:spLocks noChangeAspect="1" noChangeArrowheads="1"/>
            </p:cNvSpPr>
            <p:nvPr/>
          </p:nvSpPr>
          <p:spPr bwMode="auto">
            <a:xfrm>
              <a:off x="3852" y="2299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698" name="Line 251"/>
            <p:cNvSpPr>
              <a:spLocks noChangeShapeType="1"/>
            </p:cNvSpPr>
            <p:nvPr/>
          </p:nvSpPr>
          <p:spPr bwMode="auto">
            <a:xfrm>
              <a:off x="3903" y="2492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9" name="Line 252"/>
            <p:cNvSpPr>
              <a:spLocks noChangeAspect="1" noChangeShapeType="1"/>
            </p:cNvSpPr>
            <p:nvPr/>
          </p:nvSpPr>
          <p:spPr bwMode="auto">
            <a:xfrm>
              <a:off x="3833" y="274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0" name="Line 253"/>
            <p:cNvSpPr>
              <a:spLocks noChangeAspect="1" noChangeShapeType="1"/>
            </p:cNvSpPr>
            <p:nvPr/>
          </p:nvSpPr>
          <p:spPr bwMode="auto">
            <a:xfrm>
              <a:off x="3834" y="2070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1" name="Line 254"/>
            <p:cNvSpPr>
              <a:spLocks noChangeShapeType="1"/>
            </p:cNvSpPr>
            <p:nvPr/>
          </p:nvSpPr>
          <p:spPr bwMode="auto">
            <a:xfrm>
              <a:off x="3911" y="2070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2" name="Text Box 255"/>
            <p:cNvSpPr txBox="1">
              <a:spLocks noChangeAspect="1" noChangeArrowheads="1"/>
            </p:cNvSpPr>
            <p:nvPr/>
          </p:nvSpPr>
          <p:spPr bwMode="auto">
            <a:xfrm>
              <a:off x="3892" y="142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703" name="Oval 256"/>
            <p:cNvSpPr>
              <a:spLocks noChangeAspect="1" noChangeArrowheads="1"/>
            </p:cNvSpPr>
            <p:nvPr/>
          </p:nvSpPr>
          <p:spPr bwMode="auto">
            <a:xfrm>
              <a:off x="4274" y="153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04" name="Line 257"/>
            <p:cNvSpPr>
              <a:spLocks noChangeAspect="1" noChangeShapeType="1"/>
            </p:cNvSpPr>
            <p:nvPr/>
          </p:nvSpPr>
          <p:spPr bwMode="auto">
            <a:xfrm>
              <a:off x="4074" y="15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842" name="Group 338"/>
          <p:cNvGrpSpPr>
            <a:grpSpLocks/>
          </p:cNvGrpSpPr>
          <p:nvPr/>
        </p:nvGrpSpPr>
        <p:grpSpPr bwMode="auto">
          <a:xfrm>
            <a:off x="6527801" y="5000625"/>
            <a:ext cx="1171575" cy="992188"/>
            <a:chOff x="3152" y="3150"/>
            <a:chExt cx="738" cy="625"/>
          </a:xfrm>
        </p:grpSpPr>
        <p:sp>
          <p:nvSpPr>
            <p:cNvPr id="112687" name="Text Box 259"/>
            <p:cNvSpPr txBox="1">
              <a:spLocks noChangeArrowheads="1"/>
            </p:cNvSpPr>
            <p:nvPr/>
          </p:nvSpPr>
          <p:spPr bwMode="auto">
            <a:xfrm>
              <a:off x="3155" y="3506"/>
              <a:ext cx="7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grpSp>
          <p:nvGrpSpPr>
            <p:cNvPr id="112688" name="Group 260"/>
            <p:cNvGrpSpPr>
              <a:grpSpLocks/>
            </p:cNvGrpSpPr>
            <p:nvPr/>
          </p:nvGrpSpPr>
          <p:grpSpPr bwMode="auto">
            <a:xfrm>
              <a:off x="3152" y="3150"/>
              <a:ext cx="720" cy="381"/>
              <a:chOff x="1706" y="1779"/>
              <a:chExt cx="720" cy="381"/>
            </a:xfrm>
          </p:grpSpPr>
          <p:sp>
            <p:nvSpPr>
              <p:cNvPr id="112689" name="AutoShape 261"/>
              <p:cNvSpPr>
                <a:spLocks noChangeArrowheads="1"/>
              </p:cNvSpPr>
              <p:nvPr/>
            </p:nvSpPr>
            <p:spPr bwMode="auto">
              <a:xfrm>
                <a:off x="1746" y="2035"/>
                <a:ext cx="680" cy="1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7 w 21600"/>
                  <a:gd name="T13" fmla="*/ 5357 h 21600"/>
                  <a:gd name="T14" fmla="*/ 18900 w 21600"/>
                  <a:gd name="T15" fmla="*/ 1624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90" name="Text Box 262"/>
              <p:cNvSpPr txBox="1">
                <a:spLocks noChangeArrowheads="1"/>
              </p:cNvSpPr>
              <p:nvPr/>
            </p:nvSpPr>
            <p:spPr bwMode="auto">
              <a:xfrm>
                <a:off x="1706" y="1779"/>
                <a:ext cx="64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0">
                    <a:solidFill>
                      <a:srgbClr val="D60093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不旋转</a:t>
                </a:r>
              </a:p>
            </p:txBody>
          </p:sp>
        </p:grpSp>
      </p:grpSp>
      <p:grpSp>
        <p:nvGrpSpPr>
          <p:cNvPr id="277839" name="Group 335"/>
          <p:cNvGrpSpPr>
            <a:grpSpLocks/>
          </p:cNvGrpSpPr>
          <p:nvPr/>
        </p:nvGrpSpPr>
        <p:grpSpPr bwMode="auto">
          <a:xfrm>
            <a:off x="4684714" y="4327526"/>
            <a:ext cx="1830387" cy="2422525"/>
            <a:chOff x="1991" y="2726"/>
            <a:chExt cx="1153" cy="1526"/>
          </a:xfrm>
        </p:grpSpPr>
        <p:sp>
          <p:nvSpPr>
            <p:cNvPr id="112670" name="Line 299"/>
            <p:cNvSpPr>
              <a:spLocks noChangeAspect="1" noChangeShapeType="1"/>
            </p:cNvSpPr>
            <p:nvPr/>
          </p:nvSpPr>
          <p:spPr bwMode="auto">
            <a:xfrm>
              <a:off x="2515" y="3059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1" name="Line 300"/>
            <p:cNvSpPr>
              <a:spLocks noChangeAspect="1" noChangeShapeType="1"/>
            </p:cNvSpPr>
            <p:nvPr/>
          </p:nvSpPr>
          <p:spPr bwMode="auto">
            <a:xfrm flipH="1">
              <a:off x="2206" y="302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2" name="Rectangle 301"/>
            <p:cNvSpPr>
              <a:spLocks noChangeAspect="1" noChangeArrowheads="1"/>
            </p:cNvSpPr>
            <p:nvPr/>
          </p:nvSpPr>
          <p:spPr bwMode="auto">
            <a:xfrm>
              <a:off x="2130" y="3407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3" name="Text Box 302"/>
            <p:cNvSpPr txBox="1">
              <a:spLocks noChangeAspect="1" noChangeArrowheads="1"/>
            </p:cNvSpPr>
            <p:nvPr/>
          </p:nvSpPr>
          <p:spPr bwMode="auto">
            <a:xfrm>
              <a:off x="2523" y="272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674" name="Rectangle 303"/>
            <p:cNvSpPr>
              <a:spLocks noChangeAspect="1" noChangeArrowheads="1"/>
            </p:cNvSpPr>
            <p:nvPr/>
          </p:nvSpPr>
          <p:spPr bwMode="auto">
            <a:xfrm>
              <a:off x="2586" y="3407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5" name="Rectangle 304"/>
            <p:cNvSpPr>
              <a:spLocks noChangeAspect="1" noChangeArrowheads="1"/>
            </p:cNvSpPr>
            <p:nvPr/>
          </p:nvSpPr>
          <p:spPr bwMode="auto">
            <a:xfrm>
              <a:off x="2586" y="4079"/>
              <a:ext cx="181" cy="166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6" name="Line 305"/>
            <p:cNvSpPr>
              <a:spLocks noChangeAspect="1" noChangeShapeType="1"/>
            </p:cNvSpPr>
            <p:nvPr/>
          </p:nvSpPr>
          <p:spPr bwMode="auto">
            <a:xfrm flipH="1">
              <a:off x="2584" y="4070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7" name="Line 306"/>
            <p:cNvSpPr>
              <a:spLocks noChangeAspect="1" noChangeShapeType="1"/>
            </p:cNvSpPr>
            <p:nvPr/>
          </p:nvSpPr>
          <p:spPr bwMode="auto">
            <a:xfrm>
              <a:off x="2586" y="4079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8" name="Text Box 307"/>
            <p:cNvSpPr txBox="1">
              <a:spLocks noChangeAspect="1" noChangeArrowheads="1"/>
            </p:cNvSpPr>
            <p:nvPr/>
          </p:nvSpPr>
          <p:spPr bwMode="auto">
            <a:xfrm>
              <a:off x="2130" y="3616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679" name="Text Box 308"/>
            <p:cNvSpPr txBox="1">
              <a:spLocks noChangeAspect="1" noChangeArrowheads="1"/>
            </p:cNvSpPr>
            <p:nvPr/>
          </p:nvSpPr>
          <p:spPr bwMode="auto">
            <a:xfrm>
              <a:off x="2792" y="3732"/>
              <a:ext cx="3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h+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680" name="Line 309"/>
            <p:cNvSpPr>
              <a:spLocks noChangeShapeType="1"/>
            </p:cNvSpPr>
            <p:nvPr/>
          </p:nvSpPr>
          <p:spPr bwMode="auto">
            <a:xfrm>
              <a:off x="2905" y="392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1" name="Line 310"/>
            <p:cNvSpPr>
              <a:spLocks noChangeAspect="1" noChangeShapeType="1"/>
            </p:cNvSpPr>
            <p:nvPr/>
          </p:nvSpPr>
          <p:spPr bwMode="auto">
            <a:xfrm>
              <a:off x="2822" y="425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2" name="Line 311"/>
            <p:cNvSpPr>
              <a:spLocks noChangeAspect="1" noChangeShapeType="1"/>
            </p:cNvSpPr>
            <p:nvPr/>
          </p:nvSpPr>
          <p:spPr bwMode="auto">
            <a:xfrm>
              <a:off x="2828" y="341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3" name="Line 312"/>
            <p:cNvSpPr>
              <a:spLocks noChangeShapeType="1"/>
            </p:cNvSpPr>
            <p:nvPr/>
          </p:nvSpPr>
          <p:spPr bwMode="auto">
            <a:xfrm>
              <a:off x="2905" y="341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4" name="Text Box 313"/>
            <p:cNvSpPr txBox="1">
              <a:spLocks noChangeAspect="1" noChangeArrowheads="1"/>
            </p:cNvSpPr>
            <p:nvPr/>
          </p:nvSpPr>
          <p:spPr bwMode="auto">
            <a:xfrm>
              <a:off x="1991" y="276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685" name="Oval 314"/>
            <p:cNvSpPr>
              <a:spLocks noChangeAspect="1" noChangeArrowheads="1"/>
            </p:cNvSpPr>
            <p:nvPr/>
          </p:nvSpPr>
          <p:spPr bwMode="auto">
            <a:xfrm>
              <a:off x="2373" y="286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86" name="Line 315"/>
            <p:cNvSpPr>
              <a:spLocks noChangeAspect="1" noChangeShapeType="1"/>
            </p:cNvSpPr>
            <p:nvPr/>
          </p:nvSpPr>
          <p:spPr bwMode="auto">
            <a:xfrm>
              <a:off x="2173" y="286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840" name="Group 336"/>
          <p:cNvGrpSpPr>
            <a:grpSpLocks/>
          </p:cNvGrpSpPr>
          <p:nvPr/>
        </p:nvGrpSpPr>
        <p:grpSpPr bwMode="auto">
          <a:xfrm>
            <a:off x="7896226" y="4330700"/>
            <a:ext cx="1719263" cy="2147888"/>
            <a:chOff x="4014" y="2728"/>
            <a:chExt cx="1083" cy="1353"/>
          </a:xfrm>
        </p:grpSpPr>
        <p:sp>
          <p:nvSpPr>
            <p:cNvPr id="112656" name="Line 318"/>
            <p:cNvSpPr>
              <a:spLocks noChangeAspect="1" noChangeShapeType="1"/>
            </p:cNvSpPr>
            <p:nvPr/>
          </p:nvSpPr>
          <p:spPr bwMode="auto">
            <a:xfrm>
              <a:off x="4538" y="306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7" name="Line 319"/>
            <p:cNvSpPr>
              <a:spLocks noChangeAspect="1" noChangeShapeType="1"/>
            </p:cNvSpPr>
            <p:nvPr/>
          </p:nvSpPr>
          <p:spPr bwMode="auto">
            <a:xfrm flipH="1">
              <a:off x="4229" y="3023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8" name="Rectangle 320"/>
            <p:cNvSpPr>
              <a:spLocks noChangeAspect="1" noChangeArrowheads="1"/>
            </p:cNvSpPr>
            <p:nvPr/>
          </p:nvSpPr>
          <p:spPr bwMode="auto">
            <a:xfrm>
              <a:off x="4604" y="3409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59" name="Text Box 321"/>
            <p:cNvSpPr txBox="1">
              <a:spLocks noChangeAspect="1" noChangeArrowheads="1"/>
            </p:cNvSpPr>
            <p:nvPr/>
          </p:nvSpPr>
          <p:spPr bwMode="auto">
            <a:xfrm>
              <a:off x="4546" y="27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2660" name="Rectangle 322"/>
            <p:cNvSpPr>
              <a:spLocks noChangeAspect="1" noChangeArrowheads="1"/>
            </p:cNvSpPr>
            <p:nvPr/>
          </p:nvSpPr>
          <p:spPr bwMode="auto">
            <a:xfrm>
              <a:off x="4147" y="3409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61" name="Text Box 324"/>
            <p:cNvSpPr txBox="1">
              <a:spLocks noChangeAspect="1" noChangeArrowheads="1"/>
            </p:cNvSpPr>
            <p:nvPr/>
          </p:nvSpPr>
          <p:spPr bwMode="auto">
            <a:xfrm>
              <a:off x="4866" y="3638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662" name="Line 325"/>
            <p:cNvSpPr>
              <a:spLocks noChangeShapeType="1"/>
            </p:cNvSpPr>
            <p:nvPr/>
          </p:nvSpPr>
          <p:spPr bwMode="auto">
            <a:xfrm>
              <a:off x="4917" y="3831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3" name="Line 326"/>
            <p:cNvSpPr>
              <a:spLocks noChangeAspect="1" noChangeShapeType="1"/>
            </p:cNvSpPr>
            <p:nvPr/>
          </p:nvSpPr>
          <p:spPr bwMode="auto">
            <a:xfrm>
              <a:off x="4847" y="408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4" name="Line 327"/>
            <p:cNvSpPr>
              <a:spLocks noChangeAspect="1" noChangeShapeType="1"/>
            </p:cNvSpPr>
            <p:nvPr/>
          </p:nvSpPr>
          <p:spPr bwMode="auto">
            <a:xfrm>
              <a:off x="4840" y="340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5" name="Line 328"/>
            <p:cNvSpPr>
              <a:spLocks noChangeShapeType="1"/>
            </p:cNvSpPr>
            <p:nvPr/>
          </p:nvSpPr>
          <p:spPr bwMode="auto">
            <a:xfrm>
              <a:off x="4917" y="3409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6" name="Text Box 329"/>
            <p:cNvSpPr txBox="1">
              <a:spLocks noChangeAspect="1" noChangeArrowheads="1"/>
            </p:cNvSpPr>
            <p:nvPr/>
          </p:nvSpPr>
          <p:spPr bwMode="auto">
            <a:xfrm>
              <a:off x="4014" y="2763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667" name="Oval 330"/>
            <p:cNvSpPr>
              <a:spLocks noChangeAspect="1" noChangeArrowheads="1"/>
            </p:cNvSpPr>
            <p:nvPr/>
          </p:nvSpPr>
          <p:spPr bwMode="auto">
            <a:xfrm>
              <a:off x="4396" y="287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68" name="Line 331"/>
            <p:cNvSpPr>
              <a:spLocks noChangeAspect="1" noChangeShapeType="1"/>
            </p:cNvSpPr>
            <p:nvPr/>
          </p:nvSpPr>
          <p:spPr bwMode="auto">
            <a:xfrm>
              <a:off x="4196" y="2871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9" name="Text Box 332"/>
            <p:cNvSpPr txBox="1">
              <a:spLocks noChangeAspect="1" noChangeArrowheads="1"/>
            </p:cNvSpPr>
            <p:nvPr/>
          </p:nvSpPr>
          <p:spPr bwMode="auto">
            <a:xfrm>
              <a:off x="4136" y="3612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</p:grpSp>
      <p:sp>
        <p:nvSpPr>
          <p:cNvPr id="277845" name="Rectangle 341"/>
          <p:cNvSpPr>
            <a:spLocks noChangeArrowheads="1"/>
          </p:cNvSpPr>
          <p:nvPr/>
        </p:nvSpPr>
        <p:spPr bwMode="auto">
          <a:xfrm>
            <a:off x="1018689" y="83298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81" name="圆角矩形标注 80"/>
          <p:cNvSpPr/>
          <p:nvPr/>
        </p:nvSpPr>
        <p:spPr bwMode="auto">
          <a:xfrm>
            <a:off x="10325025" y="387997"/>
            <a:ext cx="1656184" cy="844403"/>
          </a:xfrm>
          <a:prstGeom prst="wedgeRoundRectCallout">
            <a:avLst>
              <a:gd name="adj1" fmla="val -44423"/>
              <a:gd name="adj2" fmla="val 76282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子树高度发生改变时需向上层继续考察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(bf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0)</a:t>
            </a:r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648" grpId="0" animBg="1"/>
      <p:bldP spid="8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1703512" y="1412776"/>
            <a:ext cx="9505056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值原不为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，且较矮的子树又被缩短，则在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 </a:t>
            </a:r>
            <a:r>
              <a:rPr kumimoji="0" lang="en-US" altLang="zh-CN" sz="2400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发生不平衡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。为此需进行平衡化旋转来恢复平衡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endParaRPr kumimoji="0"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令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的较高的子树的根为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（该子树未被缩短），根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据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，有如下 </a:t>
            </a:r>
            <a:r>
              <a:rPr kumimoji="0" lang="en-US" altLang="zh-CN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种平衡化</a:t>
            </a:r>
            <a:r>
              <a:rPr kumimoji="0" lang="zh-CN" altLang="en-US" sz="2400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操作</a:t>
            </a:r>
            <a:endParaRPr kumimoji="0"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3a, 3b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3c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的情形中，旋转的方向取决于是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的哪一棵子树被缩短。下面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以 </a:t>
            </a:r>
            <a:r>
              <a:rPr kumimoji="0" lang="en-US" altLang="zh-CN" sz="2400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的左子树被缩短</a:t>
            </a:r>
            <a:r>
              <a:rPr kumimoji="0" lang="zh-CN" alt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为例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说明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种平衡化操作，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的右子树被缩短的情形，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可对称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处理。</a:t>
            </a:r>
          </a:p>
        </p:txBody>
      </p:sp>
      <p:sp>
        <p:nvSpPr>
          <p:cNvPr id="278535" name="Rectangle 7"/>
          <p:cNvSpPr>
            <a:spLocks noChangeArrowheads="1"/>
          </p:cNvSpPr>
          <p:nvPr/>
        </p:nvSpPr>
        <p:spPr bwMode="auto">
          <a:xfrm>
            <a:off x="911424" y="33892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8" name="Rectangle 6"/>
          <p:cNvSpPr>
            <a:spLocks noChangeArrowheads="1"/>
          </p:cNvSpPr>
          <p:nvPr/>
        </p:nvSpPr>
        <p:spPr bwMode="auto">
          <a:xfrm>
            <a:off x="1271464" y="908720"/>
            <a:ext cx="1002104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3a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（较高的子树）的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来恢复结点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的平衡。由于平衡旋转后以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为根的子树的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高度没有改变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，从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到根的路径上所有结点的平衡因子不变。此时，结束重新平衡过程。</a:t>
            </a:r>
          </a:p>
        </p:txBody>
      </p:sp>
      <p:grpSp>
        <p:nvGrpSpPr>
          <p:cNvPr id="279715" name="Group 163"/>
          <p:cNvGrpSpPr>
            <a:grpSpLocks/>
          </p:cNvGrpSpPr>
          <p:nvPr/>
        </p:nvGrpSpPr>
        <p:grpSpPr bwMode="auto">
          <a:xfrm>
            <a:off x="5087938" y="2404442"/>
            <a:ext cx="2178050" cy="2997200"/>
            <a:chOff x="2330" y="1669"/>
            <a:chExt cx="1372" cy="1888"/>
          </a:xfrm>
        </p:grpSpPr>
        <p:sp>
          <p:nvSpPr>
            <p:cNvPr id="114755" name="Freeform 87"/>
            <p:cNvSpPr>
              <a:spLocks/>
            </p:cNvSpPr>
            <p:nvPr/>
          </p:nvSpPr>
          <p:spPr bwMode="auto">
            <a:xfrm>
              <a:off x="2800" y="2152"/>
              <a:ext cx="384" cy="112"/>
            </a:xfrm>
            <a:custGeom>
              <a:avLst/>
              <a:gdLst>
                <a:gd name="T0" fmla="*/ 0 w 384"/>
                <a:gd name="T1" fmla="*/ 112 h 112"/>
                <a:gd name="T2" fmla="*/ 48 w 384"/>
                <a:gd name="T3" fmla="*/ 64 h 112"/>
                <a:gd name="T4" fmla="*/ 144 w 384"/>
                <a:gd name="T5" fmla="*/ 16 h 112"/>
                <a:gd name="T6" fmla="*/ 240 w 384"/>
                <a:gd name="T7" fmla="*/ 16 h 112"/>
                <a:gd name="T8" fmla="*/ 384 w 384"/>
                <a:gd name="T9" fmla="*/ 112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112"/>
                  </a:moveTo>
                  <a:cubicBezTo>
                    <a:pt x="12" y="96"/>
                    <a:pt x="24" y="80"/>
                    <a:pt x="48" y="64"/>
                  </a:cubicBezTo>
                  <a:cubicBezTo>
                    <a:pt x="72" y="48"/>
                    <a:pt x="112" y="24"/>
                    <a:pt x="144" y="16"/>
                  </a:cubicBezTo>
                  <a:cubicBezTo>
                    <a:pt x="176" y="8"/>
                    <a:pt x="200" y="0"/>
                    <a:pt x="240" y="16"/>
                  </a:cubicBezTo>
                  <a:cubicBezTo>
                    <a:pt x="280" y="32"/>
                    <a:pt x="360" y="96"/>
                    <a:pt x="384" y="112"/>
                  </a:cubicBezTo>
                </a:path>
              </a:pathLst>
            </a:custGeom>
            <a:noFill/>
            <a:ln w="28575" cap="flat" cmpd="sng">
              <a:solidFill>
                <a:srgbClr val="D60093"/>
              </a:solidFill>
              <a:prstDash val="sysDot"/>
              <a:round/>
              <a:headEnd type="triangle" w="med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6" name="Line 88"/>
            <p:cNvSpPr>
              <a:spLocks noChangeShapeType="1"/>
            </p:cNvSpPr>
            <p:nvPr/>
          </p:nvSpPr>
          <p:spPr bwMode="auto">
            <a:xfrm>
              <a:off x="3043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7" name="Line 89"/>
            <p:cNvSpPr>
              <a:spLocks noChangeShapeType="1"/>
            </p:cNvSpPr>
            <p:nvPr/>
          </p:nvSpPr>
          <p:spPr bwMode="auto">
            <a:xfrm flipH="1">
              <a:off x="2656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8" name="Text Box 90"/>
            <p:cNvSpPr txBox="1">
              <a:spLocks noChangeAspect="1" noChangeArrowheads="1"/>
            </p:cNvSpPr>
            <p:nvPr/>
          </p:nvSpPr>
          <p:spPr bwMode="auto">
            <a:xfrm>
              <a:off x="3062" y="166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4759" name="Rectangle 91"/>
            <p:cNvSpPr>
              <a:spLocks noChangeArrowheads="1"/>
            </p:cNvSpPr>
            <p:nvPr/>
          </p:nvSpPr>
          <p:spPr bwMode="auto">
            <a:xfrm>
              <a:off x="2572" y="2342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60" name="Text Box 95"/>
            <p:cNvSpPr txBox="1">
              <a:spLocks noChangeAspect="1" noChangeArrowheads="1"/>
            </p:cNvSpPr>
            <p:nvPr/>
          </p:nvSpPr>
          <p:spPr bwMode="auto">
            <a:xfrm>
              <a:off x="2330" y="2486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61" name="Line 96"/>
            <p:cNvSpPr>
              <a:spLocks noChangeShapeType="1"/>
            </p:cNvSpPr>
            <p:nvPr/>
          </p:nvSpPr>
          <p:spPr bwMode="auto">
            <a:xfrm>
              <a:off x="2456" y="2686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2" name="Line 97"/>
            <p:cNvSpPr>
              <a:spLocks noChangeAspect="1" noChangeShapeType="1"/>
            </p:cNvSpPr>
            <p:nvPr/>
          </p:nvSpPr>
          <p:spPr bwMode="auto">
            <a:xfrm>
              <a:off x="2372" y="286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3" name="Line 98"/>
            <p:cNvSpPr>
              <a:spLocks noChangeAspect="1" noChangeShapeType="1"/>
            </p:cNvSpPr>
            <p:nvPr/>
          </p:nvSpPr>
          <p:spPr bwMode="auto">
            <a:xfrm>
              <a:off x="2381" y="23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4" name="Line 99"/>
            <p:cNvSpPr>
              <a:spLocks noChangeShapeType="1"/>
            </p:cNvSpPr>
            <p:nvPr/>
          </p:nvSpPr>
          <p:spPr bwMode="auto">
            <a:xfrm>
              <a:off x="2458" y="2342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5" name="Text Box 100"/>
            <p:cNvSpPr txBox="1">
              <a:spLocks noChangeAspect="1" noChangeArrowheads="1"/>
            </p:cNvSpPr>
            <p:nvPr/>
          </p:nvSpPr>
          <p:spPr bwMode="auto">
            <a:xfrm>
              <a:off x="2506" y="169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66" name="Oval 101"/>
            <p:cNvSpPr>
              <a:spLocks noChangeAspect="1" noChangeArrowheads="1"/>
            </p:cNvSpPr>
            <p:nvPr/>
          </p:nvSpPr>
          <p:spPr bwMode="auto">
            <a:xfrm>
              <a:off x="2888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67" name="Line 102"/>
            <p:cNvSpPr>
              <a:spLocks noChangeAspect="1" noChangeShapeType="1"/>
            </p:cNvSpPr>
            <p:nvPr/>
          </p:nvSpPr>
          <p:spPr bwMode="auto">
            <a:xfrm>
              <a:off x="2688" y="180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8" name="Line 103"/>
            <p:cNvSpPr>
              <a:spLocks noChangeAspect="1" noChangeShapeType="1"/>
            </p:cNvSpPr>
            <p:nvPr/>
          </p:nvSpPr>
          <p:spPr bwMode="auto">
            <a:xfrm>
              <a:off x="3393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9" name="Line 104"/>
            <p:cNvSpPr>
              <a:spLocks noChangeAspect="1" noChangeShapeType="1"/>
            </p:cNvSpPr>
            <p:nvPr/>
          </p:nvSpPr>
          <p:spPr bwMode="auto">
            <a:xfrm flipH="1">
              <a:off x="3084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70" name="Rectangle 105"/>
            <p:cNvSpPr>
              <a:spLocks noChangeAspect="1" noChangeArrowheads="1"/>
            </p:cNvSpPr>
            <p:nvPr/>
          </p:nvSpPr>
          <p:spPr bwMode="auto">
            <a:xfrm>
              <a:off x="3467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1" name="Rectangle 106"/>
            <p:cNvSpPr>
              <a:spLocks noChangeAspect="1" noChangeArrowheads="1"/>
            </p:cNvSpPr>
            <p:nvPr/>
          </p:nvSpPr>
          <p:spPr bwMode="auto">
            <a:xfrm>
              <a:off x="3010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2" name="Text Box 107"/>
            <p:cNvSpPr txBox="1">
              <a:spLocks noChangeAspect="1" noChangeArrowheads="1"/>
            </p:cNvSpPr>
            <p:nvPr/>
          </p:nvSpPr>
          <p:spPr bwMode="auto">
            <a:xfrm>
              <a:off x="3467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73" name="Text Box 108"/>
            <p:cNvSpPr txBox="1">
              <a:spLocks noChangeAspect="1" noChangeArrowheads="1"/>
            </p:cNvSpPr>
            <p:nvPr/>
          </p:nvSpPr>
          <p:spPr bwMode="auto">
            <a:xfrm>
              <a:off x="2989" y="305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74" name="Oval 109"/>
            <p:cNvSpPr>
              <a:spLocks noChangeAspect="1" noChangeArrowheads="1"/>
            </p:cNvSpPr>
            <p:nvPr/>
          </p:nvSpPr>
          <p:spPr bwMode="auto">
            <a:xfrm>
              <a:off x="3232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5" name="Line 110"/>
            <p:cNvSpPr>
              <a:spLocks noChangeAspect="1" noChangeShapeType="1"/>
            </p:cNvSpPr>
            <p:nvPr/>
          </p:nvSpPr>
          <p:spPr bwMode="auto">
            <a:xfrm rot="-5400000" flipH="1" flipV="1">
              <a:off x="3324" y="2181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76" name="Text Box 111"/>
            <p:cNvSpPr txBox="1">
              <a:spLocks noChangeAspect="1" noChangeArrowheads="1"/>
            </p:cNvSpPr>
            <p:nvPr/>
          </p:nvSpPr>
          <p:spPr bwMode="auto">
            <a:xfrm>
              <a:off x="3483" y="1888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77" name="Text Box 112"/>
            <p:cNvSpPr txBox="1">
              <a:spLocks noChangeAspect="1" noChangeArrowheads="1"/>
            </p:cNvSpPr>
            <p:nvPr/>
          </p:nvSpPr>
          <p:spPr bwMode="auto">
            <a:xfrm>
              <a:off x="3421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279699" name="Group 147"/>
          <p:cNvGrpSpPr>
            <a:grpSpLocks/>
          </p:cNvGrpSpPr>
          <p:nvPr/>
        </p:nvGrpSpPr>
        <p:grpSpPr bwMode="auto">
          <a:xfrm>
            <a:off x="4008439" y="2885454"/>
            <a:ext cx="979487" cy="946150"/>
            <a:chOff x="2046" y="3067"/>
            <a:chExt cx="617" cy="596"/>
          </a:xfrm>
        </p:grpSpPr>
        <p:sp>
          <p:nvSpPr>
            <p:cNvPr id="114753" name="AutoShape 145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4" name="Text Box 146"/>
            <p:cNvSpPr txBox="1">
              <a:spLocks noChangeArrowheads="1"/>
            </p:cNvSpPr>
            <p:nvPr/>
          </p:nvSpPr>
          <p:spPr bwMode="auto">
            <a:xfrm>
              <a:off x="2072" y="3067"/>
              <a:ext cx="47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279709" name="Group 157"/>
          <p:cNvGrpSpPr>
            <a:grpSpLocks/>
          </p:cNvGrpSpPr>
          <p:nvPr/>
        </p:nvGrpSpPr>
        <p:grpSpPr bwMode="auto">
          <a:xfrm>
            <a:off x="8142289" y="2348880"/>
            <a:ext cx="2130425" cy="3052763"/>
            <a:chOff x="3993" y="1634"/>
            <a:chExt cx="1342" cy="1923"/>
          </a:xfrm>
        </p:grpSpPr>
        <p:sp>
          <p:nvSpPr>
            <p:cNvPr id="114731" name="Line 115"/>
            <p:cNvSpPr>
              <a:spLocks noChangeShapeType="1"/>
            </p:cNvSpPr>
            <p:nvPr/>
          </p:nvSpPr>
          <p:spPr bwMode="auto">
            <a:xfrm>
              <a:off x="4988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2" name="Line 116"/>
            <p:cNvSpPr>
              <a:spLocks noChangeShapeType="1"/>
            </p:cNvSpPr>
            <p:nvPr/>
          </p:nvSpPr>
          <p:spPr bwMode="auto">
            <a:xfrm flipH="1">
              <a:off x="4601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3" name="Text Box 117"/>
            <p:cNvSpPr txBox="1">
              <a:spLocks noChangeAspect="1" noChangeArrowheads="1"/>
            </p:cNvSpPr>
            <p:nvPr/>
          </p:nvSpPr>
          <p:spPr bwMode="auto">
            <a:xfrm>
              <a:off x="4991" y="166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4734" name="Rectangle 118"/>
            <p:cNvSpPr>
              <a:spLocks noChangeAspect="1" noChangeArrowheads="1"/>
            </p:cNvSpPr>
            <p:nvPr/>
          </p:nvSpPr>
          <p:spPr bwMode="auto">
            <a:xfrm>
              <a:off x="5140" y="234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35" name="Text Box 127"/>
            <p:cNvSpPr txBox="1">
              <a:spLocks noChangeAspect="1" noChangeArrowheads="1"/>
            </p:cNvSpPr>
            <p:nvPr/>
          </p:nvSpPr>
          <p:spPr bwMode="auto">
            <a:xfrm>
              <a:off x="4275" y="1992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36" name="Oval 128"/>
            <p:cNvSpPr>
              <a:spLocks noChangeAspect="1" noChangeArrowheads="1"/>
            </p:cNvSpPr>
            <p:nvPr/>
          </p:nvSpPr>
          <p:spPr bwMode="auto">
            <a:xfrm>
              <a:off x="4833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37" name="Line 129"/>
            <p:cNvSpPr>
              <a:spLocks noChangeAspect="1" noChangeShapeType="1"/>
            </p:cNvSpPr>
            <p:nvPr/>
          </p:nvSpPr>
          <p:spPr bwMode="auto">
            <a:xfrm rot="600000">
              <a:off x="4324" y="223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8" name="Line 130"/>
            <p:cNvSpPr>
              <a:spLocks noChangeAspect="1" noChangeShapeType="1"/>
            </p:cNvSpPr>
            <p:nvPr/>
          </p:nvSpPr>
          <p:spPr bwMode="auto">
            <a:xfrm>
              <a:off x="4645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9" name="Line 131"/>
            <p:cNvSpPr>
              <a:spLocks noChangeAspect="1" noChangeShapeType="1"/>
            </p:cNvSpPr>
            <p:nvPr/>
          </p:nvSpPr>
          <p:spPr bwMode="auto">
            <a:xfrm flipH="1">
              <a:off x="4336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0" name="Rectangle 132"/>
            <p:cNvSpPr>
              <a:spLocks noChangeAspect="1" noChangeArrowheads="1"/>
            </p:cNvSpPr>
            <p:nvPr/>
          </p:nvSpPr>
          <p:spPr bwMode="auto">
            <a:xfrm>
              <a:off x="4719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1" name="Text Box 134"/>
            <p:cNvSpPr txBox="1">
              <a:spLocks noChangeAspect="1" noChangeArrowheads="1"/>
            </p:cNvSpPr>
            <p:nvPr/>
          </p:nvSpPr>
          <p:spPr bwMode="auto">
            <a:xfrm>
              <a:off x="4719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42" name="Text Box 135"/>
            <p:cNvSpPr txBox="1">
              <a:spLocks noChangeAspect="1" noChangeArrowheads="1"/>
            </p:cNvSpPr>
            <p:nvPr/>
          </p:nvSpPr>
          <p:spPr bwMode="auto">
            <a:xfrm>
              <a:off x="5132" y="2534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43" name="Oval 136"/>
            <p:cNvSpPr>
              <a:spLocks noChangeAspect="1" noChangeArrowheads="1"/>
            </p:cNvSpPr>
            <p:nvPr/>
          </p:nvSpPr>
          <p:spPr bwMode="auto">
            <a:xfrm>
              <a:off x="4484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4" name="Text Box 139"/>
            <p:cNvSpPr txBox="1">
              <a:spLocks noChangeAspect="1" noChangeArrowheads="1"/>
            </p:cNvSpPr>
            <p:nvPr/>
          </p:nvSpPr>
          <p:spPr bwMode="auto">
            <a:xfrm>
              <a:off x="4673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45" name="Text Box 148"/>
            <p:cNvSpPr txBox="1">
              <a:spLocks noChangeAspect="1" noChangeArrowheads="1"/>
            </p:cNvSpPr>
            <p:nvPr/>
          </p:nvSpPr>
          <p:spPr bwMode="auto">
            <a:xfrm>
              <a:off x="4526" y="163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46" name="Line 149"/>
            <p:cNvSpPr>
              <a:spLocks noChangeAspect="1" noChangeShapeType="1"/>
            </p:cNvSpPr>
            <p:nvPr/>
          </p:nvSpPr>
          <p:spPr bwMode="auto">
            <a:xfrm>
              <a:off x="4637" y="176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7" name="Rectangle 150"/>
            <p:cNvSpPr>
              <a:spLocks noChangeArrowheads="1"/>
            </p:cNvSpPr>
            <p:nvPr/>
          </p:nvSpPr>
          <p:spPr bwMode="auto">
            <a:xfrm>
              <a:off x="4259" y="2843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8" name="Text Box 151"/>
            <p:cNvSpPr txBox="1">
              <a:spLocks noChangeAspect="1" noChangeArrowheads="1"/>
            </p:cNvSpPr>
            <p:nvPr/>
          </p:nvSpPr>
          <p:spPr bwMode="auto">
            <a:xfrm>
              <a:off x="3993" y="2987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49" name="Line 152"/>
            <p:cNvSpPr>
              <a:spLocks noChangeShapeType="1"/>
            </p:cNvSpPr>
            <p:nvPr/>
          </p:nvSpPr>
          <p:spPr bwMode="auto">
            <a:xfrm>
              <a:off x="4143" y="3187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0" name="Line 153"/>
            <p:cNvSpPr>
              <a:spLocks noChangeAspect="1" noChangeShapeType="1"/>
            </p:cNvSpPr>
            <p:nvPr/>
          </p:nvSpPr>
          <p:spPr bwMode="auto">
            <a:xfrm>
              <a:off x="4059" y="3363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1" name="Line 154"/>
            <p:cNvSpPr>
              <a:spLocks noChangeAspect="1" noChangeShapeType="1"/>
            </p:cNvSpPr>
            <p:nvPr/>
          </p:nvSpPr>
          <p:spPr bwMode="auto">
            <a:xfrm>
              <a:off x="4068" y="2843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2" name="Line 155"/>
            <p:cNvSpPr>
              <a:spLocks noChangeShapeType="1"/>
            </p:cNvSpPr>
            <p:nvPr/>
          </p:nvSpPr>
          <p:spPr bwMode="auto">
            <a:xfrm>
              <a:off x="4145" y="2843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9725" name="Group 173"/>
          <p:cNvGrpSpPr>
            <a:grpSpLocks/>
          </p:cNvGrpSpPr>
          <p:nvPr/>
        </p:nvGrpSpPr>
        <p:grpSpPr bwMode="auto">
          <a:xfrm>
            <a:off x="1979614" y="2404442"/>
            <a:ext cx="2098675" cy="3009900"/>
            <a:chOff x="287" y="1651"/>
            <a:chExt cx="1322" cy="1896"/>
          </a:xfrm>
        </p:grpSpPr>
        <p:sp>
          <p:nvSpPr>
            <p:cNvPr id="114706" name="Line 50"/>
            <p:cNvSpPr>
              <a:spLocks noChangeShapeType="1"/>
            </p:cNvSpPr>
            <p:nvPr/>
          </p:nvSpPr>
          <p:spPr bwMode="auto">
            <a:xfrm>
              <a:off x="961" y="196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7" name="Line 51"/>
            <p:cNvSpPr>
              <a:spLocks noChangeShapeType="1"/>
            </p:cNvSpPr>
            <p:nvPr/>
          </p:nvSpPr>
          <p:spPr bwMode="auto">
            <a:xfrm flipH="1">
              <a:off x="574" y="194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8" name="Text Box 53"/>
            <p:cNvSpPr txBox="1">
              <a:spLocks noChangeAspect="1" noChangeArrowheads="1"/>
            </p:cNvSpPr>
            <p:nvPr/>
          </p:nvSpPr>
          <p:spPr bwMode="auto">
            <a:xfrm>
              <a:off x="972" y="165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09" name="Rectangle 54"/>
            <p:cNvSpPr>
              <a:spLocks noChangeAspect="1" noChangeArrowheads="1"/>
            </p:cNvSpPr>
            <p:nvPr/>
          </p:nvSpPr>
          <p:spPr bwMode="auto">
            <a:xfrm>
              <a:off x="487" y="233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10" name="Rectangle 55"/>
            <p:cNvSpPr>
              <a:spLocks noChangeAspect="1" noChangeArrowheads="1"/>
            </p:cNvSpPr>
            <p:nvPr/>
          </p:nvSpPr>
          <p:spPr bwMode="auto">
            <a:xfrm>
              <a:off x="487" y="287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11" name="Line 56"/>
            <p:cNvSpPr>
              <a:spLocks noChangeAspect="1" noChangeShapeType="1"/>
            </p:cNvSpPr>
            <p:nvPr/>
          </p:nvSpPr>
          <p:spPr bwMode="auto">
            <a:xfrm flipH="1">
              <a:off x="487" y="287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2" name="Line 57"/>
            <p:cNvSpPr>
              <a:spLocks noChangeAspect="1" noChangeShapeType="1"/>
            </p:cNvSpPr>
            <p:nvPr/>
          </p:nvSpPr>
          <p:spPr bwMode="auto">
            <a:xfrm>
              <a:off x="487" y="287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3" name="Text Box 59"/>
            <p:cNvSpPr txBox="1">
              <a:spLocks noChangeAspect="1" noChangeArrowheads="1"/>
            </p:cNvSpPr>
            <p:nvPr/>
          </p:nvSpPr>
          <p:spPr bwMode="auto">
            <a:xfrm>
              <a:off x="317" y="2576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14" name="Line 60"/>
            <p:cNvSpPr>
              <a:spLocks noChangeAspect="1" noChangeShapeType="1"/>
            </p:cNvSpPr>
            <p:nvPr/>
          </p:nvSpPr>
          <p:spPr bwMode="auto">
            <a:xfrm>
              <a:off x="366" y="2793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5" name="Line 61"/>
            <p:cNvSpPr>
              <a:spLocks noChangeAspect="1" noChangeShapeType="1"/>
            </p:cNvSpPr>
            <p:nvPr/>
          </p:nvSpPr>
          <p:spPr bwMode="auto">
            <a:xfrm>
              <a:off x="287" y="304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6" name="Line 62"/>
            <p:cNvSpPr>
              <a:spLocks noChangeAspect="1" noChangeShapeType="1"/>
            </p:cNvSpPr>
            <p:nvPr/>
          </p:nvSpPr>
          <p:spPr bwMode="auto">
            <a:xfrm>
              <a:off x="296" y="233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7" name="Line 63"/>
            <p:cNvSpPr>
              <a:spLocks noChangeAspect="1" noChangeShapeType="1"/>
            </p:cNvSpPr>
            <p:nvPr/>
          </p:nvSpPr>
          <p:spPr bwMode="auto">
            <a:xfrm>
              <a:off x="373" y="2332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8" name="Text Box 64"/>
            <p:cNvSpPr txBox="1">
              <a:spLocks noChangeAspect="1" noChangeArrowheads="1"/>
            </p:cNvSpPr>
            <p:nvPr/>
          </p:nvSpPr>
          <p:spPr bwMode="auto">
            <a:xfrm>
              <a:off x="424" y="168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19" name="Oval 65"/>
            <p:cNvSpPr>
              <a:spLocks noChangeAspect="1" noChangeArrowheads="1"/>
            </p:cNvSpPr>
            <p:nvPr/>
          </p:nvSpPr>
          <p:spPr bwMode="auto">
            <a:xfrm>
              <a:off x="806" y="179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0" name="Line 66"/>
            <p:cNvSpPr>
              <a:spLocks noChangeAspect="1" noChangeShapeType="1"/>
            </p:cNvSpPr>
            <p:nvPr/>
          </p:nvSpPr>
          <p:spPr bwMode="auto">
            <a:xfrm>
              <a:off x="606" y="179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1" name="Line 67"/>
            <p:cNvSpPr>
              <a:spLocks noChangeAspect="1" noChangeShapeType="1"/>
            </p:cNvSpPr>
            <p:nvPr/>
          </p:nvSpPr>
          <p:spPr bwMode="auto">
            <a:xfrm>
              <a:off x="1311" y="249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2" name="Line 68"/>
            <p:cNvSpPr>
              <a:spLocks noChangeAspect="1" noChangeShapeType="1"/>
            </p:cNvSpPr>
            <p:nvPr/>
          </p:nvSpPr>
          <p:spPr bwMode="auto">
            <a:xfrm flipH="1">
              <a:off x="1002" y="246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3" name="Rectangle 69"/>
            <p:cNvSpPr>
              <a:spLocks noChangeAspect="1" noChangeArrowheads="1"/>
            </p:cNvSpPr>
            <p:nvPr/>
          </p:nvSpPr>
          <p:spPr bwMode="auto">
            <a:xfrm>
              <a:off x="1385" y="283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4" name="Rectangle 70"/>
            <p:cNvSpPr>
              <a:spLocks noChangeAspect="1" noChangeArrowheads="1"/>
            </p:cNvSpPr>
            <p:nvPr/>
          </p:nvSpPr>
          <p:spPr bwMode="auto">
            <a:xfrm>
              <a:off x="928" y="283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5" name="Text Box 74"/>
            <p:cNvSpPr txBox="1">
              <a:spLocks noChangeAspect="1" noChangeArrowheads="1"/>
            </p:cNvSpPr>
            <p:nvPr/>
          </p:nvSpPr>
          <p:spPr bwMode="auto">
            <a:xfrm>
              <a:off x="1385" y="303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26" name="Text Box 75"/>
            <p:cNvSpPr txBox="1">
              <a:spLocks noChangeAspect="1" noChangeArrowheads="1"/>
            </p:cNvSpPr>
            <p:nvPr/>
          </p:nvSpPr>
          <p:spPr bwMode="auto">
            <a:xfrm>
              <a:off x="915" y="304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27" name="Oval 80"/>
            <p:cNvSpPr>
              <a:spLocks noChangeAspect="1" noChangeArrowheads="1"/>
            </p:cNvSpPr>
            <p:nvPr/>
          </p:nvSpPr>
          <p:spPr bwMode="auto">
            <a:xfrm>
              <a:off x="1150" y="229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8" name="Text Box 83"/>
            <p:cNvSpPr txBox="1">
              <a:spLocks noChangeAspect="1" noChangeArrowheads="1"/>
            </p:cNvSpPr>
            <p:nvPr/>
          </p:nvSpPr>
          <p:spPr bwMode="auto">
            <a:xfrm>
              <a:off x="1339" y="223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4729" name="Line 160"/>
            <p:cNvSpPr>
              <a:spLocks noChangeAspect="1" noChangeShapeType="1"/>
            </p:cNvSpPr>
            <p:nvPr/>
          </p:nvSpPr>
          <p:spPr bwMode="auto">
            <a:xfrm rot="-5400000" flipH="1" flipV="1">
              <a:off x="1211" y="2157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0" name="Text Box 161"/>
            <p:cNvSpPr txBox="1">
              <a:spLocks noChangeAspect="1" noChangeArrowheads="1"/>
            </p:cNvSpPr>
            <p:nvPr/>
          </p:nvSpPr>
          <p:spPr bwMode="auto">
            <a:xfrm>
              <a:off x="1370" y="186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9723" name="Group 171"/>
          <p:cNvGrpSpPr>
            <a:grpSpLocks/>
          </p:cNvGrpSpPr>
          <p:nvPr/>
        </p:nvGrpSpPr>
        <p:grpSpPr bwMode="auto">
          <a:xfrm>
            <a:off x="7208838" y="3199780"/>
            <a:ext cx="1073150" cy="962025"/>
            <a:chOff x="3626" y="2170"/>
            <a:chExt cx="676" cy="606"/>
          </a:xfrm>
        </p:grpSpPr>
        <p:sp>
          <p:nvSpPr>
            <p:cNvPr id="114703" name="Text Box 167"/>
            <p:cNvSpPr txBox="1">
              <a:spLocks noChangeArrowheads="1"/>
            </p:cNvSpPr>
            <p:nvPr/>
          </p:nvSpPr>
          <p:spPr bwMode="auto">
            <a:xfrm>
              <a:off x="3626" y="2507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4704" name="AutoShape 169"/>
            <p:cNvSpPr>
              <a:spLocks noChangeAspect="1" noChangeArrowheads="1"/>
            </p:cNvSpPr>
            <p:nvPr/>
          </p:nvSpPr>
          <p:spPr bwMode="auto">
            <a:xfrm>
              <a:off x="3679" y="2426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5" name="Text Box 170"/>
            <p:cNvSpPr txBox="1">
              <a:spLocks noChangeArrowheads="1"/>
            </p:cNvSpPr>
            <p:nvPr/>
          </p:nvSpPr>
          <p:spPr bwMode="auto">
            <a:xfrm>
              <a:off x="3655" y="2170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</a:t>
              </a:r>
            </a:p>
          </p:txBody>
        </p:sp>
      </p:grpSp>
      <p:sp>
        <p:nvSpPr>
          <p:cNvPr id="279724" name="Text Box 172"/>
          <p:cNvSpPr txBox="1">
            <a:spLocks noChangeArrowheads="1"/>
          </p:cNvSpPr>
          <p:nvPr/>
        </p:nvSpPr>
        <p:spPr bwMode="auto">
          <a:xfrm>
            <a:off x="3071814" y="5733429"/>
            <a:ext cx="6264275" cy="831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第一种单旋转平衡化处理（以左单旋转为例）</a:t>
            </a:r>
          </a:p>
          <a:p>
            <a:pPr eaLnBrk="1" hangingPunct="1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       右单旋转的情形可对称处理</a:t>
            </a:r>
            <a:endParaRPr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79728" name="Rectangle 176"/>
          <p:cNvSpPr>
            <a:spLocks noChangeArrowheads="1"/>
          </p:cNvSpPr>
          <p:nvPr/>
        </p:nvSpPr>
        <p:spPr bwMode="auto">
          <a:xfrm>
            <a:off x="1076326" y="27192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27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72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6" name="Rectangle 4"/>
          <p:cNvSpPr>
            <a:spLocks noChangeArrowheads="1"/>
          </p:cNvSpPr>
          <p:nvPr/>
        </p:nvSpPr>
        <p:spPr bwMode="auto">
          <a:xfrm>
            <a:off x="1415480" y="908720"/>
            <a:ext cx="9720757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3b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的平衡因子同号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，则执行一个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来恢复，结点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的平衡因子均改为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。由于经过平衡旋转后结点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的子树的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高度降低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，故需要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继续沿搜索路径向上层进行平衡化处理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320541" name="Group 29"/>
          <p:cNvGrpSpPr>
            <a:grpSpLocks/>
          </p:cNvGrpSpPr>
          <p:nvPr/>
        </p:nvGrpSpPr>
        <p:grpSpPr bwMode="auto">
          <a:xfrm>
            <a:off x="4152205" y="2885455"/>
            <a:ext cx="979487" cy="946150"/>
            <a:chOff x="2046" y="3067"/>
            <a:chExt cx="617" cy="596"/>
          </a:xfrm>
        </p:grpSpPr>
        <p:sp>
          <p:nvSpPr>
            <p:cNvPr id="115801" name="AutoShape 30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802" name="Text Box 31"/>
            <p:cNvSpPr txBox="1">
              <a:spLocks noChangeArrowheads="1"/>
            </p:cNvSpPr>
            <p:nvPr/>
          </p:nvSpPr>
          <p:spPr bwMode="auto">
            <a:xfrm>
              <a:off x="2072" y="3067"/>
              <a:ext cx="47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320594" name="Group 82"/>
          <p:cNvGrpSpPr>
            <a:grpSpLocks/>
          </p:cNvGrpSpPr>
          <p:nvPr/>
        </p:nvGrpSpPr>
        <p:grpSpPr bwMode="auto">
          <a:xfrm>
            <a:off x="7352604" y="3199781"/>
            <a:ext cx="1073150" cy="962025"/>
            <a:chOff x="3626" y="2170"/>
            <a:chExt cx="676" cy="606"/>
          </a:xfrm>
        </p:grpSpPr>
        <p:sp>
          <p:nvSpPr>
            <p:cNvPr id="115798" name="Text Box 83"/>
            <p:cNvSpPr txBox="1">
              <a:spLocks noChangeArrowheads="1"/>
            </p:cNvSpPr>
            <p:nvPr/>
          </p:nvSpPr>
          <p:spPr bwMode="auto">
            <a:xfrm>
              <a:off x="3626" y="2507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99" name="AutoShape 84"/>
            <p:cNvSpPr>
              <a:spLocks noChangeAspect="1" noChangeArrowheads="1"/>
            </p:cNvSpPr>
            <p:nvPr/>
          </p:nvSpPr>
          <p:spPr bwMode="auto">
            <a:xfrm>
              <a:off x="3679" y="2426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800" name="Text Box 85"/>
            <p:cNvSpPr txBox="1">
              <a:spLocks noChangeArrowheads="1"/>
            </p:cNvSpPr>
            <p:nvPr/>
          </p:nvSpPr>
          <p:spPr bwMode="auto">
            <a:xfrm>
              <a:off x="3655" y="2170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</a:t>
              </a:r>
            </a:p>
          </p:txBody>
        </p:sp>
      </p:grpSp>
      <p:sp>
        <p:nvSpPr>
          <p:cNvPr id="320598" name="Text Box 86"/>
          <p:cNvSpPr txBox="1">
            <a:spLocks noChangeArrowheads="1"/>
          </p:cNvSpPr>
          <p:nvPr/>
        </p:nvSpPr>
        <p:spPr bwMode="auto">
          <a:xfrm>
            <a:off x="3215580" y="5733430"/>
            <a:ext cx="6264275" cy="831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第二种单旋转平衡化处理（以左单旋转为例）</a:t>
            </a:r>
          </a:p>
          <a:p>
            <a:pPr eaLnBrk="1" hangingPunct="1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       右单旋转的情形可对称处理</a:t>
            </a:r>
            <a:endParaRPr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320623" name="Group 111"/>
          <p:cNvGrpSpPr>
            <a:grpSpLocks/>
          </p:cNvGrpSpPr>
          <p:nvPr/>
        </p:nvGrpSpPr>
        <p:grpSpPr bwMode="auto">
          <a:xfrm>
            <a:off x="2136080" y="2420318"/>
            <a:ext cx="2098675" cy="3009900"/>
            <a:chOff x="295" y="1661"/>
            <a:chExt cx="1322" cy="1896"/>
          </a:xfrm>
        </p:grpSpPr>
        <p:sp>
          <p:nvSpPr>
            <p:cNvPr id="115772" name="Line 57"/>
            <p:cNvSpPr>
              <a:spLocks noChangeShapeType="1"/>
            </p:cNvSpPr>
            <p:nvPr/>
          </p:nvSpPr>
          <p:spPr bwMode="auto">
            <a:xfrm>
              <a:off x="969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3" name="Line 58"/>
            <p:cNvSpPr>
              <a:spLocks noChangeShapeType="1"/>
            </p:cNvSpPr>
            <p:nvPr/>
          </p:nvSpPr>
          <p:spPr bwMode="auto">
            <a:xfrm flipH="1">
              <a:off x="582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4" name="Text Box 59"/>
            <p:cNvSpPr txBox="1">
              <a:spLocks noChangeAspect="1" noChangeArrowheads="1"/>
            </p:cNvSpPr>
            <p:nvPr/>
          </p:nvSpPr>
          <p:spPr bwMode="auto">
            <a:xfrm>
              <a:off x="980" y="166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75" name="Rectangle 60"/>
            <p:cNvSpPr>
              <a:spLocks noChangeAspect="1" noChangeArrowheads="1"/>
            </p:cNvSpPr>
            <p:nvPr/>
          </p:nvSpPr>
          <p:spPr bwMode="auto">
            <a:xfrm>
              <a:off x="495" y="234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6" name="Rectangle 61"/>
            <p:cNvSpPr>
              <a:spLocks noChangeAspect="1" noChangeArrowheads="1"/>
            </p:cNvSpPr>
            <p:nvPr/>
          </p:nvSpPr>
          <p:spPr bwMode="auto">
            <a:xfrm>
              <a:off x="495" y="288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7" name="Line 62"/>
            <p:cNvSpPr>
              <a:spLocks noChangeAspect="1" noChangeShapeType="1"/>
            </p:cNvSpPr>
            <p:nvPr/>
          </p:nvSpPr>
          <p:spPr bwMode="auto">
            <a:xfrm flipH="1">
              <a:off x="495" y="288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8" name="Line 63"/>
            <p:cNvSpPr>
              <a:spLocks noChangeAspect="1" noChangeShapeType="1"/>
            </p:cNvSpPr>
            <p:nvPr/>
          </p:nvSpPr>
          <p:spPr bwMode="auto">
            <a:xfrm>
              <a:off x="495" y="288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9" name="Text Box 64"/>
            <p:cNvSpPr txBox="1">
              <a:spLocks noChangeAspect="1" noChangeArrowheads="1"/>
            </p:cNvSpPr>
            <p:nvPr/>
          </p:nvSpPr>
          <p:spPr bwMode="auto">
            <a:xfrm>
              <a:off x="325" y="2586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80" name="Line 65"/>
            <p:cNvSpPr>
              <a:spLocks noChangeAspect="1" noChangeShapeType="1"/>
            </p:cNvSpPr>
            <p:nvPr/>
          </p:nvSpPr>
          <p:spPr bwMode="auto">
            <a:xfrm>
              <a:off x="374" y="2803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1" name="Line 66"/>
            <p:cNvSpPr>
              <a:spLocks noChangeAspect="1" noChangeShapeType="1"/>
            </p:cNvSpPr>
            <p:nvPr/>
          </p:nvSpPr>
          <p:spPr bwMode="auto">
            <a:xfrm>
              <a:off x="295" y="305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2" name="Line 67"/>
            <p:cNvSpPr>
              <a:spLocks noChangeAspect="1" noChangeShapeType="1"/>
            </p:cNvSpPr>
            <p:nvPr/>
          </p:nvSpPr>
          <p:spPr bwMode="auto">
            <a:xfrm>
              <a:off x="304" y="23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3" name="Line 68"/>
            <p:cNvSpPr>
              <a:spLocks noChangeAspect="1" noChangeShapeType="1"/>
            </p:cNvSpPr>
            <p:nvPr/>
          </p:nvSpPr>
          <p:spPr bwMode="auto">
            <a:xfrm>
              <a:off x="381" y="2342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4" name="Text Box 69"/>
            <p:cNvSpPr txBox="1">
              <a:spLocks noChangeAspect="1" noChangeArrowheads="1"/>
            </p:cNvSpPr>
            <p:nvPr/>
          </p:nvSpPr>
          <p:spPr bwMode="auto">
            <a:xfrm>
              <a:off x="432" y="169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85" name="Oval 70"/>
            <p:cNvSpPr>
              <a:spLocks noChangeAspect="1" noChangeArrowheads="1"/>
            </p:cNvSpPr>
            <p:nvPr/>
          </p:nvSpPr>
          <p:spPr bwMode="auto">
            <a:xfrm>
              <a:off x="814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86" name="Line 71"/>
            <p:cNvSpPr>
              <a:spLocks noChangeAspect="1" noChangeShapeType="1"/>
            </p:cNvSpPr>
            <p:nvPr/>
          </p:nvSpPr>
          <p:spPr bwMode="auto">
            <a:xfrm>
              <a:off x="614" y="180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7" name="Line 72"/>
            <p:cNvSpPr>
              <a:spLocks noChangeAspect="1" noChangeShapeType="1"/>
            </p:cNvSpPr>
            <p:nvPr/>
          </p:nvSpPr>
          <p:spPr bwMode="auto">
            <a:xfrm>
              <a:off x="1319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8" name="Line 73"/>
            <p:cNvSpPr>
              <a:spLocks noChangeAspect="1" noChangeShapeType="1"/>
            </p:cNvSpPr>
            <p:nvPr/>
          </p:nvSpPr>
          <p:spPr bwMode="auto">
            <a:xfrm flipH="1">
              <a:off x="1010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9" name="Rectangle 74"/>
            <p:cNvSpPr>
              <a:spLocks noChangeAspect="1" noChangeArrowheads="1"/>
            </p:cNvSpPr>
            <p:nvPr/>
          </p:nvSpPr>
          <p:spPr bwMode="auto">
            <a:xfrm>
              <a:off x="1393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0" name="Text Box 76"/>
            <p:cNvSpPr txBox="1">
              <a:spLocks noChangeAspect="1" noChangeArrowheads="1"/>
            </p:cNvSpPr>
            <p:nvPr/>
          </p:nvSpPr>
          <p:spPr bwMode="auto">
            <a:xfrm>
              <a:off x="1393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5791" name="Text Box 77"/>
            <p:cNvSpPr txBox="1">
              <a:spLocks noChangeAspect="1" noChangeArrowheads="1"/>
            </p:cNvSpPr>
            <p:nvPr/>
          </p:nvSpPr>
          <p:spPr bwMode="auto">
            <a:xfrm>
              <a:off x="931" y="305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92" name="Oval 78"/>
            <p:cNvSpPr>
              <a:spLocks noChangeAspect="1" noChangeArrowheads="1"/>
            </p:cNvSpPr>
            <p:nvPr/>
          </p:nvSpPr>
          <p:spPr bwMode="auto">
            <a:xfrm>
              <a:off x="1158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3" name="Text Box 79"/>
            <p:cNvSpPr txBox="1">
              <a:spLocks noChangeAspect="1" noChangeArrowheads="1"/>
            </p:cNvSpPr>
            <p:nvPr/>
          </p:nvSpPr>
          <p:spPr bwMode="auto">
            <a:xfrm>
              <a:off x="1347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94" name="Line 80"/>
            <p:cNvSpPr>
              <a:spLocks noChangeAspect="1" noChangeShapeType="1"/>
            </p:cNvSpPr>
            <p:nvPr/>
          </p:nvSpPr>
          <p:spPr bwMode="auto">
            <a:xfrm rot="-5400000" flipH="1" flipV="1">
              <a:off x="1211" y="2157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95" name="Text Box 81"/>
            <p:cNvSpPr txBox="1">
              <a:spLocks noChangeAspect="1" noChangeArrowheads="1"/>
            </p:cNvSpPr>
            <p:nvPr/>
          </p:nvSpPr>
          <p:spPr bwMode="auto">
            <a:xfrm>
              <a:off x="1370" y="186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96" name="Rectangle 87"/>
            <p:cNvSpPr>
              <a:spLocks noChangeArrowheads="1"/>
            </p:cNvSpPr>
            <p:nvPr/>
          </p:nvSpPr>
          <p:spPr bwMode="auto">
            <a:xfrm>
              <a:off x="945" y="283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7" name="Text Box 88"/>
            <p:cNvSpPr txBox="1">
              <a:spLocks noChangeAspect="1" noChangeArrowheads="1"/>
            </p:cNvSpPr>
            <p:nvPr/>
          </p:nvSpPr>
          <p:spPr bwMode="auto">
            <a:xfrm>
              <a:off x="924" y="2979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20621" name="Group 109"/>
          <p:cNvGrpSpPr>
            <a:grpSpLocks/>
          </p:cNvGrpSpPr>
          <p:nvPr/>
        </p:nvGrpSpPr>
        <p:grpSpPr bwMode="auto">
          <a:xfrm>
            <a:off x="5231704" y="2404443"/>
            <a:ext cx="2178050" cy="2997200"/>
            <a:chOff x="2245" y="1651"/>
            <a:chExt cx="1372" cy="1888"/>
          </a:xfrm>
        </p:grpSpPr>
        <p:sp>
          <p:nvSpPr>
            <p:cNvPr id="115749" name="Freeform 6"/>
            <p:cNvSpPr>
              <a:spLocks/>
            </p:cNvSpPr>
            <p:nvPr/>
          </p:nvSpPr>
          <p:spPr bwMode="auto">
            <a:xfrm>
              <a:off x="2715" y="2134"/>
              <a:ext cx="384" cy="112"/>
            </a:xfrm>
            <a:custGeom>
              <a:avLst/>
              <a:gdLst>
                <a:gd name="T0" fmla="*/ 0 w 384"/>
                <a:gd name="T1" fmla="*/ 112 h 112"/>
                <a:gd name="T2" fmla="*/ 48 w 384"/>
                <a:gd name="T3" fmla="*/ 64 h 112"/>
                <a:gd name="T4" fmla="*/ 144 w 384"/>
                <a:gd name="T5" fmla="*/ 16 h 112"/>
                <a:gd name="T6" fmla="*/ 240 w 384"/>
                <a:gd name="T7" fmla="*/ 16 h 112"/>
                <a:gd name="T8" fmla="*/ 384 w 384"/>
                <a:gd name="T9" fmla="*/ 112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112"/>
                  </a:moveTo>
                  <a:cubicBezTo>
                    <a:pt x="12" y="96"/>
                    <a:pt x="24" y="80"/>
                    <a:pt x="48" y="64"/>
                  </a:cubicBezTo>
                  <a:cubicBezTo>
                    <a:pt x="72" y="48"/>
                    <a:pt x="112" y="24"/>
                    <a:pt x="144" y="16"/>
                  </a:cubicBezTo>
                  <a:cubicBezTo>
                    <a:pt x="176" y="8"/>
                    <a:pt x="200" y="0"/>
                    <a:pt x="240" y="16"/>
                  </a:cubicBezTo>
                  <a:cubicBezTo>
                    <a:pt x="280" y="32"/>
                    <a:pt x="360" y="96"/>
                    <a:pt x="384" y="112"/>
                  </a:cubicBezTo>
                </a:path>
              </a:pathLst>
            </a:custGeom>
            <a:noFill/>
            <a:ln w="28575" cap="flat" cmpd="sng">
              <a:solidFill>
                <a:srgbClr val="D60093"/>
              </a:solidFill>
              <a:prstDash val="sysDot"/>
              <a:round/>
              <a:headEnd type="triangle" w="med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0" name="Line 7"/>
            <p:cNvSpPr>
              <a:spLocks noChangeShapeType="1"/>
            </p:cNvSpPr>
            <p:nvPr/>
          </p:nvSpPr>
          <p:spPr bwMode="auto">
            <a:xfrm>
              <a:off x="2958" y="195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1" name="Line 8"/>
            <p:cNvSpPr>
              <a:spLocks noChangeShapeType="1"/>
            </p:cNvSpPr>
            <p:nvPr/>
          </p:nvSpPr>
          <p:spPr bwMode="auto">
            <a:xfrm flipH="1">
              <a:off x="2571" y="193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2" name="Text Box 9"/>
            <p:cNvSpPr txBox="1">
              <a:spLocks noChangeAspect="1" noChangeArrowheads="1"/>
            </p:cNvSpPr>
            <p:nvPr/>
          </p:nvSpPr>
          <p:spPr bwMode="auto">
            <a:xfrm>
              <a:off x="2977" y="165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5753" name="Rectangle 10"/>
            <p:cNvSpPr>
              <a:spLocks noChangeArrowheads="1"/>
            </p:cNvSpPr>
            <p:nvPr/>
          </p:nvSpPr>
          <p:spPr bwMode="auto">
            <a:xfrm>
              <a:off x="2487" y="232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54" name="Text Box 11"/>
            <p:cNvSpPr txBox="1">
              <a:spLocks noChangeAspect="1" noChangeArrowheads="1"/>
            </p:cNvSpPr>
            <p:nvPr/>
          </p:nvSpPr>
          <p:spPr bwMode="auto">
            <a:xfrm>
              <a:off x="2245" y="246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55" name="Line 12"/>
            <p:cNvSpPr>
              <a:spLocks noChangeShapeType="1"/>
            </p:cNvSpPr>
            <p:nvPr/>
          </p:nvSpPr>
          <p:spPr bwMode="auto">
            <a:xfrm>
              <a:off x="2387" y="2668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6" name="Line 13"/>
            <p:cNvSpPr>
              <a:spLocks noChangeAspect="1" noChangeShapeType="1"/>
            </p:cNvSpPr>
            <p:nvPr/>
          </p:nvSpPr>
          <p:spPr bwMode="auto">
            <a:xfrm>
              <a:off x="2303" y="2844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7" name="Line 14"/>
            <p:cNvSpPr>
              <a:spLocks noChangeAspect="1" noChangeShapeType="1"/>
            </p:cNvSpPr>
            <p:nvPr/>
          </p:nvSpPr>
          <p:spPr bwMode="auto">
            <a:xfrm>
              <a:off x="2304" y="232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8" name="Line 15"/>
            <p:cNvSpPr>
              <a:spLocks noChangeShapeType="1"/>
            </p:cNvSpPr>
            <p:nvPr/>
          </p:nvSpPr>
          <p:spPr bwMode="auto">
            <a:xfrm>
              <a:off x="2381" y="2324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9" name="Text Box 16"/>
            <p:cNvSpPr txBox="1">
              <a:spLocks noChangeAspect="1" noChangeArrowheads="1"/>
            </p:cNvSpPr>
            <p:nvPr/>
          </p:nvSpPr>
          <p:spPr bwMode="auto">
            <a:xfrm>
              <a:off x="2421" y="1678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60" name="Oval 17"/>
            <p:cNvSpPr>
              <a:spLocks noChangeAspect="1" noChangeArrowheads="1"/>
            </p:cNvSpPr>
            <p:nvPr/>
          </p:nvSpPr>
          <p:spPr bwMode="auto">
            <a:xfrm>
              <a:off x="2803" y="178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1" name="Line 18"/>
            <p:cNvSpPr>
              <a:spLocks noChangeAspect="1" noChangeShapeType="1"/>
            </p:cNvSpPr>
            <p:nvPr/>
          </p:nvSpPr>
          <p:spPr bwMode="auto">
            <a:xfrm>
              <a:off x="2603" y="178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2" name="Line 19"/>
            <p:cNvSpPr>
              <a:spLocks noChangeAspect="1" noChangeShapeType="1"/>
            </p:cNvSpPr>
            <p:nvPr/>
          </p:nvSpPr>
          <p:spPr bwMode="auto">
            <a:xfrm>
              <a:off x="3308" y="249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3" name="Line 20"/>
            <p:cNvSpPr>
              <a:spLocks noChangeAspect="1" noChangeShapeType="1"/>
            </p:cNvSpPr>
            <p:nvPr/>
          </p:nvSpPr>
          <p:spPr bwMode="auto">
            <a:xfrm flipH="1">
              <a:off x="2999" y="245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4" name="Rectangle 21"/>
            <p:cNvSpPr>
              <a:spLocks noChangeAspect="1" noChangeArrowheads="1"/>
            </p:cNvSpPr>
            <p:nvPr/>
          </p:nvSpPr>
          <p:spPr bwMode="auto">
            <a:xfrm>
              <a:off x="3382" y="282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5" name="Text Box 23"/>
            <p:cNvSpPr txBox="1">
              <a:spLocks noChangeAspect="1" noChangeArrowheads="1"/>
            </p:cNvSpPr>
            <p:nvPr/>
          </p:nvSpPr>
          <p:spPr bwMode="auto">
            <a:xfrm>
              <a:off x="3382" y="3031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5766" name="Oval 25"/>
            <p:cNvSpPr>
              <a:spLocks noChangeAspect="1" noChangeArrowheads="1"/>
            </p:cNvSpPr>
            <p:nvPr/>
          </p:nvSpPr>
          <p:spPr bwMode="auto">
            <a:xfrm>
              <a:off x="3147" y="229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7" name="Line 26"/>
            <p:cNvSpPr>
              <a:spLocks noChangeAspect="1" noChangeShapeType="1"/>
            </p:cNvSpPr>
            <p:nvPr/>
          </p:nvSpPr>
          <p:spPr bwMode="auto">
            <a:xfrm rot="-5400000" flipH="1" flipV="1">
              <a:off x="3239" y="2163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8" name="Text Box 27"/>
            <p:cNvSpPr txBox="1">
              <a:spLocks noChangeAspect="1" noChangeArrowheads="1"/>
            </p:cNvSpPr>
            <p:nvPr/>
          </p:nvSpPr>
          <p:spPr bwMode="auto">
            <a:xfrm>
              <a:off x="3398" y="187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69" name="Text Box 28"/>
            <p:cNvSpPr txBox="1">
              <a:spLocks noChangeAspect="1" noChangeArrowheads="1"/>
            </p:cNvSpPr>
            <p:nvPr/>
          </p:nvSpPr>
          <p:spPr bwMode="auto">
            <a:xfrm>
              <a:off x="3336" y="22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70" name="Rectangle 94"/>
            <p:cNvSpPr>
              <a:spLocks noChangeArrowheads="1"/>
            </p:cNvSpPr>
            <p:nvPr/>
          </p:nvSpPr>
          <p:spPr bwMode="auto">
            <a:xfrm>
              <a:off x="2925" y="2819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1" name="Text Box 95"/>
            <p:cNvSpPr txBox="1">
              <a:spLocks noChangeAspect="1" noChangeArrowheads="1"/>
            </p:cNvSpPr>
            <p:nvPr/>
          </p:nvSpPr>
          <p:spPr bwMode="auto">
            <a:xfrm>
              <a:off x="2912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20622" name="Group 110"/>
          <p:cNvGrpSpPr>
            <a:grpSpLocks/>
          </p:cNvGrpSpPr>
          <p:nvPr/>
        </p:nvGrpSpPr>
        <p:grpSpPr bwMode="auto">
          <a:xfrm>
            <a:off x="8298755" y="2348880"/>
            <a:ext cx="2117725" cy="2744788"/>
            <a:chOff x="4177" y="1616"/>
            <a:chExt cx="1334" cy="1729"/>
          </a:xfrm>
        </p:grpSpPr>
        <p:sp>
          <p:nvSpPr>
            <p:cNvPr id="115727" name="Line 33"/>
            <p:cNvSpPr>
              <a:spLocks noChangeShapeType="1"/>
            </p:cNvSpPr>
            <p:nvPr/>
          </p:nvSpPr>
          <p:spPr bwMode="auto">
            <a:xfrm>
              <a:off x="5164" y="195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8" name="Line 34"/>
            <p:cNvSpPr>
              <a:spLocks noChangeShapeType="1"/>
            </p:cNvSpPr>
            <p:nvPr/>
          </p:nvSpPr>
          <p:spPr bwMode="auto">
            <a:xfrm flipH="1">
              <a:off x="4777" y="193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9" name="Text Box 35"/>
            <p:cNvSpPr txBox="1">
              <a:spLocks noChangeAspect="1" noChangeArrowheads="1"/>
            </p:cNvSpPr>
            <p:nvPr/>
          </p:nvSpPr>
          <p:spPr bwMode="auto">
            <a:xfrm>
              <a:off x="5167" y="1643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5730" name="Rectangle 36"/>
            <p:cNvSpPr>
              <a:spLocks noChangeAspect="1" noChangeArrowheads="1"/>
            </p:cNvSpPr>
            <p:nvPr/>
          </p:nvSpPr>
          <p:spPr bwMode="auto">
            <a:xfrm>
              <a:off x="5316" y="2324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1" name="Text Box 37"/>
            <p:cNvSpPr txBox="1">
              <a:spLocks noChangeAspect="1" noChangeArrowheads="1"/>
            </p:cNvSpPr>
            <p:nvPr/>
          </p:nvSpPr>
          <p:spPr bwMode="auto">
            <a:xfrm>
              <a:off x="4451" y="197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32" name="Oval 38"/>
            <p:cNvSpPr>
              <a:spLocks noChangeAspect="1" noChangeArrowheads="1"/>
            </p:cNvSpPr>
            <p:nvPr/>
          </p:nvSpPr>
          <p:spPr bwMode="auto">
            <a:xfrm>
              <a:off x="5009" y="178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3" name="Line 39"/>
            <p:cNvSpPr>
              <a:spLocks noChangeAspect="1" noChangeShapeType="1"/>
            </p:cNvSpPr>
            <p:nvPr/>
          </p:nvSpPr>
          <p:spPr bwMode="auto">
            <a:xfrm rot="600000">
              <a:off x="4500" y="221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4" name="Line 40"/>
            <p:cNvSpPr>
              <a:spLocks noChangeAspect="1" noChangeShapeType="1"/>
            </p:cNvSpPr>
            <p:nvPr/>
          </p:nvSpPr>
          <p:spPr bwMode="auto">
            <a:xfrm>
              <a:off x="4821" y="249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5" name="Line 41"/>
            <p:cNvSpPr>
              <a:spLocks noChangeAspect="1" noChangeShapeType="1"/>
            </p:cNvSpPr>
            <p:nvPr/>
          </p:nvSpPr>
          <p:spPr bwMode="auto">
            <a:xfrm flipH="1">
              <a:off x="4512" y="245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6" name="Text Box 44"/>
            <p:cNvSpPr txBox="1">
              <a:spLocks noChangeAspect="1" noChangeArrowheads="1"/>
            </p:cNvSpPr>
            <p:nvPr/>
          </p:nvSpPr>
          <p:spPr bwMode="auto">
            <a:xfrm>
              <a:off x="5308" y="2516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37" name="Oval 45"/>
            <p:cNvSpPr>
              <a:spLocks noChangeAspect="1" noChangeArrowheads="1"/>
            </p:cNvSpPr>
            <p:nvPr/>
          </p:nvSpPr>
          <p:spPr bwMode="auto">
            <a:xfrm>
              <a:off x="4660" y="229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8" name="Text Box 46"/>
            <p:cNvSpPr txBox="1">
              <a:spLocks noChangeAspect="1" noChangeArrowheads="1"/>
            </p:cNvSpPr>
            <p:nvPr/>
          </p:nvSpPr>
          <p:spPr bwMode="auto">
            <a:xfrm>
              <a:off x="4849" y="22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5739" name="Text Box 47"/>
            <p:cNvSpPr txBox="1">
              <a:spLocks noChangeAspect="1" noChangeArrowheads="1"/>
            </p:cNvSpPr>
            <p:nvPr/>
          </p:nvSpPr>
          <p:spPr bwMode="auto">
            <a:xfrm>
              <a:off x="4702" y="161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40" name="Line 48"/>
            <p:cNvSpPr>
              <a:spLocks noChangeAspect="1" noChangeShapeType="1"/>
            </p:cNvSpPr>
            <p:nvPr/>
          </p:nvSpPr>
          <p:spPr bwMode="auto">
            <a:xfrm>
              <a:off x="4813" y="1751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1" name="Rectangle 49"/>
            <p:cNvSpPr>
              <a:spLocks noChangeArrowheads="1"/>
            </p:cNvSpPr>
            <p:nvPr/>
          </p:nvSpPr>
          <p:spPr bwMode="auto">
            <a:xfrm>
              <a:off x="4435" y="282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42" name="Text Box 50"/>
            <p:cNvSpPr txBox="1">
              <a:spLocks noChangeAspect="1" noChangeArrowheads="1"/>
            </p:cNvSpPr>
            <p:nvPr/>
          </p:nvSpPr>
          <p:spPr bwMode="auto">
            <a:xfrm>
              <a:off x="4177" y="2969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43" name="Line 51"/>
            <p:cNvSpPr>
              <a:spLocks noChangeShapeType="1"/>
            </p:cNvSpPr>
            <p:nvPr/>
          </p:nvSpPr>
          <p:spPr bwMode="auto">
            <a:xfrm>
              <a:off x="4335" y="3169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4" name="Line 52"/>
            <p:cNvSpPr>
              <a:spLocks noChangeAspect="1" noChangeShapeType="1"/>
            </p:cNvSpPr>
            <p:nvPr/>
          </p:nvSpPr>
          <p:spPr bwMode="auto">
            <a:xfrm>
              <a:off x="4251" y="334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5" name="Line 53"/>
            <p:cNvSpPr>
              <a:spLocks noChangeAspect="1" noChangeShapeType="1"/>
            </p:cNvSpPr>
            <p:nvPr/>
          </p:nvSpPr>
          <p:spPr bwMode="auto">
            <a:xfrm>
              <a:off x="4252" y="282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6" name="Line 54"/>
            <p:cNvSpPr>
              <a:spLocks noChangeShapeType="1"/>
            </p:cNvSpPr>
            <p:nvPr/>
          </p:nvSpPr>
          <p:spPr bwMode="auto">
            <a:xfrm>
              <a:off x="4329" y="2825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7" name="Rectangle 100"/>
            <p:cNvSpPr>
              <a:spLocks noChangeArrowheads="1"/>
            </p:cNvSpPr>
            <p:nvPr/>
          </p:nvSpPr>
          <p:spPr bwMode="auto">
            <a:xfrm>
              <a:off x="4900" y="2819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48" name="Text Box 101"/>
            <p:cNvSpPr txBox="1">
              <a:spLocks noChangeAspect="1" noChangeArrowheads="1"/>
            </p:cNvSpPr>
            <p:nvPr/>
          </p:nvSpPr>
          <p:spPr bwMode="auto">
            <a:xfrm>
              <a:off x="4886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20626" name="Rectangle 114"/>
          <p:cNvSpPr>
            <a:spLocks noChangeArrowheads="1"/>
          </p:cNvSpPr>
          <p:nvPr/>
        </p:nvSpPr>
        <p:spPr bwMode="auto">
          <a:xfrm>
            <a:off x="1119188" y="9036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3b</a:t>
            </a:r>
          </a:p>
        </p:txBody>
      </p:sp>
      <p:sp>
        <p:nvSpPr>
          <p:cNvPr id="86" name="圆角矩形标注 85"/>
          <p:cNvSpPr/>
          <p:nvPr/>
        </p:nvSpPr>
        <p:spPr bwMode="auto">
          <a:xfrm>
            <a:off x="10475243" y="2095747"/>
            <a:ext cx="1656184" cy="844403"/>
          </a:xfrm>
          <a:prstGeom prst="wedgeRoundRectCallout">
            <a:avLst>
              <a:gd name="adj1" fmla="val -41913"/>
              <a:gd name="adj2" fmla="val -74339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子树高度发生改变时需向上层继续考察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(bf</a:t>
            </a:r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)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2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32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32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32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98" grpId="0" animBg="1"/>
      <p:bldP spid="8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13" name="Rectangle 13"/>
          <p:cNvSpPr>
            <a:spLocks noChangeArrowheads="1"/>
          </p:cNvSpPr>
          <p:nvPr/>
        </p:nvSpPr>
        <p:spPr bwMode="auto">
          <a:xfrm>
            <a:off x="1127448" y="908720"/>
            <a:ext cx="1052351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3c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的平衡因子反号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，则执行一个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来恢复平衡。新的根结点的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值置为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，其它结点的平衡因子相应处理。由于经过平衡旋转后子树的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高度降低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，故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需要继续沿搜索路径向上层进行平衡化处理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281664" name="Group 64"/>
          <p:cNvGrpSpPr>
            <a:grpSpLocks/>
          </p:cNvGrpSpPr>
          <p:nvPr/>
        </p:nvGrpSpPr>
        <p:grpSpPr bwMode="auto">
          <a:xfrm>
            <a:off x="1846833" y="2420888"/>
            <a:ext cx="2251075" cy="3235325"/>
            <a:chOff x="3327" y="2124"/>
            <a:chExt cx="1418" cy="2038"/>
          </a:xfrm>
        </p:grpSpPr>
        <p:sp>
          <p:nvSpPr>
            <p:cNvPr id="116817" name="Line 65"/>
            <p:cNvSpPr>
              <a:spLocks noChangeShapeType="1"/>
            </p:cNvSpPr>
            <p:nvPr/>
          </p:nvSpPr>
          <p:spPr bwMode="auto">
            <a:xfrm>
              <a:off x="4001" y="2434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8" name="Line 66"/>
            <p:cNvSpPr>
              <a:spLocks noChangeShapeType="1"/>
            </p:cNvSpPr>
            <p:nvPr/>
          </p:nvSpPr>
          <p:spPr bwMode="auto">
            <a:xfrm flipH="1">
              <a:off x="3614" y="2419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9" name="Text Box 67"/>
            <p:cNvSpPr txBox="1">
              <a:spLocks noChangeAspect="1" noChangeArrowheads="1"/>
            </p:cNvSpPr>
            <p:nvPr/>
          </p:nvSpPr>
          <p:spPr bwMode="auto">
            <a:xfrm>
              <a:off x="4012" y="212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20" name="Rectangle 68"/>
            <p:cNvSpPr>
              <a:spLocks noChangeAspect="1" noChangeArrowheads="1"/>
            </p:cNvSpPr>
            <p:nvPr/>
          </p:nvSpPr>
          <p:spPr bwMode="auto">
            <a:xfrm>
              <a:off x="3527" y="2805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21" name="Rectangle 69"/>
            <p:cNvSpPr>
              <a:spLocks noChangeAspect="1" noChangeArrowheads="1"/>
            </p:cNvSpPr>
            <p:nvPr/>
          </p:nvSpPr>
          <p:spPr bwMode="auto">
            <a:xfrm>
              <a:off x="3527" y="335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22" name="Line 70"/>
            <p:cNvSpPr>
              <a:spLocks noChangeAspect="1" noChangeShapeType="1"/>
            </p:cNvSpPr>
            <p:nvPr/>
          </p:nvSpPr>
          <p:spPr bwMode="auto">
            <a:xfrm flipH="1">
              <a:off x="3527" y="335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3" name="Line 71"/>
            <p:cNvSpPr>
              <a:spLocks noChangeAspect="1" noChangeShapeType="1"/>
            </p:cNvSpPr>
            <p:nvPr/>
          </p:nvSpPr>
          <p:spPr bwMode="auto">
            <a:xfrm>
              <a:off x="3527" y="335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4" name="Text Box 72"/>
            <p:cNvSpPr txBox="1">
              <a:spLocks noChangeAspect="1" noChangeArrowheads="1"/>
            </p:cNvSpPr>
            <p:nvPr/>
          </p:nvSpPr>
          <p:spPr bwMode="auto">
            <a:xfrm>
              <a:off x="3357" y="3049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25" name="Line 73"/>
            <p:cNvSpPr>
              <a:spLocks noChangeAspect="1" noChangeShapeType="1"/>
            </p:cNvSpPr>
            <p:nvPr/>
          </p:nvSpPr>
          <p:spPr bwMode="auto">
            <a:xfrm>
              <a:off x="3406" y="3266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6" name="Line 74"/>
            <p:cNvSpPr>
              <a:spLocks noChangeAspect="1" noChangeShapeType="1"/>
            </p:cNvSpPr>
            <p:nvPr/>
          </p:nvSpPr>
          <p:spPr bwMode="auto">
            <a:xfrm>
              <a:off x="3327" y="351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7" name="Line 75"/>
            <p:cNvSpPr>
              <a:spLocks noChangeAspect="1" noChangeShapeType="1"/>
            </p:cNvSpPr>
            <p:nvPr/>
          </p:nvSpPr>
          <p:spPr bwMode="auto">
            <a:xfrm>
              <a:off x="3336" y="280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8" name="Line 76"/>
            <p:cNvSpPr>
              <a:spLocks noChangeAspect="1" noChangeShapeType="1"/>
            </p:cNvSpPr>
            <p:nvPr/>
          </p:nvSpPr>
          <p:spPr bwMode="auto">
            <a:xfrm>
              <a:off x="3413" y="2805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9" name="Text Box 77"/>
            <p:cNvSpPr txBox="1">
              <a:spLocks noChangeAspect="1" noChangeArrowheads="1"/>
            </p:cNvSpPr>
            <p:nvPr/>
          </p:nvSpPr>
          <p:spPr bwMode="auto">
            <a:xfrm>
              <a:off x="3464" y="215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30" name="Oval 78"/>
            <p:cNvSpPr>
              <a:spLocks noChangeAspect="1" noChangeArrowheads="1"/>
            </p:cNvSpPr>
            <p:nvPr/>
          </p:nvSpPr>
          <p:spPr bwMode="auto">
            <a:xfrm>
              <a:off x="3846" y="226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31" name="Line 79"/>
            <p:cNvSpPr>
              <a:spLocks noChangeAspect="1" noChangeShapeType="1"/>
            </p:cNvSpPr>
            <p:nvPr/>
          </p:nvSpPr>
          <p:spPr bwMode="auto">
            <a:xfrm>
              <a:off x="3646" y="226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2" name="Line 80"/>
            <p:cNvSpPr>
              <a:spLocks noChangeAspect="1" noChangeShapeType="1"/>
            </p:cNvSpPr>
            <p:nvPr/>
          </p:nvSpPr>
          <p:spPr bwMode="auto">
            <a:xfrm>
              <a:off x="4351" y="297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3" name="Line 81"/>
            <p:cNvSpPr>
              <a:spLocks noChangeAspect="1" noChangeShapeType="1"/>
            </p:cNvSpPr>
            <p:nvPr/>
          </p:nvSpPr>
          <p:spPr bwMode="auto">
            <a:xfrm flipH="1">
              <a:off x="4014" y="293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4" name="Text Box 82"/>
            <p:cNvSpPr txBox="1">
              <a:spLocks noChangeAspect="1" noChangeArrowheads="1"/>
            </p:cNvSpPr>
            <p:nvPr/>
          </p:nvSpPr>
          <p:spPr bwMode="auto">
            <a:xfrm>
              <a:off x="4110" y="386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35" name="Oval 83"/>
            <p:cNvSpPr>
              <a:spLocks noChangeAspect="1" noChangeArrowheads="1"/>
            </p:cNvSpPr>
            <p:nvPr/>
          </p:nvSpPr>
          <p:spPr bwMode="auto">
            <a:xfrm>
              <a:off x="4190" y="277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36" name="Text Box 84"/>
            <p:cNvSpPr txBox="1">
              <a:spLocks noChangeAspect="1" noChangeArrowheads="1"/>
            </p:cNvSpPr>
            <p:nvPr/>
          </p:nvSpPr>
          <p:spPr bwMode="auto">
            <a:xfrm>
              <a:off x="4379" y="270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6837" name="Line 85"/>
            <p:cNvSpPr>
              <a:spLocks noChangeAspect="1" noChangeShapeType="1"/>
            </p:cNvSpPr>
            <p:nvPr/>
          </p:nvSpPr>
          <p:spPr bwMode="auto">
            <a:xfrm rot="-5400000" flipH="1" flipV="1">
              <a:off x="4243" y="2620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8" name="Text Box 86"/>
            <p:cNvSpPr txBox="1">
              <a:spLocks noChangeAspect="1" noChangeArrowheads="1"/>
            </p:cNvSpPr>
            <p:nvPr/>
          </p:nvSpPr>
          <p:spPr bwMode="auto">
            <a:xfrm>
              <a:off x="4402" y="232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39" name="Rectangle 87"/>
            <p:cNvSpPr>
              <a:spLocks noChangeArrowheads="1"/>
            </p:cNvSpPr>
            <p:nvPr/>
          </p:nvSpPr>
          <p:spPr bwMode="auto">
            <a:xfrm>
              <a:off x="4124" y="364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0" name="Line 88"/>
            <p:cNvSpPr>
              <a:spLocks noChangeAspect="1" noChangeShapeType="1"/>
            </p:cNvSpPr>
            <p:nvPr/>
          </p:nvSpPr>
          <p:spPr bwMode="auto">
            <a:xfrm>
              <a:off x="4076" y="3402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41" name="Line 89"/>
            <p:cNvSpPr>
              <a:spLocks noChangeAspect="1" noChangeShapeType="1"/>
            </p:cNvSpPr>
            <p:nvPr/>
          </p:nvSpPr>
          <p:spPr bwMode="auto">
            <a:xfrm flipH="1">
              <a:off x="3767" y="336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42" name="Oval 90"/>
            <p:cNvSpPr>
              <a:spLocks noChangeAspect="1" noChangeArrowheads="1"/>
            </p:cNvSpPr>
            <p:nvPr/>
          </p:nvSpPr>
          <p:spPr bwMode="auto">
            <a:xfrm>
              <a:off x="3931" y="3203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3" name="Rectangle 91"/>
            <p:cNvSpPr>
              <a:spLocks noChangeArrowheads="1"/>
            </p:cNvSpPr>
            <p:nvPr/>
          </p:nvSpPr>
          <p:spPr bwMode="auto">
            <a:xfrm>
              <a:off x="3725" y="3640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4" name="Text Box 92"/>
            <p:cNvSpPr txBox="1">
              <a:spLocks noChangeAspect="1" noChangeArrowheads="1"/>
            </p:cNvSpPr>
            <p:nvPr/>
          </p:nvSpPr>
          <p:spPr bwMode="auto">
            <a:xfrm>
              <a:off x="3728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45" name="Rectangle 93"/>
            <p:cNvSpPr>
              <a:spLocks noChangeArrowheads="1"/>
            </p:cNvSpPr>
            <p:nvPr/>
          </p:nvSpPr>
          <p:spPr bwMode="auto">
            <a:xfrm>
              <a:off x="4427" y="323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6" name="Text Box 94"/>
            <p:cNvSpPr txBox="1">
              <a:spLocks noChangeAspect="1" noChangeArrowheads="1"/>
            </p:cNvSpPr>
            <p:nvPr/>
          </p:nvSpPr>
          <p:spPr bwMode="auto">
            <a:xfrm>
              <a:off x="4414" y="337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47" name="Text Box 95"/>
            <p:cNvSpPr txBox="1">
              <a:spLocks noChangeAspect="1" noChangeArrowheads="1"/>
            </p:cNvSpPr>
            <p:nvPr/>
          </p:nvSpPr>
          <p:spPr bwMode="auto">
            <a:xfrm>
              <a:off x="4129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81696" name="Group 96"/>
          <p:cNvGrpSpPr>
            <a:grpSpLocks/>
          </p:cNvGrpSpPr>
          <p:nvPr/>
        </p:nvGrpSpPr>
        <p:grpSpPr bwMode="auto">
          <a:xfrm>
            <a:off x="4859908" y="2420888"/>
            <a:ext cx="2325687" cy="3235325"/>
            <a:chOff x="3280" y="2124"/>
            <a:chExt cx="1465" cy="2038"/>
          </a:xfrm>
        </p:grpSpPr>
        <p:sp>
          <p:nvSpPr>
            <p:cNvPr id="116787" name="Line 97"/>
            <p:cNvSpPr>
              <a:spLocks noChangeShapeType="1"/>
            </p:cNvSpPr>
            <p:nvPr/>
          </p:nvSpPr>
          <p:spPr bwMode="auto">
            <a:xfrm>
              <a:off x="4001" y="2434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8" name="Line 98"/>
            <p:cNvSpPr>
              <a:spLocks noChangeShapeType="1"/>
            </p:cNvSpPr>
            <p:nvPr/>
          </p:nvSpPr>
          <p:spPr bwMode="auto">
            <a:xfrm flipH="1">
              <a:off x="3614" y="2419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9" name="Text Box 99"/>
            <p:cNvSpPr txBox="1">
              <a:spLocks noChangeAspect="1" noChangeArrowheads="1"/>
            </p:cNvSpPr>
            <p:nvPr/>
          </p:nvSpPr>
          <p:spPr bwMode="auto">
            <a:xfrm>
              <a:off x="4012" y="212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90" name="Rectangle 100"/>
            <p:cNvSpPr>
              <a:spLocks noChangeArrowheads="1"/>
            </p:cNvSpPr>
            <p:nvPr/>
          </p:nvSpPr>
          <p:spPr bwMode="auto">
            <a:xfrm>
              <a:off x="3527" y="280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1" name="Text Box 101"/>
            <p:cNvSpPr txBox="1">
              <a:spLocks noChangeAspect="1" noChangeArrowheads="1"/>
            </p:cNvSpPr>
            <p:nvPr/>
          </p:nvSpPr>
          <p:spPr bwMode="auto">
            <a:xfrm>
              <a:off x="3464" y="215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92" name="Oval 102"/>
            <p:cNvSpPr>
              <a:spLocks noChangeAspect="1" noChangeArrowheads="1"/>
            </p:cNvSpPr>
            <p:nvPr/>
          </p:nvSpPr>
          <p:spPr bwMode="auto">
            <a:xfrm>
              <a:off x="3846" y="226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3" name="Line 103"/>
            <p:cNvSpPr>
              <a:spLocks noChangeAspect="1" noChangeShapeType="1"/>
            </p:cNvSpPr>
            <p:nvPr/>
          </p:nvSpPr>
          <p:spPr bwMode="auto">
            <a:xfrm>
              <a:off x="3646" y="226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4" name="Line 104"/>
            <p:cNvSpPr>
              <a:spLocks noChangeAspect="1" noChangeShapeType="1"/>
            </p:cNvSpPr>
            <p:nvPr/>
          </p:nvSpPr>
          <p:spPr bwMode="auto">
            <a:xfrm>
              <a:off x="4351" y="297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5" name="Line 105"/>
            <p:cNvSpPr>
              <a:spLocks noChangeAspect="1" noChangeShapeType="1"/>
            </p:cNvSpPr>
            <p:nvPr/>
          </p:nvSpPr>
          <p:spPr bwMode="auto">
            <a:xfrm flipH="1">
              <a:off x="4014" y="293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6" name="Text Box 106"/>
            <p:cNvSpPr txBox="1">
              <a:spLocks noChangeAspect="1" noChangeArrowheads="1"/>
            </p:cNvSpPr>
            <p:nvPr/>
          </p:nvSpPr>
          <p:spPr bwMode="auto">
            <a:xfrm>
              <a:off x="4110" y="386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97" name="Oval 107"/>
            <p:cNvSpPr>
              <a:spLocks noChangeAspect="1" noChangeArrowheads="1"/>
            </p:cNvSpPr>
            <p:nvPr/>
          </p:nvSpPr>
          <p:spPr bwMode="auto">
            <a:xfrm>
              <a:off x="4190" y="277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8" name="Text Box 108"/>
            <p:cNvSpPr txBox="1">
              <a:spLocks noChangeAspect="1" noChangeArrowheads="1"/>
            </p:cNvSpPr>
            <p:nvPr/>
          </p:nvSpPr>
          <p:spPr bwMode="auto">
            <a:xfrm>
              <a:off x="4379" y="270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6799" name="Line 109"/>
            <p:cNvSpPr>
              <a:spLocks noChangeAspect="1" noChangeShapeType="1"/>
            </p:cNvSpPr>
            <p:nvPr/>
          </p:nvSpPr>
          <p:spPr bwMode="auto">
            <a:xfrm rot="-5400000" flipH="1" flipV="1">
              <a:off x="4243" y="2620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0" name="Text Box 110"/>
            <p:cNvSpPr txBox="1">
              <a:spLocks noChangeAspect="1" noChangeArrowheads="1"/>
            </p:cNvSpPr>
            <p:nvPr/>
          </p:nvSpPr>
          <p:spPr bwMode="auto">
            <a:xfrm>
              <a:off x="4402" y="232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01" name="Rectangle 111"/>
            <p:cNvSpPr>
              <a:spLocks noChangeArrowheads="1"/>
            </p:cNvSpPr>
            <p:nvPr/>
          </p:nvSpPr>
          <p:spPr bwMode="auto">
            <a:xfrm>
              <a:off x="4124" y="364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2" name="Line 112"/>
            <p:cNvSpPr>
              <a:spLocks noChangeAspect="1" noChangeShapeType="1"/>
            </p:cNvSpPr>
            <p:nvPr/>
          </p:nvSpPr>
          <p:spPr bwMode="auto">
            <a:xfrm>
              <a:off x="4076" y="3402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3" name="Line 113"/>
            <p:cNvSpPr>
              <a:spLocks noChangeAspect="1" noChangeShapeType="1"/>
            </p:cNvSpPr>
            <p:nvPr/>
          </p:nvSpPr>
          <p:spPr bwMode="auto">
            <a:xfrm flipH="1">
              <a:off x="3767" y="336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4" name="Oval 114"/>
            <p:cNvSpPr>
              <a:spLocks noChangeAspect="1" noChangeArrowheads="1"/>
            </p:cNvSpPr>
            <p:nvPr/>
          </p:nvSpPr>
          <p:spPr bwMode="auto">
            <a:xfrm>
              <a:off x="3931" y="3203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5" name="Rectangle 115"/>
            <p:cNvSpPr>
              <a:spLocks noChangeArrowheads="1"/>
            </p:cNvSpPr>
            <p:nvPr/>
          </p:nvSpPr>
          <p:spPr bwMode="auto">
            <a:xfrm>
              <a:off x="3725" y="3640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6" name="Text Box 116"/>
            <p:cNvSpPr txBox="1">
              <a:spLocks noChangeAspect="1" noChangeArrowheads="1"/>
            </p:cNvSpPr>
            <p:nvPr/>
          </p:nvSpPr>
          <p:spPr bwMode="auto">
            <a:xfrm>
              <a:off x="3728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07" name="Rectangle 117"/>
            <p:cNvSpPr>
              <a:spLocks noChangeArrowheads="1"/>
            </p:cNvSpPr>
            <p:nvPr/>
          </p:nvSpPr>
          <p:spPr bwMode="auto">
            <a:xfrm>
              <a:off x="4427" y="323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8" name="Text Box 118"/>
            <p:cNvSpPr txBox="1">
              <a:spLocks noChangeAspect="1" noChangeArrowheads="1"/>
            </p:cNvSpPr>
            <p:nvPr/>
          </p:nvSpPr>
          <p:spPr bwMode="auto">
            <a:xfrm>
              <a:off x="4414" y="337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09" name="Text Box 119"/>
            <p:cNvSpPr txBox="1">
              <a:spLocks noChangeAspect="1" noChangeArrowheads="1"/>
            </p:cNvSpPr>
            <p:nvPr/>
          </p:nvSpPr>
          <p:spPr bwMode="auto">
            <a:xfrm>
              <a:off x="4129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10" name="Text Box 120"/>
            <p:cNvSpPr txBox="1">
              <a:spLocks noChangeAspect="1" noChangeArrowheads="1"/>
            </p:cNvSpPr>
            <p:nvPr/>
          </p:nvSpPr>
          <p:spPr bwMode="auto">
            <a:xfrm>
              <a:off x="3280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11" name="Line 121"/>
            <p:cNvSpPr>
              <a:spLocks noChangeShapeType="1"/>
            </p:cNvSpPr>
            <p:nvPr/>
          </p:nvSpPr>
          <p:spPr bwMode="auto">
            <a:xfrm>
              <a:off x="3422" y="3163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2" name="Line 122"/>
            <p:cNvSpPr>
              <a:spLocks noChangeAspect="1" noChangeShapeType="1"/>
            </p:cNvSpPr>
            <p:nvPr/>
          </p:nvSpPr>
          <p:spPr bwMode="auto">
            <a:xfrm>
              <a:off x="3338" y="3339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3" name="Line 123"/>
            <p:cNvSpPr>
              <a:spLocks noChangeAspect="1" noChangeShapeType="1"/>
            </p:cNvSpPr>
            <p:nvPr/>
          </p:nvSpPr>
          <p:spPr bwMode="auto">
            <a:xfrm>
              <a:off x="3339" y="281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4" name="Line 124"/>
            <p:cNvSpPr>
              <a:spLocks noChangeShapeType="1"/>
            </p:cNvSpPr>
            <p:nvPr/>
          </p:nvSpPr>
          <p:spPr bwMode="auto">
            <a:xfrm>
              <a:off x="3416" y="2819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5" name="Text Box 125"/>
            <p:cNvSpPr txBox="1">
              <a:spLocks noChangeAspect="1" noChangeArrowheads="1"/>
            </p:cNvSpPr>
            <p:nvPr/>
          </p:nvSpPr>
          <p:spPr bwMode="auto">
            <a:xfrm>
              <a:off x="3840" y="284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16" name="Line 126"/>
            <p:cNvSpPr>
              <a:spLocks noChangeAspect="1" noChangeShapeType="1"/>
            </p:cNvSpPr>
            <p:nvPr/>
          </p:nvSpPr>
          <p:spPr bwMode="auto">
            <a:xfrm rot="2400000">
              <a:off x="3833" y="308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1727" name="Freeform 127"/>
          <p:cNvSpPr>
            <a:spLocks/>
          </p:cNvSpPr>
          <p:nvPr/>
        </p:nvSpPr>
        <p:spPr bwMode="auto">
          <a:xfrm>
            <a:off x="5618732" y="3214637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1728" name="Freeform 128"/>
          <p:cNvSpPr>
            <a:spLocks noChangeAspect="1"/>
          </p:cNvSpPr>
          <p:nvPr/>
        </p:nvSpPr>
        <p:spPr bwMode="auto">
          <a:xfrm>
            <a:off x="6253732" y="3965525"/>
            <a:ext cx="385762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81729" name="Group 129"/>
          <p:cNvGrpSpPr>
            <a:grpSpLocks/>
          </p:cNvGrpSpPr>
          <p:nvPr/>
        </p:nvGrpSpPr>
        <p:grpSpPr bwMode="auto">
          <a:xfrm>
            <a:off x="8176195" y="2565350"/>
            <a:ext cx="2600325" cy="2571750"/>
            <a:chOff x="2784" y="2478"/>
            <a:chExt cx="1638" cy="1620"/>
          </a:xfrm>
        </p:grpSpPr>
        <p:sp>
          <p:nvSpPr>
            <p:cNvPr id="116758" name="Line 130"/>
            <p:cNvSpPr>
              <a:spLocks noChangeShapeType="1"/>
            </p:cNvSpPr>
            <p:nvPr/>
          </p:nvSpPr>
          <p:spPr bwMode="auto">
            <a:xfrm>
              <a:off x="3733" y="279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9" name="Line 131"/>
            <p:cNvSpPr>
              <a:spLocks noChangeShapeType="1"/>
            </p:cNvSpPr>
            <p:nvPr/>
          </p:nvSpPr>
          <p:spPr bwMode="auto">
            <a:xfrm flipH="1">
              <a:off x="3346" y="277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0" name="Text Box 132"/>
            <p:cNvSpPr txBox="1">
              <a:spLocks noChangeAspect="1" noChangeArrowheads="1"/>
            </p:cNvSpPr>
            <p:nvPr/>
          </p:nvSpPr>
          <p:spPr bwMode="auto">
            <a:xfrm>
              <a:off x="3742" y="247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6761" name="Text Box 133"/>
            <p:cNvSpPr txBox="1">
              <a:spLocks noChangeAspect="1" noChangeArrowheads="1"/>
            </p:cNvSpPr>
            <p:nvPr/>
          </p:nvSpPr>
          <p:spPr bwMode="auto">
            <a:xfrm>
              <a:off x="3292" y="248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62" name="Oval 134"/>
            <p:cNvSpPr>
              <a:spLocks noChangeAspect="1" noChangeArrowheads="1"/>
            </p:cNvSpPr>
            <p:nvPr/>
          </p:nvSpPr>
          <p:spPr bwMode="auto">
            <a:xfrm>
              <a:off x="3578" y="262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63" name="Line 135"/>
            <p:cNvSpPr>
              <a:spLocks noChangeAspect="1" noChangeShapeType="1"/>
            </p:cNvSpPr>
            <p:nvPr/>
          </p:nvSpPr>
          <p:spPr bwMode="auto">
            <a:xfrm>
              <a:off x="3378" y="262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4" name="Line 136"/>
            <p:cNvSpPr>
              <a:spLocks noChangeAspect="1" noChangeShapeType="1"/>
            </p:cNvSpPr>
            <p:nvPr/>
          </p:nvSpPr>
          <p:spPr bwMode="auto">
            <a:xfrm rot="-4200000" flipH="1" flipV="1">
              <a:off x="4031" y="3025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5" name="Text Box 137"/>
            <p:cNvSpPr txBox="1">
              <a:spLocks noChangeAspect="1" noChangeArrowheads="1"/>
            </p:cNvSpPr>
            <p:nvPr/>
          </p:nvSpPr>
          <p:spPr bwMode="auto">
            <a:xfrm>
              <a:off x="4203" y="2765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66" name="Line 138"/>
            <p:cNvSpPr>
              <a:spLocks noChangeAspect="1" noChangeShapeType="1"/>
            </p:cNvSpPr>
            <p:nvPr/>
          </p:nvSpPr>
          <p:spPr bwMode="auto">
            <a:xfrm>
              <a:off x="4047" y="3338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7" name="Line 139"/>
            <p:cNvSpPr>
              <a:spLocks noChangeAspect="1" noChangeShapeType="1"/>
            </p:cNvSpPr>
            <p:nvPr/>
          </p:nvSpPr>
          <p:spPr bwMode="auto">
            <a:xfrm flipH="1">
              <a:off x="3738" y="330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8" name="Oval 140"/>
            <p:cNvSpPr>
              <a:spLocks noChangeAspect="1" noChangeArrowheads="1"/>
            </p:cNvSpPr>
            <p:nvPr/>
          </p:nvSpPr>
          <p:spPr bwMode="auto">
            <a:xfrm>
              <a:off x="3902" y="313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69" name="Rectangle 141"/>
            <p:cNvSpPr>
              <a:spLocks noChangeArrowheads="1"/>
            </p:cNvSpPr>
            <p:nvPr/>
          </p:nvSpPr>
          <p:spPr bwMode="auto">
            <a:xfrm>
              <a:off x="3720" y="3576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70" name="Text Box 142"/>
            <p:cNvSpPr txBox="1">
              <a:spLocks noChangeAspect="1" noChangeArrowheads="1"/>
            </p:cNvSpPr>
            <p:nvPr/>
          </p:nvSpPr>
          <p:spPr bwMode="auto">
            <a:xfrm>
              <a:off x="3723" y="3570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71" name="Rectangle 143"/>
            <p:cNvSpPr>
              <a:spLocks noChangeArrowheads="1"/>
            </p:cNvSpPr>
            <p:nvPr/>
          </p:nvSpPr>
          <p:spPr bwMode="auto">
            <a:xfrm>
              <a:off x="4075" y="357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72" name="Text Box 144"/>
            <p:cNvSpPr txBox="1">
              <a:spLocks noChangeAspect="1" noChangeArrowheads="1"/>
            </p:cNvSpPr>
            <p:nvPr/>
          </p:nvSpPr>
          <p:spPr bwMode="auto">
            <a:xfrm>
              <a:off x="4067" y="371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773" name="Text Box 145"/>
            <p:cNvSpPr txBox="1">
              <a:spLocks noChangeAspect="1" noChangeArrowheads="1"/>
            </p:cNvSpPr>
            <p:nvPr/>
          </p:nvSpPr>
          <p:spPr bwMode="auto">
            <a:xfrm>
              <a:off x="2784" y="371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774" name="Line 146"/>
            <p:cNvSpPr>
              <a:spLocks noChangeShapeType="1"/>
            </p:cNvSpPr>
            <p:nvPr/>
          </p:nvSpPr>
          <p:spPr bwMode="auto">
            <a:xfrm>
              <a:off x="2926" y="3918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5" name="Line 147"/>
            <p:cNvSpPr>
              <a:spLocks noChangeAspect="1" noChangeShapeType="1"/>
            </p:cNvSpPr>
            <p:nvPr/>
          </p:nvSpPr>
          <p:spPr bwMode="auto">
            <a:xfrm>
              <a:off x="2842" y="4094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6" name="Line 148"/>
            <p:cNvSpPr>
              <a:spLocks noChangeAspect="1" noChangeShapeType="1"/>
            </p:cNvSpPr>
            <p:nvPr/>
          </p:nvSpPr>
          <p:spPr bwMode="auto">
            <a:xfrm>
              <a:off x="2843" y="35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7" name="Line 149"/>
            <p:cNvSpPr>
              <a:spLocks noChangeShapeType="1"/>
            </p:cNvSpPr>
            <p:nvPr/>
          </p:nvSpPr>
          <p:spPr bwMode="auto">
            <a:xfrm>
              <a:off x="2920" y="3574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8" name="Text Box 150"/>
            <p:cNvSpPr txBox="1">
              <a:spLocks noChangeAspect="1" noChangeArrowheads="1"/>
            </p:cNvSpPr>
            <p:nvPr/>
          </p:nvSpPr>
          <p:spPr bwMode="auto">
            <a:xfrm>
              <a:off x="3360" y="3798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79" name="Rectangle 151"/>
            <p:cNvSpPr>
              <a:spLocks noChangeArrowheads="1"/>
            </p:cNvSpPr>
            <p:nvPr/>
          </p:nvSpPr>
          <p:spPr bwMode="auto">
            <a:xfrm>
              <a:off x="3374" y="3581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0" name="Line 152"/>
            <p:cNvSpPr>
              <a:spLocks noChangeAspect="1" noChangeShapeType="1"/>
            </p:cNvSpPr>
            <p:nvPr/>
          </p:nvSpPr>
          <p:spPr bwMode="auto">
            <a:xfrm>
              <a:off x="3358" y="3338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1" name="Line 153"/>
            <p:cNvSpPr>
              <a:spLocks noChangeAspect="1" noChangeShapeType="1"/>
            </p:cNvSpPr>
            <p:nvPr/>
          </p:nvSpPr>
          <p:spPr bwMode="auto">
            <a:xfrm flipH="1">
              <a:off x="3049" y="330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2" name="Oval 154"/>
            <p:cNvSpPr>
              <a:spLocks noChangeAspect="1" noChangeArrowheads="1"/>
            </p:cNvSpPr>
            <p:nvPr/>
          </p:nvSpPr>
          <p:spPr bwMode="auto">
            <a:xfrm>
              <a:off x="3213" y="313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3" name="Rectangle 155"/>
            <p:cNvSpPr>
              <a:spLocks noChangeArrowheads="1"/>
            </p:cNvSpPr>
            <p:nvPr/>
          </p:nvSpPr>
          <p:spPr bwMode="auto">
            <a:xfrm>
              <a:off x="3023" y="3576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4" name="Text Box 156"/>
            <p:cNvSpPr txBox="1">
              <a:spLocks noChangeAspect="1" noChangeArrowheads="1"/>
            </p:cNvSpPr>
            <p:nvPr/>
          </p:nvSpPr>
          <p:spPr bwMode="auto">
            <a:xfrm>
              <a:off x="3379" y="3570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85" name="Text Box 157"/>
            <p:cNvSpPr txBox="1">
              <a:spLocks noChangeAspect="1" noChangeArrowheads="1"/>
            </p:cNvSpPr>
            <p:nvPr/>
          </p:nvSpPr>
          <p:spPr bwMode="auto">
            <a:xfrm>
              <a:off x="2924" y="286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86" name="Line 158"/>
            <p:cNvSpPr>
              <a:spLocks noChangeAspect="1" noChangeShapeType="1"/>
            </p:cNvSpPr>
            <p:nvPr/>
          </p:nvSpPr>
          <p:spPr bwMode="auto">
            <a:xfrm rot="1200000">
              <a:off x="3052" y="304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81759" name="Group 159"/>
          <p:cNvGrpSpPr>
            <a:grpSpLocks/>
          </p:cNvGrpSpPr>
          <p:nvPr/>
        </p:nvGrpSpPr>
        <p:grpSpPr bwMode="auto">
          <a:xfrm>
            <a:off x="4007420" y="2997150"/>
            <a:ext cx="727075" cy="920750"/>
            <a:chOff x="2046" y="3083"/>
            <a:chExt cx="617" cy="580"/>
          </a:xfrm>
        </p:grpSpPr>
        <p:sp>
          <p:nvSpPr>
            <p:cNvPr id="116756" name="AutoShape 160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7" name="Text Box 161"/>
            <p:cNvSpPr txBox="1">
              <a:spLocks noChangeArrowheads="1"/>
            </p:cNvSpPr>
            <p:nvPr/>
          </p:nvSpPr>
          <p:spPr bwMode="auto">
            <a:xfrm>
              <a:off x="2072" y="3083"/>
              <a:ext cx="59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281766" name="Group 166"/>
          <p:cNvGrpSpPr>
            <a:grpSpLocks/>
          </p:cNvGrpSpPr>
          <p:nvPr/>
        </p:nvGrpSpPr>
        <p:grpSpPr bwMode="auto">
          <a:xfrm>
            <a:off x="7018907" y="3357513"/>
            <a:ext cx="1308100" cy="923925"/>
            <a:chOff x="3515" y="2152"/>
            <a:chExt cx="824" cy="582"/>
          </a:xfrm>
        </p:grpSpPr>
        <p:sp>
          <p:nvSpPr>
            <p:cNvPr id="116753" name="Text Box 163"/>
            <p:cNvSpPr txBox="1">
              <a:spLocks noChangeArrowheads="1"/>
            </p:cNvSpPr>
            <p:nvPr/>
          </p:nvSpPr>
          <p:spPr bwMode="auto">
            <a:xfrm>
              <a:off x="3627" y="2542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116754" name="AutoShape 164"/>
            <p:cNvSpPr>
              <a:spLocks noChangeAspect="1" noChangeArrowheads="1"/>
            </p:cNvSpPr>
            <p:nvPr/>
          </p:nvSpPr>
          <p:spPr bwMode="auto">
            <a:xfrm>
              <a:off x="3634" y="2405"/>
              <a:ext cx="617" cy="1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449 h 21600"/>
                <a:gd name="T14" fmla="*/ 18904 w 21600"/>
                <a:gd name="T15" fmla="*/ 1615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5" name="Text Box 165"/>
            <p:cNvSpPr txBox="1">
              <a:spLocks noChangeArrowheads="1"/>
            </p:cNvSpPr>
            <p:nvPr/>
          </p:nvSpPr>
          <p:spPr bwMode="auto">
            <a:xfrm>
              <a:off x="3515" y="2152"/>
              <a:ext cx="8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右左双旋</a:t>
              </a:r>
            </a:p>
          </p:txBody>
        </p:sp>
      </p:grpSp>
      <p:sp>
        <p:nvSpPr>
          <p:cNvPr id="281769" name="Text Box 169"/>
          <p:cNvSpPr txBox="1">
            <a:spLocks noChangeArrowheads="1"/>
          </p:cNvSpPr>
          <p:nvPr/>
        </p:nvSpPr>
        <p:spPr bwMode="auto">
          <a:xfrm>
            <a:off x="3720082" y="6018163"/>
            <a:ext cx="5256212" cy="4365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双旋转平衡化处理（以右左双旋转为例）</a:t>
            </a:r>
          </a:p>
        </p:txBody>
      </p:sp>
      <p:sp>
        <p:nvSpPr>
          <p:cNvPr id="281770" name="Rectangle 170"/>
          <p:cNvSpPr>
            <a:spLocks noChangeArrowheads="1"/>
          </p:cNvSpPr>
          <p:nvPr/>
        </p:nvSpPr>
        <p:spPr bwMode="auto">
          <a:xfrm>
            <a:off x="1057277" y="16771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3c</a:t>
            </a:r>
          </a:p>
        </p:txBody>
      </p:sp>
      <p:sp>
        <p:nvSpPr>
          <p:cNvPr id="108" name="圆角矩形标注 107"/>
          <p:cNvSpPr/>
          <p:nvPr/>
        </p:nvSpPr>
        <p:spPr bwMode="auto">
          <a:xfrm>
            <a:off x="10475243" y="2152549"/>
            <a:ext cx="1656184" cy="844403"/>
          </a:xfrm>
          <a:prstGeom prst="wedgeRoundRectCallout">
            <a:avLst>
              <a:gd name="adj1" fmla="val -37396"/>
              <a:gd name="adj2" fmla="val -69417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子树高度发生改变时需向上层继续考察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(bf</a:t>
            </a:r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)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8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8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8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8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1000"/>
                                        <p:tgtEl>
                                          <p:spTgt spid="28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727" grpId="0" animBg="1"/>
      <p:bldP spid="281728" grpId="0" animBg="1"/>
      <p:bldP spid="281769" grpId="0" animBg="1"/>
      <p:bldP spid="10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3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4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5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6" name="Line 8"/>
          <p:cNvSpPr>
            <a:spLocks noChangeShapeType="1"/>
          </p:cNvSpPr>
          <p:nvPr/>
        </p:nvSpPr>
        <p:spPr bwMode="auto">
          <a:xfrm>
            <a:off x="71628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7" name="Line 9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8" name="Line 10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9" name="Line 11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Line 12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Line 13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Line 14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3" name="Line 15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4" name="Line 16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5" name="Line 17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6" name="Oval 18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77" name="Line 19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8" name="Line 20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9" name="Line 21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0" name="Line 22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1" name="Line 23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2" name="Oval 24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3" name="Oval 25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4" name="Oval 26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5" name="Oval 27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6" name="Oval 28"/>
          <p:cNvSpPr>
            <a:spLocks noChangeArrowheads="1"/>
          </p:cNvSpPr>
          <p:nvPr/>
        </p:nvSpPr>
        <p:spPr bwMode="auto">
          <a:xfrm>
            <a:off x="7391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7" name="Oval 29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8" name="Oval 30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9" name="Oval 31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0" name="Oval 32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1" name="Oval 33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2" name="Oval 34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3" name="Oval 35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4" name="Oval 36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5" name="Oval 37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6" name="Oval 38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7" name="Oval 39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8" name="Oval 40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9" name="Oval 41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800" name="Oval 42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801" name="Text Box 43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2" name="Text Box 44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3" name="Text Box 45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4" name="Text Box 46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5" name="Text Box 47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6" name="Text Box 48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7" name="Text Box 49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8" name="Text Box 50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9" name="Text Box 51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0" name="Text Box 52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1" name="Text Box 53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2" name="Text Box 54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3" name="Text Box 55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4" name="Text Box 56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5" name="Text Box 57"/>
          <p:cNvSpPr txBox="1">
            <a:spLocks noChangeArrowheads="1"/>
          </p:cNvSpPr>
          <p:nvPr/>
        </p:nvSpPr>
        <p:spPr bwMode="auto">
          <a:xfrm>
            <a:off x="73914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6" name="Text Box 58"/>
          <p:cNvSpPr txBox="1">
            <a:spLocks noChangeArrowheads="1"/>
          </p:cNvSpPr>
          <p:nvPr/>
        </p:nvSpPr>
        <p:spPr bwMode="auto">
          <a:xfrm>
            <a:off x="7899401" y="18954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7" name="Text Box 59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8" name="Text Box 60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9" name="Text Box 61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0" name="Text Box 62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1" name="Text Box 63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2" name="Text Box 64"/>
          <p:cNvSpPr txBox="1">
            <a:spLocks noChangeArrowheads="1"/>
          </p:cNvSpPr>
          <p:nvPr/>
        </p:nvSpPr>
        <p:spPr bwMode="auto">
          <a:xfrm>
            <a:off x="3505200" y="49815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3" name="Text Box 65"/>
          <p:cNvSpPr txBox="1">
            <a:spLocks noChangeArrowheads="1"/>
          </p:cNvSpPr>
          <p:nvPr/>
        </p:nvSpPr>
        <p:spPr bwMode="auto">
          <a:xfrm>
            <a:off x="5303838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4" name="Text Box 66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5" name="Text Box 67"/>
          <p:cNvSpPr txBox="1">
            <a:spLocks noChangeArrowheads="1"/>
          </p:cNvSpPr>
          <p:nvPr/>
        </p:nvSpPr>
        <p:spPr bwMode="auto">
          <a:xfrm>
            <a:off x="7467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6" name="Text Box 68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7" name="Text Box 69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8" name="Text Box 70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9" name="Text Box 71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0" name="Text Box 72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1" name="Text Box 73"/>
          <p:cNvSpPr txBox="1">
            <a:spLocks noChangeArrowheads="1"/>
          </p:cNvSpPr>
          <p:nvPr/>
        </p:nvSpPr>
        <p:spPr bwMode="auto">
          <a:xfrm>
            <a:off x="285591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2" name="Text Box 74"/>
          <p:cNvSpPr txBox="1">
            <a:spLocks noChangeArrowheads="1"/>
          </p:cNvSpPr>
          <p:nvPr/>
        </p:nvSpPr>
        <p:spPr bwMode="auto">
          <a:xfrm>
            <a:off x="2397125" y="33718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3" name="Text Box 75"/>
          <p:cNvSpPr txBox="1">
            <a:spLocks noChangeArrowheads="1"/>
          </p:cNvSpPr>
          <p:nvPr/>
        </p:nvSpPr>
        <p:spPr bwMode="auto">
          <a:xfrm>
            <a:off x="3908425" y="41640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4" name="Text Box 76"/>
          <p:cNvSpPr txBox="1">
            <a:spLocks noChangeArrowheads="1"/>
          </p:cNvSpPr>
          <p:nvPr/>
        </p:nvSpPr>
        <p:spPr bwMode="auto">
          <a:xfrm>
            <a:off x="4337050" y="32273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5" name="Text Box 77"/>
          <p:cNvSpPr txBox="1">
            <a:spLocks noChangeArrowheads="1"/>
          </p:cNvSpPr>
          <p:nvPr/>
        </p:nvSpPr>
        <p:spPr bwMode="auto">
          <a:xfrm>
            <a:off x="5891213" y="32273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6" name="Text Box 78"/>
          <p:cNvSpPr txBox="1">
            <a:spLocks noChangeArrowheads="1"/>
          </p:cNvSpPr>
          <p:nvPr/>
        </p:nvSpPr>
        <p:spPr bwMode="auto">
          <a:xfrm>
            <a:off x="6672263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7" name="Text Box 79"/>
          <p:cNvSpPr txBox="1">
            <a:spLocks noChangeArrowheads="1"/>
          </p:cNvSpPr>
          <p:nvPr/>
        </p:nvSpPr>
        <p:spPr bwMode="auto">
          <a:xfrm>
            <a:off x="9131300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8" name="Text Box 80"/>
          <p:cNvSpPr txBox="1">
            <a:spLocks noChangeArrowheads="1"/>
          </p:cNvSpPr>
          <p:nvPr/>
        </p:nvSpPr>
        <p:spPr bwMode="auto">
          <a:xfrm>
            <a:off x="8194675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9" name="Text Box 81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2706" name="Text Box 82"/>
          <p:cNvSpPr txBox="1">
            <a:spLocks noChangeArrowheads="1"/>
          </p:cNvSpPr>
          <p:nvPr/>
        </p:nvSpPr>
        <p:spPr bwMode="auto">
          <a:xfrm>
            <a:off x="5232400" y="5876926"/>
            <a:ext cx="219483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树的初始状态</a:t>
            </a:r>
            <a:endParaRPr lang="zh-CN" altLang="en-US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82707" name="Text Box 83"/>
          <p:cNvSpPr txBox="1">
            <a:spLocks noChangeArrowheads="1"/>
          </p:cNvSpPr>
          <p:nvPr/>
        </p:nvSpPr>
        <p:spPr bwMode="auto">
          <a:xfrm>
            <a:off x="2243139" y="1154113"/>
            <a:ext cx="1260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例：</a:t>
            </a:r>
            <a:endParaRPr lang="zh-CN" altLang="en-US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117842" name="Text Box 86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2711" name="Rectangle 87"/>
          <p:cNvSpPr>
            <a:spLocks noChangeArrowheads="1"/>
          </p:cNvSpPr>
          <p:nvPr/>
        </p:nvSpPr>
        <p:spPr bwMode="auto">
          <a:xfrm>
            <a:off x="1208087" y="98980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endParaRPr kumimoji="0" lang="en-US" altLang="zh-CN" sz="28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7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8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9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0" name="Line 8"/>
          <p:cNvSpPr>
            <a:spLocks noChangeShapeType="1"/>
          </p:cNvSpPr>
          <p:nvPr/>
        </p:nvSpPr>
        <p:spPr bwMode="auto">
          <a:xfrm>
            <a:off x="71628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1" name="Line 9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2" name="Line 10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3" name="Line 11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4" name="Line 12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5" name="Line 13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6" name="Line 14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7" name="Line 15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8" name="Line 16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9" name="Line 17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0" name="Oval 18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1" name="Line 19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2" name="Line 20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3" name="Line 21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4" name="Line 22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5" name="Line 23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6" name="Oval 24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7" name="Oval 25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8" name="Oval 26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9" name="Oval 27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0" name="Oval 28"/>
          <p:cNvSpPr>
            <a:spLocks noChangeArrowheads="1"/>
          </p:cNvSpPr>
          <p:nvPr/>
        </p:nvSpPr>
        <p:spPr bwMode="auto">
          <a:xfrm>
            <a:off x="7391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1" name="Oval 29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2" name="Oval 30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3" name="Oval 31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4" name="Oval 32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5" name="Oval 33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6" name="Oval 34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7" name="Oval 35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8" name="Oval 36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9" name="Oval 37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0" name="Oval 38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1" name="Oval 39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2" name="Oval 40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3" name="Oval 41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4" name="Oval 42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5" name="Text Box 43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6" name="Text Box 44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7" name="Text Box 45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8" name="Text Box 46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9" name="Text Box 47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0" name="Text Box 48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1" name="Text Box 49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2" name="Text Box 50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3" name="Text Box 51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4" name="Text Box 52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5" name="Text Box 53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6" name="Text Box 54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7" name="Text Box 55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8" name="Text Box 56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9" name="Text Box 57"/>
          <p:cNvSpPr txBox="1">
            <a:spLocks noChangeArrowheads="1"/>
          </p:cNvSpPr>
          <p:nvPr/>
        </p:nvSpPr>
        <p:spPr bwMode="auto">
          <a:xfrm>
            <a:off x="73914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0" name="Text Box 58"/>
          <p:cNvSpPr txBox="1">
            <a:spLocks noChangeArrowheads="1"/>
          </p:cNvSpPr>
          <p:nvPr/>
        </p:nvSpPr>
        <p:spPr bwMode="auto">
          <a:xfrm>
            <a:off x="7899401" y="18954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1" name="Text Box 59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2" name="Text Box 60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3" name="Text Box 61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4" name="Text Box 62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5" name="Text Box 63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6" name="Text Box 64"/>
          <p:cNvSpPr txBox="1">
            <a:spLocks noChangeArrowheads="1"/>
          </p:cNvSpPr>
          <p:nvPr/>
        </p:nvSpPr>
        <p:spPr bwMode="auto">
          <a:xfrm>
            <a:off x="3505200" y="49815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7" name="Text Box 65"/>
          <p:cNvSpPr txBox="1">
            <a:spLocks noChangeArrowheads="1"/>
          </p:cNvSpPr>
          <p:nvPr/>
        </p:nvSpPr>
        <p:spPr bwMode="auto">
          <a:xfrm>
            <a:off x="535305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8" name="Text Box 66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9" name="Text Box 67"/>
          <p:cNvSpPr txBox="1">
            <a:spLocks noChangeArrowheads="1"/>
          </p:cNvSpPr>
          <p:nvPr/>
        </p:nvSpPr>
        <p:spPr bwMode="auto">
          <a:xfrm>
            <a:off x="7467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0" name="Text Box 68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1" name="Text Box 69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2" name="Text Box 70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3" name="Text Box 71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4" name="Text Box 72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5" name="Text Box 73"/>
          <p:cNvSpPr txBox="1">
            <a:spLocks noChangeArrowheads="1"/>
          </p:cNvSpPr>
          <p:nvPr/>
        </p:nvSpPr>
        <p:spPr bwMode="auto">
          <a:xfrm>
            <a:off x="285591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6" name="Text Box 74"/>
          <p:cNvSpPr txBox="1">
            <a:spLocks noChangeArrowheads="1"/>
          </p:cNvSpPr>
          <p:nvPr/>
        </p:nvSpPr>
        <p:spPr bwMode="auto">
          <a:xfrm>
            <a:off x="2397125" y="33718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7" name="Text Box 75"/>
          <p:cNvSpPr txBox="1">
            <a:spLocks noChangeArrowheads="1"/>
          </p:cNvSpPr>
          <p:nvPr/>
        </p:nvSpPr>
        <p:spPr bwMode="auto">
          <a:xfrm>
            <a:off x="3908425" y="41640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8" name="Text Box 76"/>
          <p:cNvSpPr txBox="1">
            <a:spLocks noChangeArrowheads="1"/>
          </p:cNvSpPr>
          <p:nvPr/>
        </p:nvSpPr>
        <p:spPr bwMode="auto">
          <a:xfrm>
            <a:off x="4337050" y="32273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9" name="Text Box 77"/>
          <p:cNvSpPr txBox="1">
            <a:spLocks noChangeArrowheads="1"/>
          </p:cNvSpPr>
          <p:nvPr/>
        </p:nvSpPr>
        <p:spPr bwMode="auto">
          <a:xfrm>
            <a:off x="5861050" y="31527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0" name="Text Box 78"/>
          <p:cNvSpPr txBox="1">
            <a:spLocks noChangeArrowheads="1"/>
          </p:cNvSpPr>
          <p:nvPr/>
        </p:nvSpPr>
        <p:spPr bwMode="auto">
          <a:xfrm>
            <a:off x="6672263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1" name="Text Box 79"/>
          <p:cNvSpPr txBox="1">
            <a:spLocks noChangeArrowheads="1"/>
          </p:cNvSpPr>
          <p:nvPr/>
        </p:nvSpPr>
        <p:spPr bwMode="auto">
          <a:xfrm>
            <a:off x="9131300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2" name="Text Box 80"/>
          <p:cNvSpPr txBox="1">
            <a:spLocks noChangeArrowheads="1"/>
          </p:cNvSpPr>
          <p:nvPr/>
        </p:nvSpPr>
        <p:spPr bwMode="auto">
          <a:xfrm>
            <a:off x="8267700" y="16446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3" name="Text Box 81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3730" name="Text Box 82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3731" name="Text Box 83"/>
          <p:cNvSpPr txBox="1">
            <a:spLocks noChangeArrowheads="1"/>
          </p:cNvSpPr>
          <p:nvPr/>
        </p:nvSpPr>
        <p:spPr bwMode="auto">
          <a:xfrm>
            <a:off x="2555876" y="5995988"/>
            <a:ext cx="778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寻找结点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P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在中序下的直接前驱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用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顶替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P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endParaRPr lang="zh-CN" altLang="en-US" sz="2400" b="1">
              <a:solidFill>
                <a:srgbClr val="3333CC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118866" name="Line 84"/>
          <p:cNvSpPr>
            <a:spLocks noChangeShapeType="1"/>
          </p:cNvSpPr>
          <p:nvPr/>
        </p:nvSpPr>
        <p:spPr bwMode="auto">
          <a:xfrm>
            <a:off x="7772400" y="143668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7" name="Line 85"/>
          <p:cNvSpPr>
            <a:spLocks noChangeShapeType="1"/>
          </p:cNvSpPr>
          <p:nvPr/>
        </p:nvSpPr>
        <p:spPr bwMode="auto">
          <a:xfrm flipV="1">
            <a:off x="7772400" y="2427288"/>
            <a:ext cx="228600" cy="1143000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8" name="Line 86"/>
          <p:cNvSpPr>
            <a:spLocks noChangeShapeType="1"/>
          </p:cNvSpPr>
          <p:nvPr/>
        </p:nvSpPr>
        <p:spPr bwMode="auto">
          <a:xfrm flipH="1">
            <a:off x="7315200" y="3570288"/>
            <a:ext cx="533400" cy="533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9" name="Line 87"/>
          <p:cNvSpPr>
            <a:spLocks noChangeShapeType="1"/>
          </p:cNvSpPr>
          <p:nvPr/>
        </p:nvSpPr>
        <p:spPr bwMode="auto">
          <a:xfrm>
            <a:off x="7315200" y="3570288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3736" name="Text Box 88"/>
          <p:cNvSpPr txBox="1">
            <a:spLocks noChangeArrowheads="1"/>
          </p:cNvSpPr>
          <p:nvPr/>
        </p:nvSpPr>
        <p:spPr bwMode="auto">
          <a:xfrm>
            <a:off x="7239001" y="1003301"/>
            <a:ext cx="1647825" cy="4984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用</a:t>
            </a:r>
            <a:r>
              <a:rPr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取代</a:t>
            </a:r>
            <a:r>
              <a:rPr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18871" name="Text Box 91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3740" name="Rectangle 92"/>
          <p:cNvSpPr>
            <a:spLocks noChangeArrowheads="1"/>
          </p:cNvSpPr>
          <p:nvPr/>
        </p:nvSpPr>
        <p:spPr bwMode="auto">
          <a:xfrm>
            <a:off x="1092200" y="8833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1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2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3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4" name="Line 8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5" name="Line 9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6" name="Line 10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7" name="Line 11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8" name="Line 12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9" name="Line 13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0" name="Line 14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1" name="Line 15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2" name="Line 16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3" name="Oval 17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24" name="Line 18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5" name="Line 19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6" name="Line 20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7" name="Line 21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8" name="Line 22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9" name="Oval 23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0" name="Oval 24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1" name="Oval 25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2" name="Oval 26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3" name="Oval 27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4" name="Oval 28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5" name="Oval 29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6" name="Oval 30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7" name="Oval 31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8" name="Oval 32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9" name="Oval 33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0" name="Oval 34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1" name="Oval 35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2" name="Oval 36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3" name="Oval 37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4" name="Oval 38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5" name="Oval 39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6" name="Oval 40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7" name="Text Box 41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48" name="Text Box 42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49" name="Text Box 43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0" name="Text Box 44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1" name="Text Box 45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2" name="Text Box 46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3" name="Text Box 47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4" name="Text Box 48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5" name="Text Box 49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6" name="Text Box 50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7" name="Text Box 51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8" name="Text Box 52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9" name="Text Box 53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0" name="Text Box 54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1" name="Text Box 55"/>
          <p:cNvSpPr txBox="1">
            <a:spLocks noChangeArrowheads="1"/>
          </p:cNvSpPr>
          <p:nvPr/>
        </p:nvSpPr>
        <p:spPr bwMode="auto">
          <a:xfrm>
            <a:off x="7848601" y="18954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2" name="Text Box 56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3" name="Text Box 57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4" name="Text Box 58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5" name="Text Box 59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6" name="Text Box 60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7" name="Text Box 61"/>
          <p:cNvSpPr txBox="1">
            <a:spLocks noChangeArrowheads="1"/>
          </p:cNvSpPr>
          <p:nvPr/>
        </p:nvSpPr>
        <p:spPr bwMode="auto">
          <a:xfrm>
            <a:off x="3505200" y="50276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8" name="Text Box 62"/>
          <p:cNvSpPr txBox="1">
            <a:spLocks noChangeArrowheads="1"/>
          </p:cNvSpPr>
          <p:nvPr/>
        </p:nvSpPr>
        <p:spPr bwMode="auto">
          <a:xfrm>
            <a:off x="5232400" y="40767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9" name="Text Box 63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0" name="Text Box 64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1" name="Text Box 65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2" name="Text Box 66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3" name="Text Box 67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4" name="Text Box 68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5" name="Text Box 69"/>
          <p:cNvSpPr txBox="1">
            <a:spLocks noChangeArrowheads="1"/>
          </p:cNvSpPr>
          <p:nvPr/>
        </p:nvSpPr>
        <p:spPr bwMode="auto">
          <a:xfrm>
            <a:off x="290036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6" name="Text Box 70"/>
          <p:cNvSpPr txBox="1">
            <a:spLocks noChangeArrowheads="1"/>
          </p:cNvSpPr>
          <p:nvPr/>
        </p:nvSpPr>
        <p:spPr bwMode="auto">
          <a:xfrm>
            <a:off x="2397125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7" name="Text Box 71"/>
          <p:cNvSpPr txBox="1">
            <a:spLocks noChangeArrowheads="1"/>
          </p:cNvSpPr>
          <p:nvPr/>
        </p:nvSpPr>
        <p:spPr bwMode="auto">
          <a:xfrm>
            <a:off x="3863975" y="43084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8" name="Text Box 72"/>
          <p:cNvSpPr txBox="1">
            <a:spLocks noChangeArrowheads="1"/>
          </p:cNvSpPr>
          <p:nvPr/>
        </p:nvSpPr>
        <p:spPr bwMode="auto">
          <a:xfrm>
            <a:off x="4341814" y="3227388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9" name="Text Box 73"/>
          <p:cNvSpPr txBox="1">
            <a:spLocks noChangeArrowheads="1"/>
          </p:cNvSpPr>
          <p:nvPr/>
        </p:nvSpPr>
        <p:spPr bwMode="auto">
          <a:xfrm>
            <a:off x="5962650" y="33004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0" name="Text Box 74"/>
          <p:cNvSpPr txBox="1">
            <a:spLocks noChangeArrowheads="1"/>
          </p:cNvSpPr>
          <p:nvPr/>
        </p:nvSpPr>
        <p:spPr bwMode="auto">
          <a:xfrm>
            <a:off x="6800850" y="23637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9881" name="Text Box 75"/>
          <p:cNvSpPr txBox="1">
            <a:spLocks noChangeArrowheads="1"/>
          </p:cNvSpPr>
          <p:nvPr/>
        </p:nvSpPr>
        <p:spPr bwMode="auto">
          <a:xfrm>
            <a:off x="9010650" y="23002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2" name="Text Box 76"/>
          <p:cNvSpPr txBox="1">
            <a:spLocks noChangeArrowheads="1"/>
          </p:cNvSpPr>
          <p:nvPr/>
        </p:nvSpPr>
        <p:spPr bwMode="auto">
          <a:xfrm>
            <a:off x="8255000" y="16446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9883" name="Text Box 77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4" name="Line 79"/>
          <p:cNvSpPr>
            <a:spLocks noChangeShapeType="1"/>
          </p:cNvSpPr>
          <p:nvPr/>
        </p:nvSpPr>
        <p:spPr bwMode="auto">
          <a:xfrm>
            <a:off x="7772400" y="143668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85" name="Freeform 80"/>
          <p:cNvSpPr>
            <a:spLocks/>
          </p:cNvSpPr>
          <p:nvPr/>
        </p:nvSpPr>
        <p:spPr bwMode="auto">
          <a:xfrm>
            <a:off x="7772400" y="2579688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53" name="Rectangle 81"/>
          <p:cNvSpPr>
            <a:spLocks noChangeArrowheads="1"/>
          </p:cNvSpPr>
          <p:nvPr/>
        </p:nvSpPr>
        <p:spPr bwMode="auto">
          <a:xfrm>
            <a:off x="7239001" y="1001714"/>
            <a:ext cx="1520825" cy="4984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</a:t>
            </a:r>
            <a:endParaRPr lang="zh-CN" altLang="en-US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4754" name="Text Box 82"/>
          <p:cNvSpPr txBox="1">
            <a:spLocks noChangeArrowheads="1"/>
          </p:cNvSpPr>
          <p:nvPr/>
        </p:nvSpPr>
        <p:spPr bwMode="auto">
          <a:xfrm>
            <a:off x="1415480" y="5856289"/>
            <a:ext cx="9659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与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R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的平衡因子同号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R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为旋转轴做左单旋转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的子树高度减 1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endParaRPr lang="zh-CN" altLang="en-US" sz="24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84755" name="Text Box 83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89" name="Text Box 87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4761" name="Rectangle 89"/>
          <p:cNvSpPr>
            <a:spLocks noChangeArrowheads="1"/>
          </p:cNvSpPr>
          <p:nvPr/>
        </p:nvSpPr>
        <p:spPr bwMode="auto">
          <a:xfrm>
            <a:off x="979487" y="-18054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Line 4"/>
          <p:cNvSpPr>
            <a:spLocks noChangeShapeType="1"/>
          </p:cNvSpPr>
          <p:nvPr/>
        </p:nvSpPr>
        <p:spPr bwMode="auto">
          <a:xfrm>
            <a:off x="71628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5" name="Line 5"/>
          <p:cNvSpPr>
            <a:spLocks noChangeShapeType="1"/>
          </p:cNvSpPr>
          <p:nvPr/>
        </p:nvSpPr>
        <p:spPr bwMode="auto">
          <a:xfrm flipV="1">
            <a:off x="67056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6" name="Oval 6"/>
          <p:cNvSpPr>
            <a:spLocks noChangeArrowheads="1"/>
          </p:cNvSpPr>
          <p:nvPr/>
        </p:nvSpPr>
        <p:spPr bwMode="auto">
          <a:xfrm>
            <a:off x="64770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37" name="Oval 7"/>
          <p:cNvSpPr>
            <a:spLocks noChangeArrowheads="1"/>
          </p:cNvSpPr>
          <p:nvPr/>
        </p:nvSpPr>
        <p:spPr bwMode="auto">
          <a:xfrm>
            <a:off x="73914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 flipV="1">
            <a:off x="2667000" y="3871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9" name="Line 9"/>
          <p:cNvSpPr>
            <a:spLocks noChangeShapeType="1"/>
          </p:cNvSpPr>
          <p:nvPr/>
        </p:nvSpPr>
        <p:spPr bwMode="auto">
          <a:xfrm>
            <a:off x="5791200" y="3871913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0" name="Line 10"/>
          <p:cNvSpPr>
            <a:spLocks noChangeShapeType="1"/>
          </p:cNvSpPr>
          <p:nvPr/>
        </p:nvSpPr>
        <p:spPr bwMode="auto">
          <a:xfrm>
            <a:off x="4876800" y="3871913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1" name="Line 11"/>
          <p:cNvSpPr>
            <a:spLocks noChangeShapeType="1"/>
          </p:cNvSpPr>
          <p:nvPr/>
        </p:nvSpPr>
        <p:spPr bwMode="auto">
          <a:xfrm flipV="1">
            <a:off x="4495800" y="3871913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2" name="Line 12"/>
          <p:cNvSpPr>
            <a:spLocks noChangeShapeType="1"/>
          </p:cNvSpPr>
          <p:nvPr/>
        </p:nvSpPr>
        <p:spPr bwMode="auto">
          <a:xfrm flipV="1">
            <a:off x="85344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3" name="Line 13"/>
          <p:cNvSpPr>
            <a:spLocks noChangeShapeType="1"/>
          </p:cNvSpPr>
          <p:nvPr/>
        </p:nvSpPr>
        <p:spPr bwMode="auto">
          <a:xfrm>
            <a:off x="53340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4" name="Line 14"/>
          <p:cNvSpPr>
            <a:spLocks noChangeShapeType="1"/>
          </p:cNvSpPr>
          <p:nvPr/>
        </p:nvSpPr>
        <p:spPr bwMode="auto">
          <a:xfrm flipV="1">
            <a:off x="48768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5" name="Line 15"/>
          <p:cNvSpPr>
            <a:spLocks noChangeShapeType="1"/>
          </p:cNvSpPr>
          <p:nvPr/>
        </p:nvSpPr>
        <p:spPr bwMode="auto">
          <a:xfrm>
            <a:off x="35052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6" name="Line 16"/>
          <p:cNvSpPr>
            <a:spLocks noChangeShapeType="1"/>
          </p:cNvSpPr>
          <p:nvPr/>
        </p:nvSpPr>
        <p:spPr bwMode="auto">
          <a:xfrm flipH="1" flipV="1">
            <a:off x="44958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7" name="Line 17"/>
          <p:cNvSpPr>
            <a:spLocks noChangeShapeType="1"/>
          </p:cNvSpPr>
          <p:nvPr/>
        </p:nvSpPr>
        <p:spPr bwMode="auto">
          <a:xfrm flipH="1" flipV="1">
            <a:off x="8229600" y="22717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8" name="Line 18"/>
          <p:cNvSpPr>
            <a:spLocks noChangeShapeType="1"/>
          </p:cNvSpPr>
          <p:nvPr/>
        </p:nvSpPr>
        <p:spPr bwMode="auto">
          <a:xfrm flipV="1">
            <a:off x="72390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9" name="Oval 19"/>
          <p:cNvSpPr>
            <a:spLocks noChangeArrowheads="1"/>
          </p:cNvSpPr>
          <p:nvPr/>
        </p:nvSpPr>
        <p:spPr bwMode="auto">
          <a:xfrm>
            <a:off x="37338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0" name="Line 20"/>
          <p:cNvSpPr>
            <a:spLocks noChangeShapeType="1"/>
          </p:cNvSpPr>
          <p:nvPr/>
        </p:nvSpPr>
        <p:spPr bwMode="auto">
          <a:xfrm>
            <a:off x="6172200" y="1433513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1" name="Line 21"/>
          <p:cNvSpPr>
            <a:spLocks noChangeShapeType="1"/>
          </p:cNvSpPr>
          <p:nvPr/>
        </p:nvSpPr>
        <p:spPr bwMode="auto">
          <a:xfrm flipV="1">
            <a:off x="4114800" y="47101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2" name="Line 22"/>
          <p:cNvSpPr>
            <a:spLocks noChangeShapeType="1"/>
          </p:cNvSpPr>
          <p:nvPr/>
        </p:nvSpPr>
        <p:spPr bwMode="auto">
          <a:xfrm flipV="1">
            <a:off x="35814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3" name="Line 23"/>
          <p:cNvSpPr>
            <a:spLocks noChangeShapeType="1"/>
          </p:cNvSpPr>
          <p:nvPr/>
        </p:nvSpPr>
        <p:spPr bwMode="auto">
          <a:xfrm flipV="1">
            <a:off x="30480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4" name="Line 24"/>
          <p:cNvSpPr>
            <a:spLocks noChangeShapeType="1"/>
          </p:cNvSpPr>
          <p:nvPr/>
        </p:nvSpPr>
        <p:spPr bwMode="auto">
          <a:xfrm flipV="1">
            <a:off x="4572000" y="1433513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5" name="Oval 25"/>
          <p:cNvSpPr>
            <a:spLocks noChangeArrowheads="1"/>
          </p:cNvSpPr>
          <p:nvPr/>
        </p:nvSpPr>
        <p:spPr bwMode="auto">
          <a:xfrm>
            <a:off x="28194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6" name="Oval 26"/>
          <p:cNvSpPr>
            <a:spLocks noChangeArrowheads="1"/>
          </p:cNvSpPr>
          <p:nvPr/>
        </p:nvSpPr>
        <p:spPr bwMode="auto">
          <a:xfrm>
            <a:off x="3810000" y="52435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7" name="Oval 27"/>
          <p:cNvSpPr>
            <a:spLocks noChangeArrowheads="1"/>
          </p:cNvSpPr>
          <p:nvPr/>
        </p:nvSpPr>
        <p:spPr bwMode="auto">
          <a:xfrm>
            <a:off x="46482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8" name="Oval 28"/>
          <p:cNvSpPr>
            <a:spLocks noChangeArrowheads="1"/>
          </p:cNvSpPr>
          <p:nvPr/>
        </p:nvSpPr>
        <p:spPr bwMode="auto">
          <a:xfrm>
            <a:off x="55626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9" name="Oval 29"/>
          <p:cNvSpPr>
            <a:spLocks noChangeArrowheads="1"/>
          </p:cNvSpPr>
          <p:nvPr/>
        </p:nvSpPr>
        <p:spPr bwMode="auto">
          <a:xfrm>
            <a:off x="83058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0" name="Oval 30"/>
          <p:cNvSpPr>
            <a:spLocks noChangeArrowheads="1"/>
          </p:cNvSpPr>
          <p:nvPr/>
        </p:nvSpPr>
        <p:spPr bwMode="auto">
          <a:xfrm>
            <a:off x="42672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1" name="Oval 31"/>
          <p:cNvSpPr>
            <a:spLocks noChangeArrowheads="1"/>
          </p:cNvSpPr>
          <p:nvPr/>
        </p:nvSpPr>
        <p:spPr bwMode="auto">
          <a:xfrm>
            <a:off x="23622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2" name="Oval 32"/>
          <p:cNvSpPr>
            <a:spLocks noChangeArrowheads="1"/>
          </p:cNvSpPr>
          <p:nvPr/>
        </p:nvSpPr>
        <p:spPr bwMode="auto">
          <a:xfrm>
            <a:off x="49530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3" name="Oval 33"/>
          <p:cNvSpPr>
            <a:spLocks noChangeArrowheads="1"/>
          </p:cNvSpPr>
          <p:nvPr/>
        </p:nvSpPr>
        <p:spPr bwMode="auto">
          <a:xfrm>
            <a:off x="58674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4" name="Oval 34"/>
          <p:cNvSpPr>
            <a:spLocks noChangeArrowheads="1"/>
          </p:cNvSpPr>
          <p:nvPr/>
        </p:nvSpPr>
        <p:spPr bwMode="auto">
          <a:xfrm>
            <a:off x="51054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5" name="Oval 35"/>
          <p:cNvSpPr>
            <a:spLocks noChangeArrowheads="1"/>
          </p:cNvSpPr>
          <p:nvPr/>
        </p:nvSpPr>
        <p:spPr bwMode="auto">
          <a:xfrm>
            <a:off x="32766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6" name="Oval 36"/>
          <p:cNvSpPr>
            <a:spLocks noChangeArrowheads="1"/>
          </p:cNvSpPr>
          <p:nvPr/>
        </p:nvSpPr>
        <p:spPr bwMode="auto">
          <a:xfrm>
            <a:off x="87630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7" name="Oval 37"/>
          <p:cNvSpPr>
            <a:spLocks noChangeArrowheads="1"/>
          </p:cNvSpPr>
          <p:nvPr/>
        </p:nvSpPr>
        <p:spPr bwMode="auto">
          <a:xfrm>
            <a:off x="69342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8" name="Oval 38"/>
          <p:cNvSpPr>
            <a:spLocks noChangeArrowheads="1"/>
          </p:cNvSpPr>
          <p:nvPr/>
        </p:nvSpPr>
        <p:spPr bwMode="auto">
          <a:xfrm>
            <a:off x="7848600" y="1890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9" name="Oval 39"/>
          <p:cNvSpPr>
            <a:spLocks noChangeArrowheads="1"/>
          </p:cNvSpPr>
          <p:nvPr/>
        </p:nvSpPr>
        <p:spPr bwMode="auto">
          <a:xfrm>
            <a:off x="4191000" y="1890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70" name="Oval 40"/>
          <p:cNvSpPr>
            <a:spLocks noChangeArrowheads="1"/>
          </p:cNvSpPr>
          <p:nvPr/>
        </p:nvSpPr>
        <p:spPr bwMode="auto">
          <a:xfrm>
            <a:off x="5943600" y="1128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71" name="Text Box 41"/>
          <p:cNvSpPr txBox="1">
            <a:spLocks noChangeArrowheads="1"/>
          </p:cNvSpPr>
          <p:nvPr/>
        </p:nvSpPr>
        <p:spPr bwMode="auto">
          <a:xfrm>
            <a:off x="2393951" y="44069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2" name="Text Box 42"/>
          <p:cNvSpPr txBox="1">
            <a:spLocks noChangeArrowheads="1"/>
          </p:cNvSpPr>
          <p:nvPr/>
        </p:nvSpPr>
        <p:spPr bwMode="auto">
          <a:xfrm>
            <a:off x="2851151" y="35687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3" name="Text Box 43"/>
          <p:cNvSpPr txBox="1">
            <a:spLocks noChangeArrowheads="1"/>
          </p:cNvSpPr>
          <p:nvPr/>
        </p:nvSpPr>
        <p:spPr bwMode="auto">
          <a:xfrm>
            <a:off x="3276601" y="2760663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4" name="Text Box 44"/>
          <p:cNvSpPr txBox="1">
            <a:spLocks noChangeArrowheads="1"/>
          </p:cNvSpPr>
          <p:nvPr/>
        </p:nvSpPr>
        <p:spPr bwMode="auto">
          <a:xfrm>
            <a:off x="3765551" y="35687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5" name="Text Box 45"/>
          <p:cNvSpPr txBox="1">
            <a:spLocks noChangeArrowheads="1"/>
          </p:cNvSpPr>
          <p:nvPr/>
        </p:nvSpPr>
        <p:spPr bwMode="auto">
          <a:xfrm>
            <a:off x="4241801" y="18923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6" name="Text Box 46"/>
          <p:cNvSpPr txBox="1">
            <a:spLocks noChangeArrowheads="1"/>
          </p:cNvSpPr>
          <p:nvPr/>
        </p:nvSpPr>
        <p:spPr bwMode="auto">
          <a:xfrm>
            <a:off x="3879851" y="5245100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7" name="Text Box 47"/>
          <p:cNvSpPr txBox="1">
            <a:spLocks noChangeArrowheads="1"/>
          </p:cNvSpPr>
          <p:nvPr/>
        </p:nvSpPr>
        <p:spPr bwMode="auto">
          <a:xfrm>
            <a:off x="4267201" y="44069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8" name="Text Box 48"/>
          <p:cNvSpPr txBox="1">
            <a:spLocks noChangeArrowheads="1"/>
          </p:cNvSpPr>
          <p:nvPr/>
        </p:nvSpPr>
        <p:spPr bwMode="auto">
          <a:xfrm>
            <a:off x="4679951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9" name="Text Box 49"/>
          <p:cNvSpPr txBox="1">
            <a:spLocks noChangeArrowheads="1"/>
          </p:cNvSpPr>
          <p:nvPr/>
        </p:nvSpPr>
        <p:spPr bwMode="auto">
          <a:xfrm>
            <a:off x="5057775" y="4406900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0" name="Text Box 50"/>
          <p:cNvSpPr txBox="1">
            <a:spLocks noChangeArrowheads="1"/>
          </p:cNvSpPr>
          <p:nvPr/>
        </p:nvSpPr>
        <p:spPr bwMode="auto">
          <a:xfrm>
            <a:off x="5116513" y="27305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1" name="Text Box 51"/>
          <p:cNvSpPr txBox="1">
            <a:spLocks noChangeArrowheads="1"/>
          </p:cNvSpPr>
          <p:nvPr/>
        </p:nvSpPr>
        <p:spPr bwMode="auto">
          <a:xfrm>
            <a:off x="5573714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2" name="Text Box 52"/>
          <p:cNvSpPr txBox="1">
            <a:spLocks noChangeArrowheads="1"/>
          </p:cNvSpPr>
          <p:nvPr/>
        </p:nvSpPr>
        <p:spPr bwMode="auto">
          <a:xfrm>
            <a:off x="5867401" y="44069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3" name="Text Box 53"/>
          <p:cNvSpPr txBox="1">
            <a:spLocks noChangeArrowheads="1"/>
          </p:cNvSpPr>
          <p:nvPr/>
        </p:nvSpPr>
        <p:spPr bwMode="auto">
          <a:xfrm>
            <a:off x="5943600" y="1130300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4" name="Text Box 54"/>
          <p:cNvSpPr txBox="1">
            <a:spLocks noChangeArrowheads="1"/>
          </p:cNvSpPr>
          <p:nvPr/>
        </p:nvSpPr>
        <p:spPr bwMode="auto">
          <a:xfrm>
            <a:off x="6477001" y="35687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5" name="Text Box 55"/>
          <p:cNvSpPr txBox="1">
            <a:spLocks noChangeArrowheads="1"/>
          </p:cNvSpPr>
          <p:nvPr/>
        </p:nvSpPr>
        <p:spPr bwMode="auto">
          <a:xfrm>
            <a:off x="6934201" y="2760663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6" name="Text Box 56"/>
          <p:cNvSpPr txBox="1">
            <a:spLocks noChangeArrowheads="1"/>
          </p:cNvSpPr>
          <p:nvPr/>
        </p:nvSpPr>
        <p:spPr bwMode="auto">
          <a:xfrm>
            <a:off x="7391401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7" name="Text Box 57"/>
          <p:cNvSpPr txBox="1">
            <a:spLocks noChangeArrowheads="1"/>
          </p:cNvSpPr>
          <p:nvPr/>
        </p:nvSpPr>
        <p:spPr bwMode="auto">
          <a:xfrm>
            <a:off x="7848601" y="18923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8" name="Text Box 58"/>
          <p:cNvSpPr txBox="1">
            <a:spLocks noChangeArrowheads="1"/>
          </p:cNvSpPr>
          <p:nvPr/>
        </p:nvSpPr>
        <p:spPr bwMode="auto">
          <a:xfrm>
            <a:off x="8305800" y="3568700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9" name="Text Box 59"/>
          <p:cNvSpPr txBox="1">
            <a:spLocks noChangeArrowheads="1"/>
          </p:cNvSpPr>
          <p:nvPr/>
        </p:nvSpPr>
        <p:spPr bwMode="auto">
          <a:xfrm>
            <a:off x="8763001" y="27463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0" name="Text Box 60"/>
          <p:cNvSpPr txBox="1">
            <a:spLocks noChangeArrowheads="1"/>
          </p:cNvSpPr>
          <p:nvPr/>
        </p:nvSpPr>
        <p:spPr bwMode="auto">
          <a:xfrm>
            <a:off x="2057400" y="41402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1" name="Text Box 61"/>
          <p:cNvSpPr txBox="1">
            <a:spLocks noChangeArrowheads="1"/>
          </p:cNvSpPr>
          <p:nvPr/>
        </p:nvSpPr>
        <p:spPr bwMode="auto">
          <a:xfrm>
            <a:off x="3514725" y="498316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2" name="Text Box 62"/>
          <p:cNvSpPr txBox="1">
            <a:spLocks noChangeArrowheads="1"/>
          </p:cNvSpPr>
          <p:nvPr/>
        </p:nvSpPr>
        <p:spPr bwMode="auto">
          <a:xfrm>
            <a:off x="5353050" y="42481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3" name="Text Box 63"/>
          <p:cNvSpPr txBox="1">
            <a:spLocks noChangeArrowheads="1"/>
          </p:cNvSpPr>
          <p:nvPr/>
        </p:nvSpPr>
        <p:spPr bwMode="auto">
          <a:xfrm>
            <a:off x="6240463" y="41767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4" name="Text Box 64"/>
          <p:cNvSpPr txBox="1">
            <a:spLocks noChangeArrowheads="1"/>
          </p:cNvSpPr>
          <p:nvPr/>
        </p:nvSpPr>
        <p:spPr bwMode="auto">
          <a:xfrm>
            <a:off x="640080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895" name="Text Box 65"/>
          <p:cNvSpPr txBox="1">
            <a:spLocks noChangeArrowheads="1"/>
          </p:cNvSpPr>
          <p:nvPr/>
        </p:nvSpPr>
        <p:spPr bwMode="auto">
          <a:xfrm>
            <a:off x="8194675" y="318293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6" name="Text Box 66"/>
          <p:cNvSpPr txBox="1">
            <a:spLocks noChangeArrowheads="1"/>
          </p:cNvSpPr>
          <p:nvPr/>
        </p:nvSpPr>
        <p:spPr bwMode="auto">
          <a:xfrm>
            <a:off x="9137650" y="24495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7" name="Text Box 67"/>
          <p:cNvSpPr txBox="1">
            <a:spLocks noChangeArrowheads="1"/>
          </p:cNvSpPr>
          <p:nvPr/>
        </p:nvSpPr>
        <p:spPr bwMode="auto">
          <a:xfrm>
            <a:off x="5472114" y="976313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</a:p>
        </p:txBody>
      </p:sp>
      <p:sp>
        <p:nvSpPr>
          <p:cNvPr id="120898" name="Text Box 68"/>
          <p:cNvSpPr txBox="1">
            <a:spLocks noChangeArrowheads="1"/>
          </p:cNvSpPr>
          <p:nvPr/>
        </p:nvSpPr>
        <p:spPr bwMode="auto">
          <a:xfrm>
            <a:off x="5492750" y="253523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9" name="Text Box 69"/>
          <p:cNvSpPr txBox="1">
            <a:spLocks noChangeArrowheads="1"/>
          </p:cNvSpPr>
          <p:nvPr/>
        </p:nvSpPr>
        <p:spPr bwMode="auto">
          <a:xfrm>
            <a:off x="2900364" y="244792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0" name="Text Box 70"/>
          <p:cNvSpPr txBox="1">
            <a:spLocks noChangeArrowheads="1"/>
          </p:cNvSpPr>
          <p:nvPr/>
        </p:nvSpPr>
        <p:spPr bwMode="auto">
          <a:xfrm>
            <a:off x="2424114" y="3302000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1" name="Text Box 71"/>
          <p:cNvSpPr txBox="1">
            <a:spLocks noChangeArrowheads="1"/>
          </p:cNvSpPr>
          <p:nvPr/>
        </p:nvSpPr>
        <p:spPr bwMode="auto">
          <a:xfrm>
            <a:off x="3836989" y="4191000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2" name="Text Box 72"/>
          <p:cNvSpPr txBox="1">
            <a:spLocks noChangeArrowheads="1"/>
          </p:cNvSpPr>
          <p:nvPr/>
        </p:nvSpPr>
        <p:spPr bwMode="auto">
          <a:xfrm>
            <a:off x="4295775" y="32543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3" name="Text Box 73"/>
          <p:cNvSpPr txBox="1">
            <a:spLocks noChangeArrowheads="1"/>
          </p:cNvSpPr>
          <p:nvPr/>
        </p:nvSpPr>
        <p:spPr bwMode="auto">
          <a:xfrm>
            <a:off x="586105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4" name="Text Box 74"/>
          <p:cNvSpPr txBox="1">
            <a:spLocks noChangeArrowheads="1"/>
          </p:cNvSpPr>
          <p:nvPr/>
        </p:nvSpPr>
        <p:spPr bwMode="auto">
          <a:xfrm>
            <a:off x="6800850" y="22971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905" name="Text Box 75"/>
          <p:cNvSpPr txBox="1">
            <a:spLocks noChangeArrowheads="1"/>
          </p:cNvSpPr>
          <p:nvPr/>
        </p:nvSpPr>
        <p:spPr bwMode="auto">
          <a:xfrm>
            <a:off x="8231188" y="165576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906" name="Text Box 76"/>
          <p:cNvSpPr txBox="1">
            <a:spLocks noChangeArrowheads="1"/>
          </p:cNvSpPr>
          <p:nvPr/>
        </p:nvSpPr>
        <p:spPr bwMode="auto">
          <a:xfrm>
            <a:off x="3935413" y="15986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5774" name="Text Box 78"/>
          <p:cNvSpPr txBox="1">
            <a:spLocks noChangeArrowheads="1"/>
          </p:cNvSpPr>
          <p:nvPr/>
        </p:nvSpPr>
        <p:spPr bwMode="auto">
          <a:xfrm>
            <a:off x="1199456" y="5856289"/>
            <a:ext cx="1036691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的子树高度减 1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M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发生不平衡。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与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E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的平衡因子反号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做左右双旋转。</a:t>
            </a:r>
          </a:p>
        </p:txBody>
      </p:sp>
      <p:sp>
        <p:nvSpPr>
          <p:cNvPr id="120908" name="Line 79"/>
          <p:cNvSpPr>
            <a:spLocks noChangeShapeType="1"/>
          </p:cNvSpPr>
          <p:nvPr/>
        </p:nvSpPr>
        <p:spPr bwMode="auto">
          <a:xfrm flipH="1">
            <a:off x="6400800" y="1204913"/>
            <a:ext cx="6096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09" name="Text Box 80"/>
          <p:cNvSpPr txBox="1">
            <a:spLocks noChangeArrowheads="1"/>
          </p:cNvSpPr>
          <p:nvPr/>
        </p:nvSpPr>
        <p:spPr bwMode="auto">
          <a:xfrm>
            <a:off x="756285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85777" name="Text Box 81"/>
          <p:cNvSpPr txBox="1">
            <a:spLocks noChangeArrowheads="1"/>
          </p:cNvSpPr>
          <p:nvPr/>
        </p:nvSpPr>
        <p:spPr bwMode="auto">
          <a:xfrm>
            <a:off x="6918325" y="969964"/>
            <a:ext cx="2184400" cy="4984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向上继续调整</a:t>
            </a:r>
            <a:endParaRPr lang="zh-CN" altLang="en-US" b="1">
              <a:latin typeface="Times New Roman" panose="02020603050405020304" pitchFamily="18" charset="0"/>
            </a:endParaRPr>
          </a:p>
        </p:txBody>
      </p:sp>
      <p:sp>
        <p:nvSpPr>
          <p:cNvPr id="120911" name="Freeform 82"/>
          <p:cNvSpPr>
            <a:spLocks/>
          </p:cNvSpPr>
          <p:nvPr/>
        </p:nvSpPr>
        <p:spPr bwMode="auto">
          <a:xfrm>
            <a:off x="5638800" y="1789113"/>
            <a:ext cx="1143000" cy="177800"/>
          </a:xfrm>
          <a:custGeom>
            <a:avLst/>
            <a:gdLst>
              <a:gd name="T0" fmla="*/ 0 w 720"/>
              <a:gd name="T1" fmla="*/ 2147483646 h 112"/>
              <a:gd name="T2" fmla="*/ 2147483646 w 720"/>
              <a:gd name="T3" fmla="*/ 2147483646 h 112"/>
              <a:gd name="T4" fmla="*/ 2147483646 w 720"/>
              <a:gd name="T5" fmla="*/ 2147483646 h 112"/>
              <a:gd name="T6" fmla="*/ 2147483646 w 720"/>
              <a:gd name="T7" fmla="*/ 2147483646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20" h="112">
                <a:moveTo>
                  <a:pt x="0" y="112"/>
                </a:moveTo>
                <a:cubicBezTo>
                  <a:pt x="28" y="72"/>
                  <a:pt x="56" y="32"/>
                  <a:pt x="144" y="16"/>
                </a:cubicBezTo>
                <a:cubicBezTo>
                  <a:pt x="232" y="0"/>
                  <a:pt x="432" y="0"/>
                  <a:pt x="528" y="16"/>
                </a:cubicBezTo>
                <a:cubicBezTo>
                  <a:pt x="624" y="32"/>
                  <a:pt x="688" y="96"/>
                  <a:pt x="720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12" name="Freeform 83"/>
          <p:cNvSpPr>
            <a:spLocks/>
          </p:cNvSpPr>
          <p:nvPr/>
        </p:nvSpPr>
        <p:spPr bwMode="auto">
          <a:xfrm>
            <a:off x="4114800" y="250031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13" name="Text Box 87"/>
          <p:cNvSpPr txBox="1">
            <a:spLocks noChangeArrowheads="1"/>
          </p:cNvSpPr>
          <p:nvPr/>
        </p:nvSpPr>
        <p:spPr bwMode="auto">
          <a:xfrm>
            <a:off x="3443288" y="34559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5784" name="Text Box 88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5786" name="Rectangle 90"/>
          <p:cNvSpPr>
            <a:spLocks noChangeArrowheads="1"/>
          </p:cNvSpPr>
          <p:nvPr/>
        </p:nvSpPr>
        <p:spPr bwMode="auto">
          <a:xfrm>
            <a:off x="1014413" y="25860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120921" name="Group 59"/>
          <p:cNvGrpSpPr>
            <a:grpSpLocks/>
          </p:cNvGrpSpPr>
          <p:nvPr/>
        </p:nvGrpSpPr>
        <p:grpSpPr bwMode="auto">
          <a:xfrm>
            <a:off x="10704512" y="938383"/>
            <a:ext cx="890588" cy="1074737"/>
            <a:chOff x="3072" y="2472"/>
            <a:chExt cx="756" cy="903"/>
          </a:xfrm>
        </p:grpSpPr>
        <p:sp>
          <p:nvSpPr>
            <p:cNvPr id="120922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23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24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5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6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7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20928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0929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Line 4"/>
          <p:cNvSpPr>
            <a:spLocks noChangeShapeType="1"/>
          </p:cNvSpPr>
          <p:nvPr/>
        </p:nvSpPr>
        <p:spPr bwMode="auto">
          <a:xfrm flipH="1">
            <a:off x="9448800" y="4344988"/>
            <a:ext cx="2286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59" name="Line 5"/>
          <p:cNvSpPr>
            <a:spLocks noChangeShapeType="1"/>
          </p:cNvSpPr>
          <p:nvPr/>
        </p:nvSpPr>
        <p:spPr bwMode="auto">
          <a:xfrm>
            <a:off x="8534401" y="4344988"/>
            <a:ext cx="271463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0" name="Line 6"/>
          <p:cNvSpPr>
            <a:spLocks noChangeShapeType="1"/>
          </p:cNvSpPr>
          <p:nvPr/>
        </p:nvSpPr>
        <p:spPr bwMode="auto">
          <a:xfrm>
            <a:off x="8991600" y="3506788"/>
            <a:ext cx="6096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1" name="Line 7"/>
          <p:cNvSpPr>
            <a:spLocks noChangeShapeType="1"/>
          </p:cNvSpPr>
          <p:nvPr/>
        </p:nvSpPr>
        <p:spPr bwMode="auto">
          <a:xfrm>
            <a:off x="7162800" y="35067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2" name="Oval 8"/>
          <p:cNvSpPr>
            <a:spLocks noChangeArrowheads="1"/>
          </p:cNvSpPr>
          <p:nvPr/>
        </p:nvSpPr>
        <p:spPr bwMode="auto">
          <a:xfrm>
            <a:off x="73914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63" name="Line 9"/>
          <p:cNvSpPr>
            <a:spLocks noChangeShapeType="1"/>
          </p:cNvSpPr>
          <p:nvPr/>
        </p:nvSpPr>
        <p:spPr bwMode="auto">
          <a:xfrm flipV="1">
            <a:off x="2667000" y="4344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4" name="Line 10"/>
          <p:cNvSpPr>
            <a:spLocks noChangeShapeType="1"/>
          </p:cNvSpPr>
          <p:nvPr/>
        </p:nvSpPr>
        <p:spPr bwMode="auto">
          <a:xfrm>
            <a:off x="5334000" y="35067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5" name="Line 11"/>
          <p:cNvSpPr>
            <a:spLocks noChangeShapeType="1"/>
          </p:cNvSpPr>
          <p:nvPr/>
        </p:nvSpPr>
        <p:spPr bwMode="auto">
          <a:xfrm flipV="1">
            <a:off x="4876800" y="35067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6" name="Line 12"/>
          <p:cNvSpPr>
            <a:spLocks noChangeShapeType="1"/>
          </p:cNvSpPr>
          <p:nvPr/>
        </p:nvSpPr>
        <p:spPr bwMode="auto">
          <a:xfrm flipV="1">
            <a:off x="8534400" y="3582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7" name="Line 13"/>
          <p:cNvSpPr>
            <a:spLocks noChangeShapeType="1"/>
          </p:cNvSpPr>
          <p:nvPr/>
        </p:nvSpPr>
        <p:spPr bwMode="auto">
          <a:xfrm flipV="1">
            <a:off x="8229600" y="43449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8" name="Line 14"/>
          <p:cNvSpPr>
            <a:spLocks noChangeShapeType="1"/>
          </p:cNvSpPr>
          <p:nvPr/>
        </p:nvSpPr>
        <p:spPr bwMode="auto">
          <a:xfrm>
            <a:off x="3505200" y="35067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9" name="Line 15"/>
          <p:cNvSpPr>
            <a:spLocks noChangeShapeType="1"/>
          </p:cNvSpPr>
          <p:nvPr/>
        </p:nvSpPr>
        <p:spPr bwMode="auto">
          <a:xfrm flipH="1" flipV="1">
            <a:off x="44958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0" name="Line 16"/>
          <p:cNvSpPr>
            <a:spLocks noChangeShapeType="1"/>
          </p:cNvSpPr>
          <p:nvPr/>
        </p:nvSpPr>
        <p:spPr bwMode="auto">
          <a:xfrm flipH="1" flipV="1">
            <a:off x="8229600" y="27447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1" name="Line 17"/>
          <p:cNvSpPr>
            <a:spLocks noChangeShapeType="1"/>
          </p:cNvSpPr>
          <p:nvPr/>
        </p:nvSpPr>
        <p:spPr bwMode="auto">
          <a:xfrm flipV="1">
            <a:off x="72390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2" name="Oval 18"/>
          <p:cNvSpPr>
            <a:spLocks noChangeArrowheads="1"/>
          </p:cNvSpPr>
          <p:nvPr/>
        </p:nvSpPr>
        <p:spPr bwMode="auto">
          <a:xfrm>
            <a:off x="3733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73" name="Line 19"/>
          <p:cNvSpPr>
            <a:spLocks noChangeShapeType="1"/>
          </p:cNvSpPr>
          <p:nvPr/>
        </p:nvSpPr>
        <p:spPr bwMode="auto">
          <a:xfrm>
            <a:off x="6172200" y="19065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4" name="Line 20"/>
          <p:cNvSpPr>
            <a:spLocks noChangeShapeType="1"/>
          </p:cNvSpPr>
          <p:nvPr/>
        </p:nvSpPr>
        <p:spPr bwMode="auto">
          <a:xfrm flipV="1">
            <a:off x="4495800" y="4344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5" name="Line 21"/>
          <p:cNvSpPr>
            <a:spLocks noChangeShapeType="1"/>
          </p:cNvSpPr>
          <p:nvPr/>
        </p:nvSpPr>
        <p:spPr bwMode="auto">
          <a:xfrm flipV="1">
            <a:off x="35814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6" name="Line 22"/>
          <p:cNvSpPr>
            <a:spLocks noChangeShapeType="1"/>
          </p:cNvSpPr>
          <p:nvPr/>
        </p:nvSpPr>
        <p:spPr bwMode="auto">
          <a:xfrm flipV="1">
            <a:off x="3048000" y="3582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7" name="Line 23"/>
          <p:cNvSpPr>
            <a:spLocks noChangeShapeType="1"/>
          </p:cNvSpPr>
          <p:nvPr/>
        </p:nvSpPr>
        <p:spPr bwMode="auto">
          <a:xfrm flipV="1">
            <a:off x="4572000" y="19065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8" name="Oval 24"/>
          <p:cNvSpPr>
            <a:spLocks noChangeArrowheads="1"/>
          </p:cNvSpPr>
          <p:nvPr/>
        </p:nvSpPr>
        <p:spPr bwMode="auto">
          <a:xfrm>
            <a:off x="28194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79" name="Oval 25"/>
          <p:cNvSpPr>
            <a:spLocks noChangeArrowheads="1"/>
          </p:cNvSpPr>
          <p:nvPr/>
        </p:nvSpPr>
        <p:spPr bwMode="auto">
          <a:xfrm>
            <a:off x="41910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0" name="Oval 26"/>
          <p:cNvSpPr>
            <a:spLocks noChangeArrowheads="1"/>
          </p:cNvSpPr>
          <p:nvPr/>
        </p:nvSpPr>
        <p:spPr bwMode="auto">
          <a:xfrm>
            <a:off x="50292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1" name="Oval 27"/>
          <p:cNvSpPr>
            <a:spLocks noChangeArrowheads="1"/>
          </p:cNvSpPr>
          <p:nvPr/>
        </p:nvSpPr>
        <p:spPr bwMode="auto">
          <a:xfrm>
            <a:off x="8305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2" name="Oval 28"/>
          <p:cNvSpPr>
            <a:spLocks noChangeArrowheads="1"/>
          </p:cNvSpPr>
          <p:nvPr/>
        </p:nvSpPr>
        <p:spPr bwMode="auto">
          <a:xfrm>
            <a:off x="46482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3" name="Oval 29"/>
          <p:cNvSpPr>
            <a:spLocks noChangeArrowheads="1"/>
          </p:cNvSpPr>
          <p:nvPr/>
        </p:nvSpPr>
        <p:spPr bwMode="auto">
          <a:xfrm>
            <a:off x="23622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4" name="Oval 30"/>
          <p:cNvSpPr>
            <a:spLocks noChangeArrowheads="1"/>
          </p:cNvSpPr>
          <p:nvPr/>
        </p:nvSpPr>
        <p:spPr bwMode="auto">
          <a:xfrm>
            <a:off x="54102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5" name="Oval 31"/>
          <p:cNvSpPr>
            <a:spLocks noChangeArrowheads="1"/>
          </p:cNvSpPr>
          <p:nvPr/>
        </p:nvSpPr>
        <p:spPr bwMode="auto">
          <a:xfrm>
            <a:off x="80010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6" name="Oval 32"/>
          <p:cNvSpPr>
            <a:spLocks noChangeArrowheads="1"/>
          </p:cNvSpPr>
          <p:nvPr/>
        </p:nvSpPr>
        <p:spPr bwMode="auto">
          <a:xfrm>
            <a:off x="32766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7" name="Oval 33"/>
          <p:cNvSpPr>
            <a:spLocks noChangeArrowheads="1"/>
          </p:cNvSpPr>
          <p:nvPr/>
        </p:nvSpPr>
        <p:spPr bwMode="auto">
          <a:xfrm>
            <a:off x="87630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8" name="Oval 34"/>
          <p:cNvSpPr>
            <a:spLocks noChangeArrowheads="1"/>
          </p:cNvSpPr>
          <p:nvPr/>
        </p:nvSpPr>
        <p:spPr bwMode="auto">
          <a:xfrm>
            <a:off x="69342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9" name="Oval 35"/>
          <p:cNvSpPr>
            <a:spLocks noChangeArrowheads="1"/>
          </p:cNvSpPr>
          <p:nvPr/>
        </p:nvSpPr>
        <p:spPr bwMode="auto">
          <a:xfrm>
            <a:off x="7848600" y="2363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0" name="Oval 36"/>
          <p:cNvSpPr>
            <a:spLocks noChangeArrowheads="1"/>
          </p:cNvSpPr>
          <p:nvPr/>
        </p:nvSpPr>
        <p:spPr bwMode="auto">
          <a:xfrm>
            <a:off x="4191000" y="2363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1" name="Oval 37"/>
          <p:cNvSpPr>
            <a:spLocks noChangeArrowheads="1"/>
          </p:cNvSpPr>
          <p:nvPr/>
        </p:nvSpPr>
        <p:spPr bwMode="auto">
          <a:xfrm>
            <a:off x="5943600" y="1601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2" name="Text Box 38"/>
          <p:cNvSpPr txBox="1">
            <a:spLocks noChangeArrowheads="1"/>
          </p:cNvSpPr>
          <p:nvPr/>
        </p:nvSpPr>
        <p:spPr bwMode="auto">
          <a:xfrm>
            <a:off x="2393951" y="48799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3" name="Text Box 39"/>
          <p:cNvSpPr txBox="1">
            <a:spLocks noChangeArrowheads="1"/>
          </p:cNvSpPr>
          <p:nvPr/>
        </p:nvSpPr>
        <p:spPr bwMode="auto">
          <a:xfrm>
            <a:off x="2851151" y="40417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4" name="Text Box 40"/>
          <p:cNvSpPr txBox="1">
            <a:spLocks noChangeArrowheads="1"/>
          </p:cNvSpPr>
          <p:nvPr/>
        </p:nvSpPr>
        <p:spPr bwMode="auto">
          <a:xfrm>
            <a:off x="3276601" y="32337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5" name="Text Box 41"/>
          <p:cNvSpPr txBox="1">
            <a:spLocks noChangeArrowheads="1"/>
          </p:cNvSpPr>
          <p:nvPr/>
        </p:nvSpPr>
        <p:spPr bwMode="auto">
          <a:xfrm>
            <a:off x="3765551" y="40417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6" name="Text Box 42"/>
          <p:cNvSpPr txBox="1">
            <a:spLocks noChangeArrowheads="1"/>
          </p:cNvSpPr>
          <p:nvPr/>
        </p:nvSpPr>
        <p:spPr bwMode="auto">
          <a:xfrm>
            <a:off x="4241801" y="23653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7" name="Text Box 43"/>
          <p:cNvSpPr txBox="1">
            <a:spLocks noChangeArrowheads="1"/>
          </p:cNvSpPr>
          <p:nvPr/>
        </p:nvSpPr>
        <p:spPr bwMode="auto">
          <a:xfrm>
            <a:off x="4260851" y="48799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8" name="Text Box 44"/>
          <p:cNvSpPr txBox="1">
            <a:spLocks noChangeArrowheads="1"/>
          </p:cNvSpPr>
          <p:nvPr/>
        </p:nvSpPr>
        <p:spPr bwMode="auto">
          <a:xfrm>
            <a:off x="4648201" y="40417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9" name="Text Box 45"/>
          <p:cNvSpPr txBox="1">
            <a:spLocks noChangeArrowheads="1"/>
          </p:cNvSpPr>
          <p:nvPr/>
        </p:nvSpPr>
        <p:spPr bwMode="auto">
          <a:xfrm>
            <a:off x="5060951" y="32035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0" name="Text Box 46"/>
          <p:cNvSpPr txBox="1">
            <a:spLocks noChangeArrowheads="1"/>
          </p:cNvSpPr>
          <p:nvPr/>
        </p:nvSpPr>
        <p:spPr bwMode="auto">
          <a:xfrm>
            <a:off x="5514975" y="40417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1" name="Text Box 47"/>
          <p:cNvSpPr txBox="1">
            <a:spLocks noChangeArrowheads="1"/>
          </p:cNvSpPr>
          <p:nvPr/>
        </p:nvSpPr>
        <p:spPr bwMode="auto">
          <a:xfrm>
            <a:off x="5943600" y="160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2" name="Text Box 48"/>
          <p:cNvSpPr txBox="1">
            <a:spLocks noChangeArrowheads="1"/>
          </p:cNvSpPr>
          <p:nvPr/>
        </p:nvSpPr>
        <p:spPr bwMode="auto">
          <a:xfrm>
            <a:off x="8001001" y="48799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3" name="Text Box 49"/>
          <p:cNvSpPr txBox="1">
            <a:spLocks noChangeArrowheads="1"/>
          </p:cNvSpPr>
          <p:nvPr/>
        </p:nvSpPr>
        <p:spPr bwMode="auto">
          <a:xfrm>
            <a:off x="6934201" y="3233738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4" name="Text Box 50"/>
          <p:cNvSpPr txBox="1">
            <a:spLocks noChangeArrowheads="1"/>
          </p:cNvSpPr>
          <p:nvPr/>
        </p:nvSpPr>
        <p:spPr bwMode="auto">
          <a:xfrm>
            <a:off x="7391400" y="3963988"/>
            <a:ext cx="5334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5" name="Text Box 51"/>
          <p:cNvSpPr txBox="1">
            <a:spLocks noChangeArrowheads="1"/>
          </p:cNvSpPr>
          <p:nvPr/>
        </p:nvSpPr>
        <p:spPr bwMode="auto">
          <a:xfrm>
            <a:off x="7848600" y="23653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6" name="Text Box 52"/>
          <p:cNvSpPr txBox="1">
            <a:spLocks noChangeArrowheads="1"/>
          </p:cNvSpPr>
          <p:nvPr/>
        </p:nvSpPr>
        <p:spPr bwMode="auto">
          <a:xfrm>
            <a:off x="8305801" y="40417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7" name="Text Box 53"/>
          <p:cNvSpPr txBox="1">
            <a:spLocks noChangeArrowheads="1"/>
          </p:cNvSpPr>
          <p:nvPr/>
        </p:nvSpPr>
        <p:spPr bwMode="auto">
          <a:xfrm>
            <a:off x="8763001" y="321945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8" name="Text Box 54"/>
          <p:cNvSpPr txBox="1">
            <a:spLocks noChangeArrowheads="1"/>
          </p:cNvSpPr>
          <p:nvPr/>
        </p:nvSpPr>
        <p:spPr bwMode="auto">
          <a:xfrm>
            <a:off x="2057400" y="46132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9" name="Text Box 55"/>
          <p:cNvSpPr txBox="1">
            <a:spLocks noChangeArrowheads="1"/>
          </p:cNvSpPr>
          <p:nvPr/>
        </p:nvSpPr>
        <p:spPr bwMode="auto">
          <a:xfrm>
            <a:off x="3886200" y="466883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0" name="Text Box 56"/>
          <p:cNvSpPr txBox="1">
            <a:spLocks noChangeArrowheads="1"/>
          </p:cNvSpPr>
          <p:nvPr/>
        </p:nvSpPr>
        <p:spPr bwMode="auto">
          <a:xfrm>
            <a:off x="5810250" y="37750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1" name="Text Box 57"/>
          <p:cNvSpPr txBox="1">
            <a:spLocks noChangeArrowheads="1"/>
          </p:cNvSpPr>
          <p:nvPr/>
        </p:nvSpPr>
        <p:spPr bwMode="auto">
          <a:xfrm>
            <a:off x="794385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2" name="Text Box 58"/>
          <p:cNvSpPr txBox="1">
            <a:spLocks noChangeArrowheads="1"/>
          </p:cNvSpPr>
          <p:nvPr/>
        </p:nvSpPr>
        <p:spPr bwMode="auto">
          <a:xfrm>
            <a:off x="8248650" y="3622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3" name="Text Box 59"/>
          <p:cNvSpPr txBox="1">
            <a:spLocks noChangeArrowheads="1"/>
          </p:cNvSpPr>
          <p:nvPr/>
        </p:nvSpPr>
        <p:spPr bwMode="auto">
          <a:xfrm>
            <a:off x="9671050" y="36226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4" name="Text Box 60"/>
          <p:cNvSpPr txBox="1">
            <a:spLocks noChangeArrowheads="1"/>
          </p:cNvSpPr>
          <p:nvPr/>
        </p:nvSpPr>
        <p:spPr bwMode="auto">
          <a:xfrm>
            <a:off x="5581650" y="14128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15" name="Text Box 61"/>
          <p:cNvSpPr txBox="1">
            <a:spLocks noChangeArrowheads="1"/>
          </p:cNvSpPr>
          <p:nvPr/>
        </p:nvSpPr>
        <p:spPr bwMode="auto">
          <a:xfrm>
            <a:off x="876300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6" name="Text Box 62"/>
          <p:cNvSpPr txBox="1">
            <a:spLocks noChangeArrowheads="1"/>
          </p:cNvSpPr>
          <p:nvPr/>
        </p:nvSpPr>
        <p:spPr bwMode="auto">
          <a:xfrm>
            <a:off x="2900364" y="29368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7" name="Text Box 63"/>
          <p:cNvSpPr txBox="1">
            <a:spLocks noChangeArrowheads="1"/>
          </p:cNvSpPr>
          <p:nvPr/>
        </p:nvSpPr>
        <p:spPr bwMode="auto">
          <a:xfrm>
            <a:off x="2397125" y="37750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8" name="Text Box 64"/>
          <p:cNvSpPr txBox="1">
            <a:spLocks noChangeArrowheads="1"/>
          </p:cNvSpPr>
          <p:nvPr/>
        </p:nvSpPr>
        <p:spPr bwMode="auto">
          <a:xfrm>
            <a:off x="4489450" y="36226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9" name="Text Box 65"/>
          <p:cNvSpPr txBox="1">
            <a:spLocks noChangeArrowheads="1"/>
          </p:cNvSpPr>
          <p:nvPr/>
        </p:nvSpPr>
        <p:spPr bwMode="auto">
          <a:xfrm>
            <a:off x="5175250" y="27701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0" name="Text Box 66"/>
          <p:cNvSpPr txBox="1">
            <a:spLocks noChangeArrowheads="1"/>
          </p:cNvSpPr>
          <p:nvPr/>
        </p:nvSpPr>
        <p:spPr bwMode="auto">
          <a:xfrm>
            <a:off x="8991600" y="27701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1" name="Text Box 67"/>
          <p:cNvSpPr txBox="1">
            <a:spLocks noChangeArrowheads="1"/>
          </p:cNvSpPr>
          <p:nvPr/>
        </p:nvSpPr>
        <p:spPr bwMode="auto">
          <a:xfrm>
            <a:off x="6672263" y="29400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1922" name="Text Box 68"/>
          <p:cNvSpPr txBox="1">
            <a:spLocks noChangeArrowheads="1"/>
          </p:cNvSpPr>
          <p:nvPr/>
        </p:nvSpPr>
        <p:spPr bwMode="auto">
          <a:xfrm>
            <a:off x="8153400" y="20034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23" name="Text Box 69"/>
          <p:cNvSpPr txBox="1">
            <a:spLocks noChangeArrowheads="1"/>
          </p:cNvSpPr>
          <p:nvPr/>
        </p:nvSpPr>
        <p:spPr bwMode="auto">
          <a:xfrm>
            <a:off x="3935413" y="20764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24" name="Text Box 71"/>
          <p:cNvSpPr txBox="1">
            <a:spLocks noChangeArrowheads="1"/>
          </p:cNvSpPr>
          <p:nvPr/>
        </p:nvSpPr>
        <p:spPr bwMode="auto">
          <a:xfrm>
            <a:off x="7562850" y="3622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5" name="Text Box 72"/>
          <p:cNvSpPr txBox="1">
            <a:spLocks noChangeArrowheads="1"/>
          </p:cNvSpPr>
          <p:nvPr/>
        </p:nvSpPr>
        <p:spPr bwMode="auto">
          <a:xfrm>
            <a:off x="3432175" y="39338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6" name="Oval 73"/>
          <p:cNvSpPr>
            <a:spLocks noChangeArrowheads="1"/>
          </p:cNvSpPr>
          <p:nvPr/>
        </p:nvSpPr>
        <p:spPr bwMode="auto">
          <a:xfrm>
            <a:off x="9448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27" name="Oval 74"/>
          <p:cNvSpPr>
            <a:spLocks noChangeArrowheads="1"/>
          </p:cNvSpPr>
          <p:nvPr/>
        </p:nvSpPr>
        <p:spPr bwMode="auto">
          <a:xfrm>
            <a:off x="86106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28" name="Text Box 75"/>
          <p:cNvSpPr txBox="1">
            <a:spLocks noChangeArrowheads="1"/>
          </p:cNvSpPr>
          <p:nvPr/>
        </p:nvSpPr>
        <p:spPr bwMode="auto">
          <a:xfrm>
            <a:off x="9480551" y="40417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9" name="Text Box 76"/>
          <p:cNvSpPr txBox="1">
            <a:spLocks noChangeArrowheads="1"/>
          </p:cNvSpPr>
          <p:nvPr/>
        </p:nvSpPr>
        <p:spPr bwMode="auto">
          <a:xfrm>
            <a:off x="8610601" y="48799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30" name="Oval 77"/>
          <p:cNvSpPr>
            <a:spLocks noChangeArrowheads="1"/>
          </p:cNvSpPr>
          <p:nvPr/>
        </p:nvSpPr>
        <p:spPr bwMode="auto">
          <a:xfrm>
            <a:off x="92202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31" name="Text Box 78"/>
          <p:cNvSpPr txBox="1">
            <a:spLocks noChangeArrowheads="1"/>
          </p:cNvSpPr>
          <p:nvPr/>
        </p:nvSpPr>
        <p:spPr bwMode="auto">
          <a:xfrm>
            <a:off x="916305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32" name="Text Box 79"/>
          <p:cNvSpPr txBox="1">
            <a:spLocks noChangeArrowheads="1"/>
          </p:cNvSpPr>
          <p:nvPr/>
        </p:nvSpPr>
        <p:spPr bwMode="auto">
          <a:xfrm>
            <a:off x="9220200" y="48799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6800" name="Text Box 80"/>
          <p:cNvSpPr txBox="1">
            <a:spLocks noChangeArrowheads="1"/>
          </p:cNvSpPr>
          <p:nvPr/>
        </p:nvSpPr>
        <p:spPr bwMode="auto">
          <a:xfrm>
            <a:off x="2208213" y="11969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803" name="Rectangle 83"/>
          <p:cNvSpPr>
            <a:spLocks noChangeArrowheads="1"/>
          </p:cNvSpPr>
          <p:nvPr/>
        </p:nvSpPr>
        <p:spPr bwMode="auto">
          <a:xfrm>
            <a:off x="1000125" y="63601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983432" y="1196752"/>
            <a:ext cx="10441160" cy="45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通常称用于搜索的数据集合为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</a:rPr>
              <a:t>搜索结构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，它由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同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一数据类型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的数据元素（或记录）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所组成。也称为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搜索表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 通常每个记录中有若干属性，其中</a:t>
            </a:r>
            <a:r>
              <a:rPr kumimoji="0" lang="zh-CN" altLang="en-US" sz="2800" b="1" dirty="0">
                <a:ea typeface="楷体_GB2312" pitchFamily="1" charset="-122"/>
              </a:rPr>
              <a:t>可用来区分</a:t>
            </a:r>
            <a:r>
              <a:rPr kumimoji="0" lang="zh-CN" altLang="en-US" sz="2800" b="1" dirty="0" smtClean="0">
                <a:ea typeface="楷体_GB2312" pitchFamily="1" charset="-122"/>
              </a:rPr>
              <a:t>记录的</a:t>
            </a:r>
            <a:r>
              <a:rPr kumimoji="0" lang="zh-CN" altLang="en-US" sz="2800" b="1" dirty="0">
                <a:ea typeface="楷体_GB2312" pitchFamily="1" charset="-122"/>
              </a:rPr>
              <a:t>一个或多个属性域称为</a:t>
            </a:r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</a:rPr>
              <a:t>关键码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(Key)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</a:p>
          <a:p>
            <a:pPr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zh-CN" altLang="en-US" sz="900" b="1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kumimoji="0"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  <a:ea typeface="楷体_GB2312" pitchFamily="1" charset="-122"/>
              </a:rPr>
              <a:t>    主关键码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(Primary Key)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：</a:t>
            </a:r>
            <a:r>
              <a:rPr kumimoji="0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1" charset="-122"/>
              </a:rPr>
              <a:t>唯一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地标识一个记录的关键码。</a:t>
            </a:r>
          </a:p>
          <a:p>
            <a:pPr>
              <a:defRPr/>
            </a:pPr>
            <a:r>
              <a:rPr kumimoji="0" lang="zh-CN" altLang="en-US" sz="2800" b="1" dirty="0">
                <a:solidFill>
                  <a:srgbClr val="FF9933"/>
                </a:solidFill>
                <a:latin typeface="Times New Roman" panose="02020603050405020304" pitchFamily="18" charset="0"/>
                <a:ea typeface="楷体_GB2312" pitchFamily="1" charset="-122"/>
              </a:rPr>
              <a:t>    </a:t>
            </a:r>
            <a:r>
              <a:rPr kumimoji="0"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  <a:ea typeface="楷体_GB2312" pitchFamily="1" charset="-122"/>
              </a:rPr>
              <a:t>次关键码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(Secondary Key)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：识别</a:t>
            </a:r>
            <a:r>
              <a:rPr kumimoji="0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1" charset="-122"/>
              </a:rPr>
              <a:t>若干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记录的关</a:t>
            </a:r>
            <a:r>
              <a:rPr kumimoji="0" lang="zh-CN" altLang="en-US" sz="2800" b="1" dirty="0" smtClean="0">
                <a:latin typeface="Times New Roman" panose="02020603050405020304" pitchFamily="18" charset="0"/>
                <a:ea typeface="楷体_GB2312" pitchFamily="1" charset="-122"/>
              </a:rPr>
              <a:t>键码</a:t>
            </a:r>
            <a:endParaRPr kumimoji="0" lang="zh-CN" altLang="en-US" sz="28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>
              <a:defRPr/>
            </a:pPr>
            <a:endParaRPr kumimoji="0" lang="zh-CN" altLang="en-US" sz="9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基于主关键码的搜索，搜索结果应是唯一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</a:t>
            </a:r>
            <a:endParaRPr lang="zh-CN" altLang="en-US" sz="28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基于属性</a:t>
            </a:r>
            <a:r>
              <a:rPr lang="en-US" altLang="zh-CN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(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非主关键码</a:t>
            </a:r>
            <a:r>
              <a:rPr lang="en-US" altLang="zh-CN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的搜索，</a:t>
            </a:r>
            <a:r>
              <a:rPr kumimoji="0" lang="zh-CN" altLang="en-US" sz="2800" b="1" dirty="0">
                <a:solidFill>
                  <a:srgbClr val="0000FF"/>
                </a:solidFill>
                <a:ea typeface="楷体_GB2312" pitchFamily="1" charset="-122"/>
              </a:rPr>
              <a:t>搜索结果</a:t>
            </a:r>
            <a:r>
              <a:rPr kumimoji="0" lang="zh-CN" altLang="en-US" sz="2800" b="1" dirty="0" smtClean="0">
                <a:solidFill>
                  <a:srgbClr val="0000FF"/>
                </a:solidFill>
                <a:ea typeface="楷体_GB2312" pitchFamily="1" charset="-122"/>
              </a:rPr>
              <a:t>可能不唯一</a:t>
            </a:r>
            <a:endParaRPr kumimoji="0" lang="zh-CN" altLang="en-US" sz="2800" b="1" dirty="0">
              <a:solidFill>
                <a:srgbClr val="0000FF"/>
              </a:solidFill>
              <a:ea typeface="楷体_GB2312" pitchFamily="1" charset="-122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概念</a:t>
            </a:r>
            <a:r>
              <a:rPr kumimoji="0"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搜索结构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椭圆形标注 1"/>
          <p:cNvSpPr/>
          <p:nvPr/>
        </p:nvSpPr>
        <p:spPr bwMode="auto">
          <a:xfrm>
            <a:off x="7925058" y="1916832"/>
            <a:ext cx="1555318" cy="504056"/>
          </a:xfrm>
          <a:prstGeom prst="wedgeEllipseCallout">
            <a:avLst>
              <a:gd name="adj1" fmla="val -41636"/>
              <a:gd name="adj2" fmla="val -61242"/>
            </a:avLst>
          </a:prstGeom>
          <a:solidFill>
            <a:srgbClr val="57D98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从哪儿找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847528" y="1341439"/>
            <a:ext cx="9144247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树的性能也与树的高度有关。设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，则搜索、插入和删除算法的时间复杂度都为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n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最大为多少？</a:t>
            </a:r>
          </a:p>
        </p:txBody>
      </p:sp>
      <p:sp>
        <p:nvSpPr>
          <p:cNvPr id="122883" name="Rectangle 5"/>
          <p:cNvSpPr>
            <a:spLocks noChangeArrowheads="1"/>
          </p:cNvSpPr>
          <p:nvPr/>
        </p:nvSpPr>
        <p:spPr bwMode="auto">
          <a:xfrm>
            <a:off x="1055440" y="23019"/>
            <a:ext cx="47529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7.3.5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树性能分析</a:t>
            </a:r>
          </a:p>
        </p:txBody>
      </p:sp>
      <p:sp>
        <p:nvSpPr>
          <p:cNvPr id="323590" name="Rectangle 6"/>
          <p:cNvSpPr>
            <a:spLocks noChangeArrowheads="1"/>
          </p:cNvSpPr>
          <p:nvPr/>
        </p:nvSpPr>
        <p:spPr bwMode="auto">
          <a:xfrm>
            <a:off x="2363789" y="3212430"/>
            <a:ext cx="8772771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</a:t>
            </a:r>
            <a:r>
              <a:rPr kumimoji="0" lang="en-US" altLang="zh-CN" sz="2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</a:t>
            </a:r>
            <a:r>
              <a:rPr kumimoji="0"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最小结点数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根的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一棵子树的高度为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，另一棵子树的高度为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，这两棵子树也是高度平衡的。因此有</a:t>
            </a: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= 0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（空树）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= 1</a:t>
            </a:r>
            <a:r>
              <a:rPr kumimoji="0" lang="en-US" altLang="zh-CN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（仅有根结点）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+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+1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&gt;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2335214" y="1627188"/>
            <a:ext cx="7361237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可以证明，对于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楷体_GB2312" pitchFamily="1" charset="-122"/>
              </a:rPr>
              <a:t>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1,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= F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+2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成立。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满足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0" lang="en-US" altLang="zh-CN" sz="2600" i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1.4404*log</a:t>
            </a:r>
            <a:r>
              <a:rPr kumimoji="0" lang="en-US" altLang="zh-CN" sz="2600" baseline="-25000" dirty="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solidFill>
                  <a:srgbClr val="3333CC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+2)-0.3277</a:t>
            </a:r>
            <a:endParaRPr kumimoji="0" lang="zh-CN" altLang="en-US" sz="26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07" name="Rectangle 5"/>
          <p:cNvSpPr>
            <a:spLocks noChangeArrowheads="1"/>
          </p:cNvSpPr>
          <p:nvPr/>
        </p:nvSpPr>
        <p:spPr bwMode="auto">
          <a:xfrm>
            <a:off x="1962150" y="3500439"/>
            <a:ext cx="8077200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因此，</a:t>
            </a:r>
            <a:r>
              <a:rPr kumimoji="0" lang="en-US" altLang="zh-CN" sz="2600">
                <a:latin typeface="Times New Roman" panose="02020603050405020304" pitchFamily="18" charset="0"/>
              </a:rPr>
              <a:t>AVL</a:t>
            </a:r>
            <a:r>
              <a:rPr kumimoji="0" lang="zh-CN" altLang="en-US" sz="2600">
                <a:latin typeface="Times New Roman" panose="02020603050405020304" pitchFamily="18" charset="0"/>
              </a:rPr>
              <a:t>树的搜索、插入和删除算法的时间复杂度均为</a:t>
            </a:r>
            <a:r>
              <a:rPr kumimoji="0" lang="en-US" altLang="zh-CN" sz="260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>
                <a:latin typeface="Times New Roman" panose="02020603050405020304" pitchFamily="18" charset="0"/>
              </a:rPr>
              <a:t>n</a:t>
            </a:r>
            <a:r>
              <a:rPr kumimoji="0" lang="en-US" altLang="zh-CN" sz="2600">
                <a:latin typeface="Times New Roman" panose="02020603050405020304" pitchFamily="18" charset="0"/>
              </a:rPr>
              <a:t>)</a:t>
            </a:r>
            <a:r>
              <a:rPr kumimoji="0" lang="zh-CN" altLang="en-US" sz="2600">
                <a:latin typeface="Times New Roman" panose="02020603050405020304" pitchFamily="18" charset="0"/>
              </a:rPr>
              <a:t>。</a:t>
            </a:r>
            <a:endParaRPr kumimoji="0" lang="zh-CN" altLang="en-US" sz="800">
              <a:latin typeface="Times New Roman" panose="02020603050405020304" pitchFamily="18" charset="0"/>
            </a:endParaRPr>
          </a:p>
        </p:txBody>
      </p:sp>
      <p:sp>
        <p:nvSpPr>
          <p:cNvPr id="123908" name="Rectangle 8"/>
          <p:cNvSpPr>
            <a:spLocks noChangeArrowheads="1"/>
          </p:cNvSpPr>
          <p:nvPr/>
        </p:nvSpPr>
        <p:spPr bwMode="auto">
          <a:xfrm>
            <a:off x="1057223" y="10319"/>
            <a:ext cx="51847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4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4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树性能分析（续）</a:t>
            </a:r>
            <a:endParaRPr kumimoji="0" lang="en-US" altLang="zh-CN" sz="3400" dirty="0">
              <a:solidFill>
                <a:srgbClr val="3333CC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2855640" y="1772816"/>
            <a:ext cx="662622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红黑树的概念和性质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红黑树的搜索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红黑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红黑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endParaRPr kumimoji="0" lang="zh-CN" altLang="en-US" sz="3600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251745" y="44624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7.4</a:t>
            </a:r>
            <a:r>
              <a:rPr kumimoji="0" lang="en-US" altLang="zh-CN" sz="4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</a:t>
            </a:r>
            <a:r>
              <a:rPr kumimoji="0"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黑</a:t>
            </a:r>
            <a:r>
              <a:rPr kumimoji="0" lang="zh-CN" altLang="en-US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endParaRPr kumimoji="0" lang="zh-CN" altLang="en-US" sz="40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4"/>
          <p:cNvSpPr>
            <a:spLocks noChangeArrowheads="1"/>
          </p:cNvSpPr>
          <p:nvPr/>
        </p:nvSpPr>
        <p:spPr bwMode="auto">
          <a:xfrm>
            <a:off x="1055440" y="26592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7.4.1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红黑树的概念和性质</a:t>
            </a:r>
          </a:p>
        </p:txBody>
      </p:sp>
      <p:sp>
        <p:nvSpPr>
          <p:cNvPr id="235531" name="Rectangle 11"/>
          <p:cNvSpPr>
            <a:spLocks noChangeArrowheads="1"/>
          </p:cNvSpPr>
          <p:nvPr/>
        </p:nvSpPr>
        <p:spPr bwMode="auto">
          <a:xfrm>
            <a:off x="1631504" y="980728"/>
            <a:ext cx="9505056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树为了维护平衡每次做插入删除都要调整，代价很高，如何降低？</a:t>
            </a:r>
            <a:endParaRPr kumimoji="0" lang="en-US" altLang="zh-CN" sz="26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红黑树（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Red-Black Tree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，简称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RB-Tree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）是在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1972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年由鲁道夫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·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贝尔发明的，他称之为“对称二叉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树”，它现代的名字是在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Leo J.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Guibas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Robert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Sedgewick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1978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年写的一篇论文中获得的。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特点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利用对树中的结点 “红黑着色”的要求，降低了平衡性的条件，达到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局部平衡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有着良好的最坏情况运行时间，它可以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在</a:t>
            </a:r>
            <a:endParaRPr kumimoji="0" lang="en-US" altLang="zh-CN" sz="2600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时间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内做查找、插入和删除，这里的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是树中结点的数目。</a:t>
            </a:r>
          </a:p>
        </p:txBody>
      </p:sp>
      <p:sp>
        <p:nvSpPr>
          <p:cNvPr id="4" name="矩形 3"/>
          <p:cNvSpPr/>
          <p:nvPr/>
        </p:nvSpPr>
        <p:spPr>
          <a:xfrm>
            <a:off x="83307" y="6530751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2"/>
              </a:rPr>
              <a:t>https://www.bilibili.com/video/BV1gb411e7Nf?from=search&amp;seid=14338207726779261845</a:t>
            </a:r>
            <a:endParaRPr lang="zh-CN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white">
          <a:xfrm>
            <a:off x="1199456" y="45469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红黑树的应用</a:t>
            </a: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1775520" y="1124745"/>
            <a:ext cx="8774708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C++ STL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中的关联式容器：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set,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multiset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map,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multimap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均采用红黑树的变体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Set&lt;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&gt; s; map&lt;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string&gt; s;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 err="1">
                <a:latin typeface="Times New Roman" panose="02020603050405020304" pitchFamily="18" charset="0"/>
              </a:rPr>
              <a:t>Nginx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中，用红黑树进行超时管理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Linux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内核中，用于组织虚拟区间的数据结构也是红黑树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具体代码参见</a:t>
            </a:r>
            <a:endParaRPr kumimoji="0" lang="en-US" altLang="zh-CN" sz="2200" dirty="0">
              <a:latin typeface="Times New Roman" panose="02020603050405020304" pitchFamily="18" charset="0"/>
            </a:endParaRP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/include/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rbtree.h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/lib/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rbtree.c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marL="0" indent="0">
              <a:spcBef>
                <a:spcPct val="50000"/>
              </a:spcBef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164870" name="Picture 6" descr="çº¢é»æ ï¼æ¥èªç»´åºç¾ç§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40" y="3789040"/>
            <a:ext cx="5580112" cy="26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764704"/>
            <a:ext cx="896698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0" name="Rectangle 4"/>
          <p:cNvSpPr>
            <a:spLocks noChangeArrowheads="1"/>
          </p:cNvSpPr>
          <p:nvPr/>
        </p:nvSpPr>
        <p:spPr bwMode="white">
          <a:xfrm>
            <a:off x="1271464" y="43657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红黑树的定义</a:t>
            </a:r>
          </a:p>
        </p:txBody>
      </p:sp>
      <p:sp>
        <p:nvSpPr>
          <p:cNvPr id="372741" name="Rectangle 5"/>
          <p:cNvSpPr>
            <a:spLocks noChangeArrowheads="1"/>
          </p:cNvSpPr>
          <p:nvPr/>
        </p:nvSpPr>
        <p:spPr bwMode="auto">
          <a:xfrm>
            <a:off x="191344" y="1054248"/>
            <a:ext cx="7921127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红黑树</a:t>
            </a:r>
            <a:r>
              <a:rPr kumimoji="0" lang="zh-CN" altLang="en-US" sz="2600" dirty="0"/>
              <a:t>是一棵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平衡</a:t>
            </a:r>
            <a:r>
              <a:rPr kumimoji="0" lang="zh-CN" altLang="en-US" sz="2600" dirty="0"/>
              <a:t>的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扩充二叉搜索树</a:t>
            </a:r>
            <a:r>
              <a:rPr kumimoji="0" lang="zh-CN" altLang="en-US" sz="2600" dirty="0"/>
              <a:t>，用外部结点表示空指针，树中的每一个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结点的颜色不是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就是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红色</a:t>
            </a:r>
            <a:r>
              <a:rPr kumimoji="0" lang="zh-CN" altLang="en-US" sz="2600" dirty="0"/>
              <a:t>，它满足下列特性：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2600" dirty="0"/>
              <a:t>和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2600" dirty="0"/>
              <a:t>都是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6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/>
              <a:t>：从根结点到外部结点的路径上，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2600" dirty="0"/>
              <a:t>出现两个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26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/>
              <a:t>：所有从根结点到外部结点的路径上都有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2600" dirty="0"/>
              <a:t>结点。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/>
              <a:t>另一种等价的定义是看结点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指针的颜色</a:t>
            </a:r>
            <a:r>
              <a:rPr kumimoji="0" lang="zh-CN" altLang="en-US" sz="2600" dirty="0"/>
              <a:t>：从父结点到黑色子女结点的指针为黑色的，从父结点到红色子女结点的指针为红色的。</a:t>
            </a:r>
            <a:endParaRPr kumimoji="0" lang="zh-CN" altLang="en-US" sz="3000" dirty="0"/>
          </a:p>
        </p:txBody>
      </p:sp>
      <p:pic>
        <p:nvPicPr>
          <p:cNvPr id="9" name="Picture 6" descr="çº¢é»æ ï¼æ¥èªç»´åºç¾ç§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54" y="2381002"/>
            <a:ext cx="4120826" cy="19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5" descr="RB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125538"/>
            <a:ext cx="7345362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3775" name="Rectangle 15"/>
          <p:cNvSpPr>
            <a:spLocks noChangeArrowheads="1"/>
          </p:cNvSpPr>
          <p:nvPr/>
        </p:nvSpPr>
        <p:spPr bwMode="white">
          <a:xfrm>
            <a:off x="1127448" y="43657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红黑树示例</a:t>
            </a:r>
          </a:p>
        </p:txBody>
      </p:sp>
      <p:sp>
        <p:nvSpPr>
          <p:cNvPr id="373779" name="AutoShape 19"/>
          <p:cNvSpPr>
            <a:spLocks noChangeArrowheads="1"/>
          </p:cNvSpPr>
          <p:nvPr/>
        </p:nvSpPr>
        <p:spPr bwMode="auto">
          <a:xfrm>
            <a:off x="8328025" y="1125539"/>
            <a:ext cx="2160588" cy="503237"/>
          </a:xfrm>
          <a:prstGeom prst="cloudCallout">
            <a:avLst>
              <a:gd name="adj1" fmla="val -47870"/>
              <a:gd name="adj2" fmla="val 105519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chemeClr val="tx2"/>
                </a:solidFill>
                <a:ea typeface="黑体" panose="02010609060101010101" pitchFamily="49" charset="-122"/>
              </a:rPr>
              <a:t>黑色结点</a:t>
            </a:r>
          </a:p>
        </p:txBody>
      </p:sp>
      <p:sp>
        <p:nvSpPr>
          <p:cNvPr id="373780" name="AutoShape 20"/>
          <p:cNvSpPr>
            <a:spLocks noChangeArrowheads="1"/>
          </p:cNvSpPr>
          <p:nvPr/>
        </p:nvSpPr>
        <p:spPr bwMode="auto">
          <a:xfrm>
            <a:off x="1703388" y="1268414"/>
            <a:ext cx="1943100" cy="503237"/>
          </a:xfrm>
          <a:prstGeom prst="cloudCallout">
            <a:avLst>
              <a:gd name="adj1" fmla="val 47222"/>
              <a:gd name="adj2" fmla="val 109935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chemeClr val="hlink"/>
                </a:solidFill>
                <a:ea typeface="黑体" panose="02010609060101010101" pitchFamily="49" charset="-122"/>
              </a:rPr>
              <a:t>红色结点</a:t>
            </a:r>
          </a:p>
        </p:txBody>
      </p:sp>
      <p:sp>
        <p:nvSpPr>
          <p:cNvPr id="373781" name="AutoShape 21"/>
          <p:cNvSpPr>
            <a:spLocks noChangeArrowheads="1"/>
          </p:cNvSpPr>
          <p:nvPr/>
        </p:nvSpPr>
        <p:spPr bwMode="auto">
          <a:xfrm>
            <a:off x="7319964" y="4149725"/>
            <a:ext cx="2160587" cy="503238"/>
          </a:xfrm>
          <a:prstGeom prst="cloudCallout">
            <a:avLst>
              <a:gd name="adj1" fmla="val -72778"/>
              <a:gd name="adj2" fmla="val -104574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ea typeface="黑体" panose="02010609060101010101" pitchFamily="49" charset="-122"/>
              </a:rPr>
              <a:t>外部结点</a:t>
            </a:r>
          </a:p>
        </p:txBody>
      </p:sp>
      <p:grpSp>
        <p:nvGrpSpPr>
          <p:cNvPr id="128007" name="Group 22"/>
          <p:cNvGrpSpPr>
            <a:grpSpLocks/>
          </p:cNvGrpSpPr>
          <p:nvPr/>
        </p:nvGrpSpPr>
        <p:grpSpPr bwMode="auto">
          <a:xfrm>
            <a:off x="2638426" y="5891213"/>
            <a:ext cx="6911975" cy="576262"/>
            <a:chOff x="748" y="3158"/>
            <a:chExt cx="4354" cy="363"/>
          </a:xfrm>
        </p:grpSpPr>
        <p:sp>
          <p:nvSpPr>
            <p:cNvPr id="373783" name="Rectangle 23"/>
            <p:cNvSpPr>
              <a:spLocks noChangeArrowheads="1"/>
            </p:cNvSpPr>
            <p:nvPr/>
          </p:nvSpPr>
          <p:spPr bwMode="auto">
            <a:xfrm>
              <a:off x="748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key</a:t>
              </a:r>
            </a:p>
          </p:txBody>
        </p:sp>
        <p:sp>
          <p:nvSpPr>
            <p:cNvPr id="373784" name="Rectangle 24"/>
            <p:cNvSpPr>
              <a:spLocks noChangeArrowheads="1"/>
            </p:cNvSpPr>
            <p:nvPr/>
          </p:nvSpPr>
          <p:spPr bwMode="auto">
            <a:xfrm>
              <a:off x="1474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data</a:t>
              </a:r>
            </a:p>
          </p:txBody>
        </p:sp>
        <p:sp>
          <p:nvSpPr>
            <p:cNvPr id="373785" name="Rectangle 25"/>
            <p:cNvSpPr>
              <a:spLocks noChangeArrowheads="1"/>
            </p:cNvSpPr>
            <p:nvPr/>
          </p:nvSpPr>
          <p:spPr bwMode="auto">
            <a:xfrm>
              <a:off x="2199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color</a:t>
              </a:r>
            </a:p>
          </p:txBody>
        </p:sp>
        <p:sp>
          <p:nvSpPr>
            <p:cNvPr id="373786" name="Rectangle 26"/>
            <p:cNvSpPr>
              <a:spLocks noChangeArrowheads="1"/>
            </p:cNvSpPr>
            <p:nvPr/>
          </p:nvSpPr>
          <p:spPr bwMode="auto">
            <a:xfrm>
              <a:off x="2925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parent</a:t>
              </a:r>
            </a:p>
          </p:txBody>
        </p:sp>
        <p:sp>
          <p:nvSpPr>
            <p:cNvPr id="373787" name="Rectangle 27"/>
            <p:cNvSpPr>
              <a:spLocks noChangeArrowheads="1"/>
            </p:cNvSpPr>
            <p:nvPr/>
          </p:nvSpPr>
          <p:spPr bwMode="auto">
            <a:xfrm>
              <a:off x="3651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left</a:t>
              </a:r>
            </a:p>
          </p:txBody>
        </p:sp>
        <p:sp>
          <p:nvSpPr>
            <p:cNvPr id="373788" name="Rectangle 28"/>
            <p:cNvSpPr>
              <a:spLocks noChangeArrowheads="1"/>
            </p:cNvSpPr>
            <p:nvPr/>
          </p:nvSpPr>
          <p:spPr bwMode="auto">
            <a:xfrm>
              <a:off x="4377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right</a:t>
              </a:r>
            </a:p>
          </p:txBody>
        </p:sp>
      </p:grpSp>
      <p:sp>
        <p:nvSpPr>
          <p:cNvPr id="128008" name="Text Box 29"/>
          <p:cNvSpPr txBox="1">
            <a:spLocks noChangeArrowheads="1"/>
          </p:cNvSpPr>
          <p:nvPr/>
        </p:nvSpPr>
        <p:spPr bwMode="auto">
          <a:xfrm>
            <a:off x="2208214" y="5100638"/>
            <a:ext cx="28082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树结点的结构：</a:t>
            </a:r>
          </a:p>
        </p:txBody>
      </p:sp>
      <p:sp>
        <p:nvSpPr>
          <p:cNvPr id="128009" name="Text Box 30"/>
          <p:cNvSpPr txBox="1">
            <a:spLocks noChangeArrowheads="1"/>
          </p:cNvSpPr>
          <p:nvPr/>
        </p:nvSpPr>
        <p:spPr bwMode="auto">
          <a:xfrm>
            <a:off x="5951538" y="5307014"/>
            <a:ext cx="4500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由指针颜色可得到结点颜色</a:t>
            </a:r>
          </a:p>
        </p:txBody>
      </p:sp>
      <p:sp>
        <p:nvSpPr>
          <p:cNvPr id="128010" name="Line 31"/>
          <p:cNvSpPr>
            <a:spLocks noChangeShapeType="1"/>
          </p:cNvSpPr>
          <p:nvPr/>
        </p:nvSpPr>
        <p:spPr bwMode="auto">
          <a:xfrm flipH="1">
            <a:off x="5626101" y="5589589"/>
            <a:ext cx="360363" cy="365125"/>
          </a:xfrm>
          <a:prstGeom prst="line">
            <a:avLst/>
          </a:prstGeom>
          <a:noFill/>
          <a:ln w="25400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79" grpId="0" animBg="1"/>
      <p:bldP spid="373780" grpId="0" animBg="1"/>
      <p:bldP spid="373781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86" y="1290708"/>
            <a:ext cx="1247775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65" y="1307008"/>
            <a:ext cx="1104762" cy="11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070" y="1268760"/>
            <a:ext cx="1057275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500" y="3536458"/>
            <a:ext cx="1600200" cy="1228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979" y="3517409"/>
            <a:ext cx="1619250" cy="12668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485" y="2475603"/>
            <a:ext cx="723900" cy="5048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585" y="2457379"/>
            <a:ext cx="723900" cy="5048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053" y="2457379"/>
            <a:ext cx="723900" cy="50482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919536" y="5035125"/>
            <a:ext cx="94330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2000" dirty="0"/>
              <a:t>和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2000" dirty="0"/>
              <a:t>都是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0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000" dirty="0"/>
              <a:t>：从根结点到外部结点的路径上，</a:t>
            </a:r>
            <a:r>
              <a:rPr kumimoji="0" lang="zh-CN" alt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2000" dirty="0"/>
              <a:t>出现两个</a:t>
            </a:r>
            <a:r>
              <a:rPr kumimoji="0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20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000" dirty="0"/>
              <a:t>：所有从根结点到外部结点的路径上都有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2000" dirty="0"/>
              <a:t>结点。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white">
          <a:xfrm>
            <a:off x="1113979" y="95674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是否是红黑树？</a:t>
            </a:r>
          </a:p>
        </p:txBody>
      </p:sp>
      <p:pic>
        <p:nvPicPr>
          <p:cNvPr id="20" name="内容占位符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5850" y="0"/>
            <a:ext cx="2216150" cy="1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26" name="Group 30"/>
          <p:cNvGrpSpPr>
            <a:grpSpLocks/>
          </p:cNvGrpSpPr>
          <p:nvPr/>
        </p:nvGrpSpPr>
        <p:grpSpPr bwMode="auto">
          <a:xfrm>
            <a:off x="6240463" y="3332164"/>
            <a:ext cx="5653087" cy="2786063"/>
            <a:chOff x="1927" y="2432"/>
            <a:chExt cx="3561" cy="1755"/>
          </a:xfrm>
        </p:grpSpPr>
        <p:pic>
          <p:nvPicPr>
            <p:cNvPr id="129036" name="Picture 6" descr="RB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2478"/>
              <a:ext cx="3538" cy="1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9037" name="Rectangle 7"/>
            <p:cNvSpPr>
              <a:spLocks noChangeArrowheads="1"/>
            </p:cNvSpPr>
            <p:nvPr/>
          </p:nvSpPr>
          <p:spPr bwMode="auto">
            <a:xfrm>
              <a:off x="3470" y="2432"/>
              <a:ext cx="68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9038" name="Rectangle 8"/>
            <p:cNvSpPr>
              <a:spLocks noChangeArrowheads="1"/>
            </p:cNvSpPr>
            <p:nvPr/>
          </p:nvSpPr>
          <p:spPr bwMode="auto">
            <a:xfrm>
              <a:off x="4785" y="2795"/>
              <a:ext cx="31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39" name="Rectangle 9"/>
            <p:cNvSpPr>
              <a:spLocks noChangeArrowheads="1"/>
            </p:cNvSpPr>
            <p:nvPr/>
          </p:nvSpPr>
          <p:spPr bwMode="auto">
            <a:xfrm>
              <a:off x="2365" y="2795"/>
              <a:ext cx="28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9040" name="Rectangle 10"/>
            <p:cNvSpPr>
              <a:spLocks noChangeArrowheads="1"/>
            </p:cNvSpPr>
            <p:nvPr/>
          </p:nvSpPr>
          <p:spPr bwMode="auto">
            <a:xfrm>
              <a:off x="1973" y="3166"/>
              <a:ext cx="68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1" name="Rectangle 11"/>
            <p:cNvSpPr>
              <a:spLocks noChangeArrowheads="1"/>
            </p:cNvSpPr>
            <p:nvPr/>
          </p:nvSpPr>
          <p:spPr bwMode="auto">
            <a:xfrm>
              <a:off x="4310" y="3203"/>
              <a:ext cx="33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2" name="Rectangle 13"/>
            <p:cNvSpPr>
              <a:spLocks noChangeArrowheads="1"/>
            </p:cNvSpPr>
            <p:nvPr/>
          </p:nvSpPr>
          <p:spPr bwMode="auto">
            <a:xfrm>
              <a:off x="3464" y="3526"/>
              <a:ext cx="22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3" name="Rectangle 17"/>
            <p:cNvSpPr>
              <a:spLocks noChangeArrowheads="1"/>
            </p:cNvSpPr>
            <p:nvPr/>
          </p:nvSpPr>
          <p:spPr bwMode="auto">
            <a:xfrm>
              <a:off x="3168" y="3163"/>
              <a:ext cx="31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4" name="Rectangle 18"/>
            <p:cNvSpPr>
              <a:spLocks noChangeArrowheads="1"/>
            </p:cNvSpPr>
            <p:nvPr/>
          </p:nvSpPr>
          <p:spPr bwMode="auto">
            <a:xfrm>
              <a:off x="5239" y="3158"/>
              <a:ext cx="24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75813" name="Rectangle 5"/>
          <p:cNvSpPr>
            <a:spLocks noChangeArrowheads="1"/>
          </p:cNvSpPr>
          <p:nvPr/>
        </p:nvSpPr>
        <p:spPr bwMode="auto">
          <a:xfrm>
            <a:off x="1416050" y="1126332"/>
            <a:ext cx="8353425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结点的黑高度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（或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(Rank)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）：</a:t>
            </a:r>
            <a:r>
              <a:rPr kumimoji="0" lang="zh-CN" altLang="en-US" sz="26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平衡性指标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的黑高度就是从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到其子树中任意外部结点的任一路径上的黑结点个数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，记作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bh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);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不包括结点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本身，包括外部结点！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外部结点的黑高度为零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树的黑高度：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其根结点的黑高度</a:t>
            </a:r>
          </a:p>
        </p:txBody>
      </p:sp>
      <p:sp>
        <p:nvSpPr>
          <p:cNvPr id="375820" name="Rectangle 12"/>
          <p:cNvSpPr>
            <a:spLocks noChangeArrowheads="1"/>
          </p:cNvSpPr>
          <p:nvPr/>
        </p:nvSpPr>
        <p:spPr bwMode="white">
          <a:xfrm>
            <a:off x="1127127" y="82759"/>
            <a:ext cx="35290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红黑树的黑高度</a:t>
            </a:r>
          </a:p>
        </p:txBody>
      </p:sp>
      <p:sp>
        <p:nvSpPr>
          <p:cNvPr id="375824" name="Rectangle 16"/>
          <p:cNvSpPr>
            <a:spLocks noChangeArrowheads="1"/>
          </p:cNvSpPr>
          <p:nvPr/>
        </p:nvSpPr>
        <p:spPr bwMode="auto">
          <a:xfrm>
            <a:off x="1452012" y="3861048"/>
            <a:ext cx="33115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注意区分红黑树的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黑高度</a:t>
            </a:r>
          </a:p>
        </p:txBody>
      </p:sp>
      <p:sp>
        <p:nvSpPr>
          <p:cNvPr id="375827" name="Rectangle 19"/>
          <p:cNvSpPr>
            <a:spLocks noChangeArrowheads="1"/>
          </p:cNvSpPr>
          <p:nvPr/>
        </p:nvSpPr>
        <p:spPr bwMode="auto">
          <a:xfrm>
            <a:off x="3791744" y="5157192"/>
            <a:ext cx="230346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此树的高度</a:t>
            </a:r>
            <a:r>
              <a:rPr kumimoji="0"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树的黑高度</a:t>
            </a:r>
            <a:r>
              <a:rPr kumimoji="0"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5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24" grpId="0"/>
      <p:bldP spid="3758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98"/>
          <p:cNvGrpSpPr>
            <a:grpSpLocks/>
          </p:cNvGrpSpPr>
          <p:nvPr/>
        </p:nvGrpSpPr>
        <p:grpSpPr bwMode="auto">
          <a:xfrm>
            <a:off x="1055440" y="2920776"/>
            <a:ext cx="4860239" cy="2884488"/>
            <a:chOff x="-3" y="-3"/>
            <a:chExt cx="3078" cy="2267"/>
          </a:xfrm>
        </p:grpSpPr>
        <p:grpSp>
          <p:nvGrpSpPr>
            <p:cNvPr id="15368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15370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1545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学号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53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1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15450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姓名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51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2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15448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年龄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9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3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15446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200" b="0">
                      <a:ea typeface="黑体" panose="02010609060101010101" pitchFamily="49" charset="-122"/>
                    </a:rPr>
                    <a:t>成绩</a:t>
                  </a: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7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4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1544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99001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5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5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15442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王晓佳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3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6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15440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18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1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7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15438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76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9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8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1543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99002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7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9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15434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林一鹏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5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0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15432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19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3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1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15430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88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1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2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15428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 dirty="0">
                      <a:ea typeface="黑体" panose="02010609060101010101" pitchFamily="49" charset="-122"/>
                    </a:rPr>
                    <a:t>99003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 dirty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9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3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15426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谢宁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7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4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15424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17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5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5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15422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60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3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6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15420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99004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1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7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15418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张丽娟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9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8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15416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18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7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9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15414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59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5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0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15412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99005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3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1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15410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周涛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1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2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15408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20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9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3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15406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90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7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4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15404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99006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5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5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15402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李小燕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3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6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15400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16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1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7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15398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200" b="0">
                      <a:ea typeface="黑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15399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15369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</p:grpSp>
      <p:cxnSp>
        <p:nvCxnSpPr>
          <p:cNvPr id="89" name="直接箭头连接符 88"/>
          <p:cNvCxnSpPr/>
          <p:nvPr/>
        </p:nvCxnSpPr>
        <p:spPr>
          <a:xfrm>
            <a:off x="263072" y="3567955"/>
            <a:ext cx="792162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>
            <a:spLocks noChangeArrowheads="1"/>
          </p:cNvSpPr>
          <p:nvPr/>
        </p:nvSpPr>
        <p:spPr bwMode="auto">
          <a:xfrm>
            <a:off x="227047" y="3096469"/>
            <a:ext cx="8515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0">
                <a:solidFill>
                  <a:srgbClr val="0000FF"/>
                </a:solidFill>
                <a:ea typeface="黑体" panose="02010609060101010101" pitchFamily="49" charset="-122"/>
              </a:rPr>
              <a:t>记录</a:t>
            </a:r>
          </a:p>
        </p:txBody>
      </p:sp>
      <p:sp>
        <p:nvSpPr>
          <p:cNvPr id="91" name="矩形 90"/>
          <p:cNvSpPr>
            <a:spLocks noChangeArrowheads="1"/>
          </p:cNvSpPr>
          <p:nvPr/>
        </p:nvSpPr>
        <p:spPr bwMode="auto">
          <a:xfrm>
            <a:off x="1379175" y="2343942"/>
            <a:ext cx="11906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关键码</a:t>
            </a:r>
            <a:endParaRPr lang="zh-CN" altLang="en-US" sz="2600" b="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cxnSp>
        <p:nvCxnSpPr>
          <p:cNvPr id="92" name="直接箭头连接符 91"/>
          <p:cNvCxnSpPr/>
          <p:nvPr/>
        </p:nvCxnSpPr>
        <p:spPr>
          <a:xfrm>
            <a:off x="1461724" y="2272505"/>
            <a:ext cx="0" cy="576263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7" name="图片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008671"/>
            <a:ext cx="3367087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搜索表，关键码，记录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96" name="Picture 4" descr="http://hi.csdn.net/attachment/201202/13/0_1329141580k34Q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46" y="3429000"/>
            <a:ext cx="4608512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上箭头 2"/>
          <p:cNvSpPr/>
          <p:nvPr/>
        </p:nvSpPr>
        <p:spPr bwMode="auto">
          <a:xfrm>
            <a:off x="9219703" y="2848768"/>
            <a:ext cx="332681" cy="486804"/>
          </a:xfrm>
          <a:prstGeom prst="upArrow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7" name="Rectangle 5"/>
          <p:cNvSpPr>
            <a:spLocks noChangeArrowheads="1"/>
          </p:cNvSpPr>
          <p:nvPr/>
        </p:nvSpPr>
        <p:spPr bwMode="auto">
          <a:xfrm>
            <a:off x="1056209" y="1052736"/>
            <a:ext cx="10656415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结论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设从根到外部结点的路径长度（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Path Length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）为该路径上指针的个数，如果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是红黑树中的两条从根到外部结点的路径，则有：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PL(P)≤2PL(Q)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证明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：略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（见书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P338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例：从根到结点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7</a:t>
            </a:r>
            <a:r>
              <a:rPr kumimoji="0" lang="zh-CN" altLang="en-US" sz="2200" dirty="0" smtClean="0">
                <a:latin typeface="Times New Roman" panose="02020603050405020304" pitchFamily="18" charset="0"/>
              </a:rPr>
              <a:t>左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 smtClean="0">
                <a:latin typeface="Times New Roman" panose="02020603050405020304" pitchFamily="18" charset="0"/>
              </a:rPr>
              <a:t>     下外部结点的路径长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 smtClean="0">
                <a:latin typeface="Times New Roman" panose="02020603050405020304" pitchFamily="18" charset="0"/>
              </a:rPr>
              <a:t>     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度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PL(7)=4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，从根到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12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右下的外部结点的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路径长度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PL(12)=3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PL(7) ≤2PL(12)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反之亦然。</a:t>
            </a:r>
          </a:p>
        </p:txBody>
      </p:sp>
      <p:sp>
        <p:nvSpPr>
          <p:cNvPr id="376839" name="Rectangle 7"/>
          <p:cNvSpPr>
            <a:spLocks noChangeArrowheads="1"/>
          </p:cNvSpPr>
          <p:nvPr/>
        </p:nvSpPr>
        <p:spPr bwMode="white">
          <a:xfrm>
            <a:off x="1127448" y="112713"/>
            <a:ext cx="35290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红黑树的性质</a:t>
            </a:r>
          </a:p>
        </p:txBody>
      </p:sp>
      <p:pic>
        <p:nvPicPr>
          <p:cNvPr id="130057" name="Picture 8" descr="RB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58" y="3789364"/>
            <a:ext cx="5616575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8" name="Rectangle 9"/>
          <p:cNvSpPr>
            <a:spLocks noChangeArrowheads="1"/>
          </p:cNvSpPr>
          <p:nvPr/>
        </p:nvSpPr>
        <p:spPr bwMode="auto">
          <a:xfrm>
            <a:off x="8758733" y="3716338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0059" name="Rectangle 10"/>
          <p:cNvSpPr>
            <a:spLocks noChangeArrowheads="1"/>
          </p:cNvSpPr>
          <p:nvPr/>
        </p:nvSpPr>
        <p:spPr bwMode="auto">
          <a:xfrm>
            <a:off x="10427196" y="4292601"/>
            <a:ext cx="504825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0" name="Rectangle 11"/>
          <p:cNvSpPr>
            <a:spLocks noChangeArrowheads="1"/>
          </p:cNvSpPr>
          <p:nvPr/>
        </p:nvSpPr>
        <p:spPr bwMode="auto">
          <a:xfrm>
            <a:off x="6658470" y="4292601"/>
            <a:ext cx="457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0061" name="Rectangle 12"/>
          <p:cNvSpPr>
            <a:spLocks noChangeArrowheads="1"/>
          </p:cNvSpPr>
          <p:nvPr/>
        </p:nvSpPr>
        <p:spPr bwMode="auto">
          <a:xfrm>
            <a:off x="6026645" y="4881563"/>
            <a:ext cx="10795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2" name="Rectangle 13"/>
          <p:cNvSpPr>
            <a:spLocks noChangeArrowheads="1"/>
          </p:cNvSpPr>
          <p:nvPr/>
        </p:nvSpPr>
        <p:spPr bwMode="auto">
          <a:xfrm>
            <a:off x="9119095" y="4927601"/>
            <a:ext cx="53816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3" name="Rectangle 14"/>
          <p:cNvSpPr>
            <a:spLocks noChangeArrowheads="1"/>
          </p:cNvSpPr>
          <p:nvPr/>
        </p:nvSpPr>
        <p:spPr bwMode="auto">
          <a:xfrm>
            <a:off x="8355508" y="5453063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4" name="Rectangle 15"/>
          <p:cNvSpPr>
            <a:spLocks noChangeArrowheads="1"/>
          </p:cNvSpPr>
          <p:nvPr/>
        </p:nvSpPr>
        <p:spPr bwMode="auto">
          <a:xfrm>
            <a:off x="7315696" y="4932363"/>
            <a:ext cx="50482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5" name="Rectangle 16"/>
          <p:cNvSpPr>
            <a:spLocks noChangeArrowheads="1"/>
          </p:cNvSpPr>
          <p:nvPr/>
        </p:nvSpPr>
        <p:spPr bwMode="auto">
          <a:xfrm>
            <a:off x="11173321" y="4868863"/>
            <a:ext cx="395287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6" name="Line 28"/>
          <p:cNvSpPr>
            <a:spLocks noChangeShapeType="1"/>
          </p:cNvSpPr>
          <p:nvPr/>
        </p:nvSpPr>
        <p:spPr bwMode="auto">
          <a:xfrm>
            <a:off x="8890496" y="4056064"/>
            <a:ext cx="1368425" cy="287337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2" name="Line 30"/>
          <p:cNvSpPr>
            <a:spLocks noChangeAspect="1" noChangeShapeType="1"/>
          </p:cNvSpPr>
          <p:nvPr/>
        </p:nvSpPr>
        <p:spPr bwMode="auto">
          <a:xfrm flipH="1">
            <a:off x="7217271" y="4081463"/>
            <a:ext cx="1169987" cy="2587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3" name="Line 31"/>
          <p:cNvSpPr>
            <a:spLocks noChangeShapeType="1"/>
          </p:cNvSpPr>
          <p:nvPr/>
        </p:nvSpPr>
        <p:spPr bwMode="auto">
          <a:xfrm>
            <a:off x="7369670" y="4665663"/>
            <a:ext cx="323850" cy="203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4" name="Line 32"/>
          <p:cNvSpPr>
            <a:spLocks noChangeShapeType="1"/>
          </p:cNvSpPr>
          <p:nvPr/>
        </p:nvSpPr>
        <p:spPr bwMode="auto">
          <a:xfrm>
            <a:off x="8006257" y="5216525"/>
            <a:ext cx="215900" cy="2873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5" name="Line 33"/>
          <p:cNvSpPr>
            <a:spLocks noChangeAspect="1" noChangeShapeType="1"/>
          </p:cNvSpPr>
          <p:nvPr/>
        </p:nvSpPr>
        <p:spPr bwMode="auto">
          <a:xfrm flipH="1">
            <a:off x="9636621" y="4652963"/>
            <a:ext cx="428625" cy="258762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7" name="Line 35"/>
          <p:cNvSpPr>
            <a:spLocks noChangeAspect="1" noChangeShapeType="1"/>
          </p:cNvSpPr>
          <p:nvPr/>
        </p:nvSpPr>
        <p:spPr bwMode="auto">
          <a:xfrm>
            <a:off x="9789020" y="5178426"/>
            <a:ext cx="241300" cy="371475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8" name="Line 36"/>
          <p:cNvSpPr>
            <a:spLocks noChangeAspect="1" noChangeShapeType="1"/>
          </p:cNvSpPr>
          <p:nvPr/>
        </p:nvSpPr>
        <p:spPr bwMode="auto">
          <a:xfrm flipH="1">
            <a:off x="7836395" y="5792789"/>
            <a:ext cx="190500" cy="2682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auto">
          <a:xfrm>
            <a:off x="5950544" y="2006800"/>
            <a:ext cx="2806601" cy="1502527"/>
          </a:xfrm>
          <a:prstGeom prst="cloudCallout">
            <a:avLst>
              <a:gd name="adj1" fmla="val -73004"/>
              <a:gd name="adj2" fmla="val 55779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b="0" dirty="0">
                <a:solidFill>
                  <a:schemeClr val="tx2"/>
                </a:solidFill>
                <a:ea typeface="黑体" panose="02010609060101010101" pitchFamily="49" charset="-122"/>
              </a:rPr>
              <a:t>1.</a:t>
            </a: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怎么样的路径算最短路径？</a:t>
            </a:r>
            <a:endParaRPr lang="en-US" altLang="zh-CN" sz="2000" b="0" dirty="0">
              <a:solidFill>
                <a:schemeClr val="tx2"/>
              </a:solidFill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b="0" dirty="0">
                <a:solidFill>
                  <a:schemeClr val="tx2"/>
                </a:solidFill>
                <a:ea typeface="黑体" panose="02010609060101010101" pitchFamily="49" charset="-122"/>
              </a:rPr>
              <a:t>2.</a:t>
            </a: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什么样的路径算是最长路径？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62" grpId="0" animBg="1"/>
      <p:bldP spid="376863" grpId="0" animBg="1"/>
      <p:bldP spid="376864" grpId="0" animBg="1"/>
      <p:bldP spid="376865" grpId="0" animBg="1"/>
      <p:bldP spid="376867" grpId="0" animBg="1"/>
      <p:bldP spid="376868" grpId="0" animBg="1"/>
      <p:bldP spid="2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1" name="Rectangle 5"/>
          <p:cNvSpPr>
            <a:spLocks noChangeArrowheads="1"/>
          </p:cNvSpPr>
          <p:nvPr/>
        </p:nvSpPr>
        <p:spPr bwMode="auto">
          <a:xfrm>
            <a:off x="1415480" y="1341438"/>
            <a:ext cx="6409309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结论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设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是红黑树的黑高度，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是红黑树的高度（不包括外部结点），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是内部结点的个数，则以下关系式成立：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≥ 2</a:t>
            </a:r>
            <a:r>
              <a:rPr kumimoji="0" lang="en-US" altLang="zh-CN" sz="26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，最少是满二叉树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2log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+1)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5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证明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：略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（见书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P338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由关系式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）可知，红黑树搜索、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插入、删除的时间复杂度为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131075" name="Picture 6" descr="RB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2780928"/>
            <a:ext cx="237648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4663" name="Rectangle 7"/>
          <p:cNvSpPr>
            <a:spLocks noChangeArrowheads="1"/>
          </p:cNvSpPr>
          <p:nvPr/>
        </p:nvSpPr>
        <p:spPr bwMode="white">
          <a:xfrm>
            <a:off x="1196977" y="37306"/>
            <a:ext cx="4610991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红黑树的性质（续）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4"/>
          <p:cNvSpPr>
            <a:spLocks noChangeArrowheads="1"/>
          </p:cNvSpPr>
          <p:nvPr/>
        </p:nvSpPr>
        <p:spPr bwMode="auto">
          <a:xfrm>
            <a:off x="954759" y="26104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红黑树的搜索</a:t>
            </a:r>
          </a:p>
        </p:txBody>
      </p:sp>
      <p:sp>
        <p:nvSpPr>
          <p:cNvPr id="236561" name="Rectangle 17"/>
          <p:cNvSpPr>
            <a:spLocks noChangeArrowheads="1"/>
          </p:cNvSpPr>
          <p:nvPr/>
        </p:nvSpPr>
        <p:spPr bwMode="auto">
          <a:xfrm>
            <a:off x="1487488" y="1412776"/>
            <a:ext cx="1027238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红黑树使用与二叉搜索树完全相同的算法进行搜索，在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过程中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不需使用颜色信息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二叉搜索树、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树、红黑树的搜索算法相同，搜索时间为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普通二叉搜索树：最坏情况下达到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树：最坏情况为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红黑树：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≤2log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，最坏情况为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在最坏情况下，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树的高度最小（近似于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1.44log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+2)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，搜索性能最优。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4"/>
          <p:cNvSpPr>
            <a:spLocks noChangeArrowheads="1"/>
          </p:cNvSpPr>
          <p:nvPr/>
        </p:nvSpPr>
        <p:spPr bwMode="auto">
          <a:xfrm>
            <a:off x="946944" y="62707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7.4.3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红黑树的插入</a:t>
            </a:r>
          </a:p>
        </p:txBody>
      </p:sp>
      <p:sp>
        <p:nvSpPr>
          <p:cNvPr id="237585" name="Rectangle 17"/>
          <p:cNvSpPr>
            <a:spLocks noChangeArrowheads="1"/>
          </p:cNvSpPr>
          <p:nvPr/>
        </p:nvSpPr>
        <p:spPr bwMode="auto">
          <a:xfrm>
            <a:off x="1775520" y="1196975"/>
            <a:ext cx="8507412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调用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的插入算法，并为新元素结点染色；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插入前为空树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，新结点作为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根结点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插入，染成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插入前树非空，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把新结点染成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红色；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，则算法结束；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否则，进行“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双红调整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”。</a:t>
            </a:r>
          </a:p>
        </p:txBody>
      </p:sp>
      <p:pic>
        <p:nvPicPr>
          <p:cNvPr id="237586" name="Picture 18" descr="RB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4170364"/>
            <a:ext cx="2879725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87" name="Picture 19" descr="RB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4" y="4025900"/>
            <a:ext cx="3311525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88" name="AutoShape 20"/>
          <p:cNvSpPr>
            <a:spLocks noChangeArrowheads="1"/>
          </p:cNvSpPr>
          <p:nvPr/>
        </p:nvSpPr>
        <p:spPr bwMode="auto">
          <a:xfrm>
            <a:off x="5375275" y="4960938"/>
            <a:ext cx="1081088" cy="431800"/>
          </a:xfrm>
          <a:prstGeom prst="rightArrow">
            <a:avLst>
              <a:gd name="adj1" fmla="val 50000"/>
              <a:gd name="adj2" fmla="val 625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37589" name="Text Box 21"/>
          <p:cNvSpPr txBox="1">
            <a:spLocks noChangeArrowheads="1"/>
          </p:cNvSpPr>
          <p:nvPr/>
        </p:nvSpPr>
        <p:spPr bwMode="auto">
          <a:xfrm>
            <a:off x="5303838" y="4505325"/>
            <a:ext cx="1223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插入</a:t>
            </a:r>
            <a:r>
              <a:rPr kumimoji="0" lang="en-US" altLang="zh-CN" sz="24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37591" name="AutoShape 23"/>
          <p:cNvSpPr>
            <a:spLocks noChangeArrowheads="1"/>
          </p:cNvSpPr>
          <p:nvPr/>
        </p:nvSpPr>
        <p:spPr bwMode="auto">
          <a:xfrm>
            <a:off x="5867400" y="2230439"/>
            <a:ext cx="2160588" cy="503237"/>
          </a:xfrm>
          <a:prstGeom prst="cloudCallout">
            <a:avLst>
              <a:gd name="adj1" fmla="val -63370"/>
              <a:gd name="adj2" fmla="val 60093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为什么？</a:t>
            </a:r>
          </a:p>
        </p:txBody>
      </p:sp>
      <p:sp>
        <p:nvSpPr>
          <p:cNvPr id="2" name="矩形 1"/>
          <p:cNvSpPr/>
          <p:nvPr/>
        </p:nvSpPr>
        <p:spPr>
          <a:xfrm>
            <a:off x="1781548" y="6409165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https://blog.csdn.net/eson_15/article/details/51144079</a:t>
            </a:r>
            <a:endParaRPr lang="zh-CN" alt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88" grpId="0" animBg="1"/>
      <p:bldP spid="237589" grpId="0"/>
      <p:bldP spid="237591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5" name="Rectangle 5"/>
          <p:cNvSpPr>
            <a:spLocks noChangeArrowheads="1"/>
          </p:cNvSpPr>
          <p:nvPr/>
        </p:nvSpPr>
        <p:spPr bwMode="auto">
          <a:xfrm>
            <a:off x="2063750" y="1052514"/>
            <a:ext cx="7761288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   【</a:t>
            </a:r>
            <a:r>
              <a:rPr kumimoji="0" lang="zh-CN" altLang="en-US" sz="2400">
                <a:latin typeface="Times New Roman" panose="02020603050405020304" pitchFamily="18" charset="0"/>
              </a:rPr>
              <a:t>叔父结点</a:t>
            </a:r>
            <a:r>
              <a:rPr kumimoji="0" lang="en-US" altLang="zh-CN" sz="2400">
                <a:latin typeface="Times New Roman" panose="02020603050405020304" pitchFamily="18" charset="0"/>
              </a:rPr>
              <a:t>】</a:t>
            </a:r>
            <a:r>
              <a:rPr kumimoji="0" lang="zh-CN" altLang="en-US" sz="2400">
                <a:latin typeface="Times New Roman" panose="02020603050405020304" pitchFamily="18" charset="0"/>
              </a:rPr>
              <a:t>指一个结点的父结点的兄弟结点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5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：叔父结点是红色：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XYr</a:t>
            </a:r>
            <a:endParaRPr kumimoji="0" lang="zh-CN" altLang="en-US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需要换色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换色后继续检查平衡！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：叔父结点是黑色：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XYb</a:t>
            </a:r>
            <a:endParaRPr kumimoji="0" lang="zh-CN" altLang="en-US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需要旋转或重构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每个结点的黑高度不变，调整完成</a:t>
            </a:r>
          </a:p>
        </p:txBody>
      </p:sp>
      <p:sp>
        <p:nvSpPr>
          <p:cNvPr id="378889" name="Rectangle 9"/>
          <p:cNvSpPr>
            <a:spLocks noChangeArrowheads="1"/>
          </p:cNvSpPr>
          <p:nvPr/>
        </p:nvSpPr>
        <p:spPr bwMode="white">
          <a:xfrm>
            <a:off x="1055440" y="79377"/>
            <a:ext cx="41052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双红调整的情况</a:t>
            </a:r>
          </a:p>
        </p:txBody>
      </p:sp>
      <p:pic>
        <p:nvPicPr>
          <p:cNvPr id="134148" name="Picture 14" descr="RB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6" y="4102101"/>
            <a:ext cx="2881313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9" name="Picture 15" descr="RB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4221164"/>
            <a:ext cx="2493962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0" name="Text Box 16"/>
          <p:cNvSpPr txBox="1">
            <a:spLocks noChangeArrowheads="1"/>
          </p:cNvSpPr>
          <p:nvPr/>
        </p:nvSpPr>
        <p:spPr bwMode="auto">
          <a:xfrm>
            <a:off x="2438401" y="5591176"/>
            <a:ext cx="10080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新增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结点</a:t>
            </a:r>
            <a:r>
              <a:rPr kumimoji="0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endParaRPr kumimoji="0" lang="zh-CN" altLang="en-US" sz="2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5"/>
          <p:cNvSpPr>
            <a:spLocks noChangeArrowheads="1"/>
          </p:cNvSpPr>
          <p:nvPr/>
        </p:nvSpPr>
        <p:spPr bwMode="auto">
          <a:xfrm>
            <a:off x="1992313" y="1196976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四种情况：</a:t>
            </a:r>
            <a:r>
              <a:rPr kumimoji="0" lang="en-US" altLang="zh-CN" sz="2600">
                <a:latin typeface="Times New Roman" panose="02020603050405020304" pitchFamily="18" charset="0"/>
              </a:rPr>
              <a:t>LLr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RRr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LRr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RLr</a:t>
            </a:r>
          </a:p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以</a:t>
            </a:r>
            <a:r>
              <a:rPr kumimoji="0" lang="en-US" altLang="zh-CN" sz="2600">
                <a:latin typeface="Times New Roman" panose="02020603050405020304" pitchFamily="18" charset="0"/>
              </a:rPr>
              <a:t>LLr</a:t>
            </a:r>
            <a:r>
              <a:rPr kumimoji="0" lang="zh-CN" altLang="en-US" sz="2600">
                <a:latin typeface="Times New Roman" panose="02020603050405020304" pitchFamily="18" charset="0"/>
              </a:rPr>
              <a:t>为例：父祖换色</a:t>
            </a:r>
          </a:p>
        </p:txBody>
      </p:sp>
      <p:pic>
        <p:nvPicPr>
          <p:cNvPr id="455686" name="Picture 6" descr="RB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420939"/>
            <a:ext cx="297656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5687" name="Picture 7" descr="RB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844675"/>
            <a:ext cx="46228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8" name="AutoShape 8"/>
          <p:cNvSpPr>
            <a:spLocks noChangeArrowheads="1"/>
          </p:cNvSpPr>
          <p:nvPr/>
        </p:nvSpPr>
        <p:spPr bwMode="auto">
          <a:xfrm>
            <a:off x="5519738" y="3357564"/>
            <a:ext cx="792162" cy="287337"/>
          </a:xfrm>
          <a:prstGeom prst="rightArrow">
            <a:avLst>
              <a:gd name="adj1" fmla="val 50000"/>
              <a:gd name="adj2" fmla="val 68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455689" name="Text Box 9"/>
          <p:cNvSpPr txBox="1">
            <a:spLocks noChangeArrowheads="1"/>
          </p:cNvSpPr>
          <p:nvPr/>
        </p:nvSpPr>
        <p:spPr bwMode="auto">
          <a:xfrm>
            <a:off x="2424114" y="5300664"/>
            <a:ext cx="270033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  <a:r>
              <a:rPr kumimoji="0" lang="zh-CN" altLang="en-US" sz="2000">
                <a:latin typeface="Times New Roman" panose="02020603050405020304" pitchFamily="18" charset="0"/>
              </a:rPr>
              <a:t>：新增结点（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A</a:t>
            </a:r>
            <a:r>
              <a:rPr kumimoji="0" lang="zh-CN" altLang="en-US" sz="2000">
                <a:latin typeface="Times New Roman" panose="02020603050405020304" pitchFamily="18" charset="0"/>
              </a:rPr>
              <a:t>：父结点（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B</a:t>
            </a:r>
            <a:r>
              <a:rPr kumimoji="0" lang="zh-CN" altLang="en-US" sz="2000">
                <a:latin typeface="Times New Roman" panose="02020603050405020304" pitchFamily="18" charset="0"/>
              </a:rPr>
              <a:t>：祖父结点（黑色）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C</a:t>
            </a:r>
            <a:r>
              <a:rPr kumimoji="0" lang="zh-CN" altLang="en-US" sz="2000">
                <a:latin typeface="Times New Roman" panose="02020603050405020304" pitchFamily="18" charset="0"/>
              </a:rPr>
              <a:t>：叔父结点（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55690" name="Rectangle 10"/>
          <p:cNvSpPr>
            <a:spLocks noChangeArrowheads="1"/>
          </p:cNvSpPr>
          <p:nvPr/>
        </p:nvSpPr>
        <p:spPr bwMode="white">
          <a:xfrm>
            <a:off x="102254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针对</a:t>
            </a:r>
            <a:r>
              <a:rPr kumimoji="0" lang="en-US" altLang="zh-CN" sz="36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XYr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的调整：换色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5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45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8" grpId="0" animBg="1"/>
      <p:bldP spid="45568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四种情况：</a:t>
            </a:r>
            <a:r>
              <a:rPr kumimoji="0" lang="en-US" altLang="zh-CN" sz="2600">
                <a:latin typeface="Times New Roman" panose="02020603050405020304" pitchFamily="18" charset="0"/>
              </a:rPr>
              <a:t>LLb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RRb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LRb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RLb</a:t>
            </a:r>
          </a:p>
          <a:p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pic>
        <p:nvPicPr>
          <p:cNvPr id="136195" name="Picture 6" descr="RB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52588"/>
            <a:ext cx="2376487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7" descr="RB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676401"/>
            <a:ext cx="2232025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8" descr="RB-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9" y="1666876"/>
            <a:ext cx="2232025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8" name="Picture 9" descr="RB-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6" y="1641476"/>
            <a:ext cx="2303463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4" name="AutoShape 10"/>
          <p:cNvSpPr>
            <a:spLocks noChangeArrowheads="1"/>
          </p:cNvSpPr>
          <p:nvPr/>
        </p:nvSpPr>
        <p:spPr bwMode="auto">
          <a:xfrm>
            <a:off x="5808663" y="3716338"/>
            <a:ext cx="431800" cy="86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79915" name="Picture 11" descr="RB-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52964"/>
            <a:ext cx="2592388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6" name="Text Box 12"/>
          <p:cNvSpPr txBox="1">
            <a:spLocks noChangeArrowheads="1"/>
          </p:cNvSpPr>
          <p:nvPr/>
        </p:nvSpPr>
        <p:spPr bwMode="auto">
          <a:xfrm>
            <a:off x="6743700" y="3789364"/>
            <a:ext cx="331274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原则：旋转中保持</a:t>
            </a:r>
            <a:r>
              <a:rPr kumimoji="0"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BST</a:t>
            </a: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的中</a:t>
            </a:r>
            <a:r>
              <a:rPr kumimoji="0"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序有序特性</a:t>
            </a:r>
            <a:endParaRPr kumimoji="0"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379917" name="Text Box 13"/>
          <p:cNvSpPr txBox="1">
            <a:spLocks noChangeArrowheads="1"/>
          </p:cNvSpPr>
          <p:nvPr/>
        </p:nvSpPr>
        <p:spPr bwMode="auto">
          <a:xfrm>
            <a:off x="1774826" y="4941889"/>
            <a:ext cx="28797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旋转后新子根结点染为黑色，原来的祖父结点染为红色</a:t>
            </a:r>
          </a:p>
        </p:txBody>
      </p:sp>
      <p:sp>
        <p:nvSpPr>
          <p:cNvPr id="379918" name="Rectangle 14"/>
          <p:cNvSpPr>
            <a:spLocks noChangeArrowheads="1"/>
          </p:cNvSpPr>
          <p:nvPr/>
        </p:nvSpPr>
        <p:spPr bwMode="white">
          <a:xfrm>
            <a:off x="1055689" y="8878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针对</a:t>
            </a:r>
            <a:r>
              <a:rPr kumimoji="0" lang="en-US" altLang="zh-CN" sz="32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XYb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的调整：旋转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7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9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14" grpId="0" animBg="1"/>
      <p:bldP spid="379916" grpId="0"/>
      <p:bldP spid="37991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5" descr="RB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773238"/>
            <a:ext cx="6135688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19" name="Rectangle 6"/>
          <p:cNvSpPr>
            <a:spLocks noChangeArrowheads="1"/>
          </p:cNvSpPr>
          <p:nvPr/>
        </p:nvSpPr>
        <p:spPr bwMode="auto">
          <a:xfrm>
            <a:off x="2135188" y="1196976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插入</a:t>
            </a:r>
            <a:r>
              <a:rPr kumimoji="0" lang="en-US" altLang="zh-CN" sz="2600">
                <a:latin typeface="Times New Roman" panose="02020603050405020304" pitchFamily="18" charset="0"/>
              </a:rPr>
              <a:t>4</a:t>
            </a:r>
            <a:r>
              <a:rPr kumimoji="0" lang="zh-CN" altLang="en-US" sz="2600">
                <a:latin typeface="Times New Roman" panose="02020603050405020304" pitchFamily="18" charset="0"/>
              </a:rPr>
              <a:t>：首先调用</a:t>
            </a:r>
            <a:r>
              <a:rPr kumimoji="0" lang="en-US" altLang="zh-CN" sz="2600">
                <a:latin typeface="Times New Roman" panose="02020603050405020304" pitchFamily="18" charset="0"/>
              </a:rPr>
              <a:t>BST</a:t>
            </a:r>
            <a:r>
              <a:rPr kumimoji="0" lang="zh-CN" altLang="en-US" sz="2600">
                <a:latin typeface="Times New Roman" panose="02020603050405020304" pitchFamily="18" charset="0"/>
              </a:rPr>
              <a:t>的插入算法</a:t>
            </a:r>
            <a:endParaRPr kumimoji="0" lang="zh-CN" altLang="en-US" sz="2800" b="0">
              <a:latin typeface="Times New Roman" panose="02020603050405020304" pitchFamily="18" charset="0"/>
            </a:endParaRPr>
          </a:p>
          <a:p>
            <a:endParaRPr kumimoji="0"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381959" name="Text Box 7"/>
          <p:cNvSpPr txBox="1">
            <a:spLocks noChangeArrowheads="1"/>
          </p:cNvSpPr>
          <p:nvPr/>
        </p:nvSpPr>
        <p:spPr bwMode="auto">
          <a:xfrm>
            <a:off x="8616950" y="3213101"/>
            <a:ext cx="1835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LLr</a:t>
            </a: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父祖换色</a:t>
            </a:r>
          </a:p>
        </p:txBody>
      </p:sp>
      <p:sp>
        <p:nvSpPr>
          <p:cNvPr id="381960" name="Freeform 8"/>
          <p:cNvSpPr>
            <a:spLocks/>
          </p:cNvSpPr>
          <p:nvPr/>
        </p:nvSpPr>
        <p:spPr bwMode="auto">
          <a:xfrm>
            <a:off x="3443289" y="3141664"/>
            <a:ext cx="3432175" cy="2212975"/>
          </a:xfrm>
          <a:custGeom>
            <a:avLst/>
            <a:gdLst>
              <a:gd name="T0" fmla="*/ 2147483646 w 2162"/>
              <a:gd name="T1" fmla="*/ 2147483646 h 1394"/>
              <a:gd name="T2" fmla="*/ 2147483646 w 2162"/>
              <a:gd name="T3" fmla="*/ 2147483646 h 1394"/>
              <a:gd name="T4" fmla="*/ 2147483646 w 2162"/>
              <a:gd name="T5" fmla="*/ 2147483646 h 1394"/>
              <a:gd name="T6" fmla="*/ 2147483646 w 2162"/>
              <a:gd name="T7" fmla="*/ 2147483646 h 1394"/>
              <a:gd name="T8" fmla="*/ 2147483646 w 2162"/>
              <a:gd name="T9" fmla="*/ 2147483646 h 1394"/>
              <a:gd name="T10" fmla="*/ 2147483646 w 2162"/>
              <a:gd name="T11" fmla="*/ 2147483646 h 1394"/>
              <a:gd name="T12" fmla="*/ 2147483646 w 2162"/>
              <a:gd name="T13" fmla="*/ 2147483646 h 1394"/>
              <a:gd name="T14" fmla="*/ 2147483646 w 2162"/>
              <a:gd name="T15" fmla="*/ 2147483646 h 1394"/>
              <a:gd name="T16" fmla="*/ 2147483646 w 2162"/>
              <a:gd name="T17" fmla="*/ 2147483646 h 1394"/>
              <a:gd name="T18" fmla="*/ 2147483646 w 2162"/>
              <a:gd name="T19" fmla="*/ 2147483646 h 1394"/>
              <a:gd name="T20" fmla="*/ 2147483646 w 2162"/>
              <a:gd name="T21" fmla="*/ 2147483646 h 1394"/>
              <a:gd name="T22" fmla="*/ 2147483646 w 2162"/>
              <a:gd name="T23" fmla="*/ 2147483646 h 1394"/>
              <a:gd name="T24" fmla="*/ 2147483646 w 2162"/>
              <a:gd name="T25" fmla="*/ 2147483646 h 1394"/>
              <a:gd name="T26" fmla="*/ 2147483646 w 2162"/>
              <a:gd name="T27" fmla="*/ 2147483646 h 1394"/>
              <a:gd name="T28" fmla="*/ 2147483646 w 2162"/>
              <a:gd name="T29" fmla="*/ 2147483646 h 139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2" h="1394">
                <a:moveTo>
                  <a:pt x="304" y="585"/>
                </a:moveTo>
                <a:cubicBezTo>
                  <a:pt x="385" y="491"/>
                  <a:pt x="569" y="384"/>
                  <a:pt x="697" y="293"/>
                </a:cubicBezTo>
                <a:cubicBezTo>
                  <a:pt x="825" y="202"/>
                  <a:pt x="964" y="80"/>
                  <a:pt x="1075" y="40"/>
                </a:cubicBezTo>
                <a:cubicBezTo>
                  <a:pt x="1186" y="0"/>
                  <a:pt x="1291" y="2"/>
                  <a:pt x="1362" y="50"/>
                </a:cubicBezTo>
                <a:cubicBezTo>
                  <a:pt x="1433" y="98"/>
                  <a:pt x="1378" y="241"/>
                  <a:pt x="1500" y="326"/>
                </a:cubicBezTo>
                <a:cubicBezTo>
                  <a:pt x="1622" y="411"/>
                  <a:pt x="2022" y="460"/>
                  <a:pt x="2092" y="560"/>
                </a:cubicBezTo>
                <a:cubicBezTo>
                  <a:pt x="2162" y="660"/>
                  <a:pt x="2071" y="898"/>
                  <a:pt x="1921" y="925"/>
                </a:cubicBezTo>
                <a:cubicBezTo>
                  <a:pt x="1771" y="952"/>
                  <a:pt x="1415" y="719"/>
                  <a:pt x="1191" y="723"/>
                </a:cubicBezTo>
                <a:cubicBezTo>
                  <a:pt x="967" y="727"/>
                  <a:pt x="694" y="865"/>
                  <a:pt x="576" y="948"/>
                </a:cubicBezTo>
                <a:cubicBezTo>
                  <a:pt x="458" y="1031"/>
                  <a:pt x="533" y="1147"/>
                  <a:pt x="485" y="1220"/>
                </a:cubicBezTo>
                <a:cubicBezTo>
                  <a:pt x="437" y="1293"/>
                  <a:pt x="361" y="1382"/>
                  <a:pt x="288" y="1388"/>
                </a:cubicBezTo>
                <a:cubicBezTo>
                  <a:pt x="215" y="1394"/>
                  <a:pt x="88" y="1311"/>
                  <a:pt x="45" y="1258"/>
                </a:cubicBezTo>
                <a:cubicBezTo>
                  <a:pt x="2" y="1205"/>
                  <a:pt x="0" y="1138"/>
                  <a:pt x="28" y="1071"/>
                </a:cubicBezTo>
                <a:cubicBezTo>
                  <a:pt x="56" y="1004"/>
                  <a:pt x="167" y="938"/>
                  <a:pt x="213" y="857"/>
                </a:cubicBezTo>
                <a:cubicBezTo>
                  <a:pt x="259" y="776"/>
                  <a:pt x="221" y="668"/>
                  <a:pt x="304" y="585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62" name="Rectangle 10"/>
          <p:cNvSpPr>
            <a:spLocks noChangeArrowheads="1"/>
          </p:cNvSpPr>
          <p:nvPr/>
        </p:nvSpPr>
        <p:spPr bwMode="white">
          <a:xfrm>
            <a:off x="1055440" y="83651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9" grpId="0"/>
      <p:bldP spid="38196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5" descr="RB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4" y="1824038"/>
            <a:ext cx="6048375" cy="415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2982" name="Freeform 6"/>
          <p:cNvSpPr>
            <a:spLocks/>
          </p:cNvSpPr>
          <p:nvPr/>
        </p:nvSpPr>
        <p:spPr bwMode="auto">
          <a:xfrm>
            <a:off x="3719514" y="1557338"/>
            <a:ext cx="3830637" cy="2379662"/>
          </a:xfrm>
          <a:custGeom>
            <a:avLst/>
            <a:gdLst>
              <a:gd name="T0" fmla="*/ 2147483646 w 2413"/>
              <a:gd name="T1" fmla="*/ 2147483646 h 1499"/>
              <a:gd name="T2" fmla="*/ 2147483646 w 2413"/>
              <a:gd name="T3" fmla="*/ 2147483646 h 1499"/>
              <a:gd name="T4" fmla="*/ 2147483646 w 2413"/>
              <a:gd name="T5" fmla="*/ 2147483646 h 1499"/>
              <a:gd name="T6" fmla="*/ 2147483646 w 2413"/>
              <a:gd name="T7" fmla="*/ 2147483646 h 1499"/>
              <a:gd name="T8" fmla="*/ 2147483646 w 2413"/>
              <a:gd name="T9" fmla="*/ 2147483646 h 1499"/>
              <a:gd name="T10" fmla="*/ 2147483646 w 2413"/>
              <a:gd name="T11" fmla="*/ 2147483646 h 1499"/>
              <a:gd name="T12" fmla="*/ 2147483646 w 2413"/>
              <a:gd name="T13" fmla="*/ 2147483646 h 1499"/>
              <a:gd name="T14" fmla="*/ 2147483646 w 2413"/>
              <a:gd name="T15" fmla="*/ 2147483646 h 1499"/>
              <a:gd name="T16" fmla="*/ 2147483646 w 2413"/>
              <a:gd name="T17" fmla="*/ 2147483646 h 1499"/>
              <a:gd name="T18" fmla="*/ 2147483646 w 2413"/>
              <a:gd name="T19" fmla="*/ 2147483646 h 149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13" h="1499">
                <a:moveTo>
                  <a:pt x="1087" y="60"/>
                </a:moveTo>
                <a:cubicBezTo>
                  <a:pt x="792" y="0"/>
                  <a:pt x="637" y="226"/>
                  <a:pt x="474" y="323"/>
                </a:cubicBezTo>
                <a:cubicBezTo>
                  <a:pt x="311" y="420"/>
                  <a:pt x="164" y="534"/>
                  <a:pt x="111" y="640"/>
                </a:cubicBezTo>
                <a:cubicBezTo>
                  <a:pt x="58" y="746"/>
                  <a:pt x="0" y="817"/>
                  <a:pt x="156" y="958"/>
                </a:cubicBezTo>
                <a:cubicBezTo>
                  <a:pt x="312" y="1099"/>
                  <a:pt x="815" y="1477"/>
                  <a:pt x="1047" y="1488"/>
                </a:cubicBezTo>
                <a:cubicBezTo>
                  <a:pt x="1279" y="1499"/>
                  <a:pt x="1419" y="1092"/>
                  <a:pt x="1550" y="1026"/>
                </a:cubicBezTo>
                <a:cubicBezTo>
                  <a:pt x="1681" y="960"/>
                  <a:pt x="1742" y="1075"/>
                  <a:pt x="1835" y="1094"/>
                </a:cubicBezTo>
                <a:cubicBezTo>
                  <a:pt x="1928" y="1113"/>
                  <a:pt x="2039" y="1207"/>
                  <a:pt x="2107" y="1139"/>
                </a:cubicBezTo>
                <a:cubicBezTo>
                  <a:pt x="2175" y="1071"/>
                  <a:pt x="2413" y="866"/>
                  <a:pt x="2243" y="686"/>
                </a:cubicBezTo>
                <a:cubicBezTo>
                  <a:pt x="2073" y="506"/>
                  <a:pt x="1382" y="120"/>
                  <a:pt x="1087" y="60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83" name="Text Box 7"/>
          <p:cNvSpPr txBox="1">
            <a:spLocks noChangeArrowheads="1"/>
          </p:cNvSpPr>
          <p:nvPr/>
        </p:nvSpPr>
        <p:spPr bwMode="auto">
          <a:xfrm>
            <a:off x="8616950" y="2349501"/>
            <a:ext cx="1835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LRb</a:t>
            </a: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旋转</a:t>
            </a:r>
          </a:p>
        </p:txBody>
      </p:sp>
      <p:sp>
        <p:nvSpPr>
          <p:cNvPr id="382984" name="Rectangle 8"/>
          <p:cNvSpPr>
            <a:spLocks noChangeArrowheads="1"/>
          </p:cNvSpPr>
          <p:nvPr/>
        </p:nvSpPr>
        <p:spPr bwMode="white">
          <a:xfrm>
            <a:off x="1127448" y="43656"/>
            <a:ext cx="475252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换色调整示例（续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2" grpId="0" animBg="1"/>
      <p:bldP spid="382983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5" descr="RB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412876"/>
            <a:ext cx="6840538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4006" name="Rectangle 6"/>
          <p:cNvSpPr>
            <a:spLocks noChangeArrowheads="1"/>
          </p:cNvSpPr>
          <p:nvPr/>
        </p:nvSpPr>
        <p:spPr bwMode="white">
          <a:xfrm>
            <a:off x="982664" y="43656"/>
            <a:ext cx="4681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换色调整示例（续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055440" y="1628800"/>
            <a:ext cx="10619324" cy="361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根据搜索环境的不同，将搜索结构分为：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zh-CN" altLang="en-US" sz="2800" b="1" dirty="0">
                <a:solidFill>
                  <a:srgbClr val="FF3300"/>
                </a:solidFill>
              </a:rPr>
              <a:t>静态搜索结构</a:t>
            </a:r>
            <a:r>
              <a:rPr kumimoji="0" lang="zh-CN" altLang="en-US" sz="2800" b="1" dirty="0">
                <a:ea typeface="楷体_GB2312" pitchFamily="1" charset="-122"/>
              </a:rPr>
              <a:t>：搜索结构在插入和删除等操作的</a:t>
            </a:r>
            <a:r>
              <a:rPr kumimoji="0" lang="zh-CN" altLang="en-US" sz="2800" b="1" dirty="0" smtClean="0">
                <a:ea typeface="楷体_GB2312" pitchFamily="1" charset="-122"/>
              </a:rPr>
              <a:t>前后</a:t>
            </a:r>
            <a:r>
              <a:rPr kumimoji="0" lang="zh-CN" altLang="en-US" sz="2800" b="1" dirty="0">
                <a:ea typeface="楷体_GB2312" pitchFamily="1" charset="-122"/>
              </a:rPr>
              <a:t>不发生</a:t>
            </a:r>
            <a:r>
              <a:rPr kumimoji="0" lang="zh-CN" altLang="en-US" sz="2800" b="1" dirty="0" smtClean="0">
                <a:ea typeface="楷体_GB2312" pitchFamily="1" charset="-122"/>
              </a:rPr>
              <a:t>改变</a:t>
            </a:r>
            <a:endParaRPr kumimoji="0" lang="en-US" altLang="zh-CN" sz="2800" b="1" dirty="0" smtClean="0"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kumimoji="0" lang="en-US" altLang="zh-CN" sz="2800" b="1" dirty="0"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sz="2800" b="1" dirty="0">
                <a:solidFill>
                  <a:srgbClr val="FF3300"/>
                </a:solidFill>
              </a:rPr>
              <a:t>动态搜索结构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：为保持较高的搜索效率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，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搜索结构在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执行插入和删除等操作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的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前后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将自动进行调整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，结构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可能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发生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变化</a:t>
            </a:r>
            <a:endParaRPr kumimoji="0" lang="zh-CN" altLang="en-US" sz="28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767408" y="44624"/>
            <a:ext cx="6985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kumimoji="0" lang="zh-CN" altLang="en-US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静态搜索</a:t>
            </a:r>
            <a:r>
              <a:rPr kumimoji="0" lang="zh-CN" altLang="en-US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结构 </a:t>
            </a:r>
            <a:r>
              <a:rPr kumimoji="0" lang="en-US" altLang="zh-CN" sz="360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</a:t>
            </a:r>
            <a:r>
              <a:rPr kumimoji="0" lang="en-US" altLang="zh-CN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0" lang="zh-CN" altLang="en-US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动态</a:t>
            </a:r>
            <a:r>
              <a:rPr kumimoji="0" lang="zh-CN" altLang="en-US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搜索结构</a:t>
            </a:r>
            <a:endParaRPr kumimoji="0" lang="zh-CN" altLang="en-US" dirty="0">
              <a:solidFill>
                <a:srgbClr val="33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5890" name="Picture 2" descr="https://ss2.bdstatic.com/70cFvnSh_Q1YnxGkpoWK1HF6hhy/it/u=1455180611,2599551237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140968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5"/>
          <p:cNvSpPr>
            <a:spLocks noChangeArrowheads="1"/>
          </p:cNvSpPr>
          <p:nvPr/>
        </p:nvSpPr>
        <p:spPr bwMode="auto">
          <a:xfrm>
            <a:off x="1992313" y="1312864"/>
            <a:ext cx="8229600" cy="535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zh-CN" altLang="en-US" sz="2600">
                <a:latin typeface="Times New Roman" panose="02020603050405020304" pitchFamily="18" charset="0"/>
              </a:rPr>
              <a:t>用</a:t>
            </a:r>
            <a:r>
              <a:rPr kumimoji="0" lang="en-US" altLang="zh-CN" sz="2600">
                <a:latin typeface="Times New Roman" panose="02020603050405020304" pitchFamily="18" charset="0"/>
              </a:rPr>
              <a:t>BST</a:t>
            </a:r>
            <a:r>
              <a:rPr kumimoji="0" lang="zh-CN" altLang="en-US" sz="2600">
                <a:latin typeface="Times New Roman" panose="02020603050405020304" pitchFamily="18" charset="0"/>
              </a:rPr>
              <a:t>插入算法，插入新结点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；</a:t>
            </a:r>
          </a:p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en-US" altLang="zh-CN" sz="2600">
                <a:latin typeface="Times New Roman" panose="02020603050405020304" pitchFamily="18" charset="0"/>
              </a:rPr>
              <a:t>if (u</a:t>
            </a:r>
            <a:r>
              <a:rPr kumimoji="0" lang="zh-CN" altLang="en-US" sz="2600">
                <a:latin typeface="Times New Roman" panose="02020603050405020304" pitchFamily="18" charset="0"/>
              </a:rPr>
              <a:t>为根结点</a:t>
            </a:r>
            <a:r>
              <a:rPr kumimoji="0" lang="en-US" altLang="zh-CN" sz="2600">
                <a:latin typeface="Times New Roman" panose="02020603050405020304" pitchFamily="18" charset="0"/>
              </a:rPr>
              <a:t>)  </a:t>
            </a: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标记为黑色；</a:t>
            </a:r>
          </a:p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en-US" altLang="zh-CN" sz="2600">
                <a:latin typeface="Times New Roman" panose="02020603050405020304" pitchFamily="18" charset="0"/>
              </a:rPr>
              <a:t>else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{ </a:t>
            </a: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标记为红色</a:t>
            </a:r>
            <a:r>
              <a:rPr kumimoji="0" lang="en-US" altLang="zh-CN" sz="2600">
                <a:latin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while (doubleRed(u))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if (isBlack(sibling(parent(u))))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{ u←restructure(u);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   return;  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else    </a:t>
            </a:r>
            <a:r>
              <a:rPr kumimoji="0"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//sibling(parent(u) is red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 u←recolor(u);      </a:t>
            </a:r>
            <a:r>
              <a:rPr kumimoji="0"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换色，继续向上检查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}            </a:t>
            </a:r>
          </a:p>
        </p:txBody>
      </p:sp>
      <p:sp>
        <p:nvSpPr>
          <p:cNvPr id="385030" name="Rectangle 6"/>
          <p:cNvSpPr>
            <a:spLocks noChangeArrowheads="1"/>
          </p:cNvSpPr>
          <p:nvPr/>
        </p:nvSpPr>
        <p:spPr bwMode="auto">
          <a:xfrm>
            <a:off x="8401050" y="1268414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1" name="Rectangle 7"/>
          <p:cNvSpPr>
            <a:spLocks noChangeArrowheads="1"/>
          </p:cNvSpPr>
          <p:nvPr/>
        </p:nvSpPr>
        <p:spPr bwMode="auto">
          <a:xfrm>
            <a:off x="8401050" y="1746251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O(1)</a:t>
            </a:r>
          </a:p>
        </p:txBody>
      </p:sp>
      <p:sp>
        <p:nvSpPr>
          <p:cNvPr id="385032" name="Rectangle 8"/>
          <p:cNvSpPr>
            <a:spLocks noChangeArrowheads="1"/>
          </p:cNvSpPr>
          <p:nvPr/>
        </p:nvSpPr>
        <p:spPr bwMode="auto">
          <a:xfrm>
            <a:off x="8401050" y="3200401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3" name="Rectangle 9"/>
          <p:cNvSpPr>
            <a:spLocks noChangeArrowheads="1"/>
          </p:cNvSpPr>
          <p:nvPr/>
        </p:nvSpPr>
        <p:spPr bwMode="auto">
          <a:xfrm>
            <a:off x="8183564" y="4090988"/>
            <a:ext cx="2232025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红黑树插入算法的时间复杂度为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4" name="Rectangle 10"/>
          <p:cNvSpPr>
            <a:spLocks noChangeArrowheads="1"/>
          </p:cNvSpPr>
          <p:nvPr/>
        </p:nvSpPr>
        <p:spPr bwMode="white">
          <a:xfrm>
            <a:off x="982665" y="77549"/>
            <a:ext cx="42481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插入代码描述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30" grpId="0"/>
      <p:bldP spid="385031" grpId="0"/>
      <p:bldP spid="385032" grpId="0"/>
      <p:bldP spid="385033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4"/>
          <p:cNvSpPr>
            <a:spLocks noChangeArrowheads="1"/>
          </p:cNvSpPr>
          <p:nvPr/>
        </p:nvSpPr>
        <p:spPr bwMode="auto">
          <a:xfrm>
            <a:off x="1055440" y="17050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红黑树的删除</a:t>
            </a:r>
          </a:p>
        </p:txBody>
      </p:sp>
      <p:sp>
        <p:nvSpPr>
          <p:cNvPr id="238603" name="Rectangle 11"/>
          <p:cNvSpPr>
            <a:spLocks noChangeArrowheads="1"/>
          </p:cNvSpPr>
          <p:nvPr/>
        </p:nvSpPr>
        <p:spPr bwMode="auto">
          <a:xfrm>
            <a:off x="1775520" y="1412776"/>
            <a:ext cx="9360842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先调用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的删除算法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如果被删除的结点</a:t>
            </a:r>
            <a:r>
              <a:rPr kumimoji="0" lang="zh-CN" altLang="en-US" b="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一个或两个外部结点，则直接删除；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如果被删除的结点没有外部结点，则在右子树中寻找最小值结点（或在左子树中寻找最大值结点），与该结点进行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值交换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kumimoji="0" lang="zh-CN" altLang="en-US" sz="26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颜色不变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）；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此时最小值结点（或最大值结点）成为被删结点，转换为被删结点有一个或两个外部结点的情况。</a:t>
            </a:r>
          </a:p>
        </p:txBody>
      </p:sp>
      <p:sp>
        <p:nvSpPr>
          <p:cNvPr id="2" name="文本框 1">
            <a:hlinkClick r:id="rId2" action="ppaction://hlinksldjump"/>
          </p:cNvPr>
          <p:cNvSpPr txBox="1"/>
          <p:nvPr/>
        </p:nvSpPr>
        <p:spPr>
          <a:xfrm>
            <a:off x="10920536" y="6396335"/>
            <a:ext cx="127146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dirty="0" smtClean="0">
                <a:solidFill>
                  <a:schemeClr val="bg1"/>
                </a:solidFill>
              </a:rPr>
              <a:t>NEXT</a:t>
            </a:r>
            <a:endParaRPr lang="zh-CN" altLang="en-US" sz="2400" b="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7" name="Rectangle 5"/>
          <p:cNvSpPr>
            <a:spLocks noChangeArrowheads="1"/>
          </p:cNvSpPr>
          <p:nvPr/>
        </p:nvSpPr>
        <p:spPr bwMode="auto">
          <a:xfrm>
            <a:off x="1981201" y="1125539"/>
            <a:ext cx="8507413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待删除结点有两个外部结点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直接把该结点变为外部结点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若该结点是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，则算法结束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若该结点是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，删除后红黑树不平衡！“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待删除结点只有一个外部结点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如果该结点是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，其非空子女结点为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将其子女结点提升到该结点位置后，颜色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变黑</a:t>
            </a:r>
          </a:p>
        </p:txBody>
      </p:sp>
      <p:pic>
        <p:nvPicPr>
          <p:cNvPr id="387078" name="Picture 6" descr="RB-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6" y="4365626"/>
            <a:ext cx="3370263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079" name="Picture 7" descr="RB-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9" y="4365626"/>
            <a:ext cx="302418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7080" name="AutoShape 8"/>
          <p:cNvSpPr>
            <a:spLocks noChangeArrowheads="1"/>
          </p:cNvSpPr>
          <p:nvPr/>
        </p:nvSpPr>
        <p:spPr bwMode="auto">
          <a:xfrm>
            <a:off x="6048375" y="5229226"/>
            <a:ext cx="827088" cy="252413"/>
          </a:xfrm>
          <a:prstGeom prst="rightArrow">
            <a:avLst>
              <a:gd name="adj1" fmla="val 50000"/>
              <a:gd name="adj2" fmla="val 819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87081" name="Rectangle 9"/>
          <p:cNvSpPr>
            <a:spLocks noChangeArrowheads="1"/>
          </p:cNvSpPr>
          <p:nvPr/>
        </p:nvSpPr>
        <p:spPr bwMode="auto">
          <a:xfrm>
            <a:off x="5900738" y="4822826"/>
            <a:ext cx="1008062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  <a:t>删除</a:t>
            </a:r>
            <a:r>
              <a:rPr kumimoji="0" lang="en-US" altLang="zh-CN" sz="22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87082" name="AutoShape 10"/>
          <p:cNvSpPr>
            <a:spLocks noChangeArrowheads="1"/>
          </p:cNvSpPr>
          <p:nvPr/>
        </p:nvSpPr>
        <p:spPr bwMode="auto">
          <a:xfrm>
            <a:off x="9191625" y="3716338"/>
            <a:ext cx="1263650" cy="900112"/>
          </a:xfrm>
          <a:prstGeom prst="cloudCallout">
            <a:avLst>
              <a:gd name="adj1" fmla="val -60806"/>
              <a:gd name="adj2" fmla="val 69579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双黑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不平衡</a:t>
            </a:r>
          </a:p>
        </p:txBody>
      </p:sp>
      <p:sp>
        <p:nvSpPr>
          <p:cNvPr id="387083" name="Rectangle 11"/>
          <p:cNvSpPr>
            <a:spLocks noChangeArrowheads="1"/>
          </p:cNvSpPr>
          <p:nvPr/>
        </p:nvSpPr>
        <p:spPr bwMode="white">
          <a:xfrm>
            <a:off x="1055440" y="76996"/>
            <a:ext cx="4464496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红黑树结点的删除</a:t>
            </a: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7181851" y="1139393"/>
            <a:ext cx="1263650" cy="900112"/>
          </a:xfrm>
          <a:prstGeom prst="cloudCallout">
            <a:avLst>
              <a:gd name="adj1" fmla="val -60806"/>
              <a:gd name="adj2" fmla="val 69579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dirty="0">
                <a:latin typeface="Arial" panose="020B0604020202020204" pitchFamily="34" charset="0"/>
                <a:ea typeface="黑体" panose="02010609060101010101" pitchFamily="49" charset="-122"/>
              </a:rPr>
              <a:t>不影响黑高度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7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8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7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80" grpId="0" animBg="1"/>
      <p:bldP spid="387081" grpId="0"/>
      <p:bldP spid="387082" grpId="0" animBg="1"/>
      <p:bldP spid="1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01" name="Rectangle 5"/>
          <p:cNvSpPr>
            <a:spLocks noChangeArrowheads="1"/>
          </p:cNvSpPr>
          <p:nvPr/>
        </p:nvSpPr>
        <p:spPr bwMode="auto">
          <a:xfrm>
            <a:off x="2135189" y="1268413"/>
            <a:ext cx="792162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结点删除后，问题是：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解决“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</a:t>
            </a:r>
            <a:r>
              <a:rPr kumimoji="0" lang="zh-CN" altLang="en-US" sz="2600">
                <a:latin typeface="Times New Roman" panose="02020603050405020304" pitchFamily="18" charset="0"/>
              </a:rPr>
              <a:t>”结点现象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讨论前提：</a:t>
            </a:r>
            <a:r>
              <a:rPr kumimoji="0" lang="zh-CN" altLang="en-US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双黑结点是待删结点的左子女结点</a:t>
            </a:r>
            <a:r>
              <a:rPr kumimoji="0" lang="zh-CN" altLang="en-US" sz="2600">
                <a:latin typeface="Times New Roman" panose="02020603050405020304" pitchFamily="18" charset="0"/>
              </a:rPr>
              <a:t>（右子女结点对称处理即可）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有三种情况：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兄弟结点是黑色</a:t>
            </a:r>
            <a:r>
              <a:rPr kumimoji="0" lang="zh-CN" altLang="en-US" sz="2600">
                <a:latin typeface="Times New Roman" panose="02020603050405020304" pitchFamily="18" charset="0"/>
              </a:rPr>
              <a:t>，且兄弟结点的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子女结点有红色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兄弟结点是黑色</a:t>
            </a:r>
            <a:r>
              <a:rPr kumimoji="0" lang="zh-CN" altLang="en-US" sz="2600">
                <a:latin typeface="Times New Roman" panose="02020603050405020304" pitchFamily="18" charset="0"/>
              </a:rPr>
              <a:t>，且兄弟结点有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两个黑色子女结点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兄弟结点是红色</a:t>
            </a:r>
          </a:p>
        </p:txBody>
      </p:sp>
      <p:sp>
        <p:nvSpPr>
          <p:cNvPr id="388107" name="Rectangle 11"/>
          <p:cNvSpPr>
            <a:spLocks noChangeArrowheads="1"/>
          </p:cNvSpPr>
          <p:nvPr/>
        </p:nvSpPr>
        <p:spPr bwMode="white">
          <a:xfrm>
            <a:off x="1055440" y="43657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双黑结点的调整</a:t>
            </a:r>
          </a:p>
        </p:txBody>
      </p:sp>
      <p:sp>
        <p:nvSpPr>
          <p:cNvPr id="9" name="AutoShape 6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57780" y="6273564"/>
            <a:ext cx="1512888" cy="576263"/>
          </a:xfrm>
          <a:prstGeom prst="flowChartAlternateProcess">
            <a:avLst/>
          </a:prstGeom>
          <a:gradFill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AU" altLang="zh-CN" sz="2800" dirty="0">
                <a:latin typeface="Times New Roman" pitchFamily="18" charset="0"/>
              </a:rPr>
              <a:t>Next</a:t>
            </a:r>
            <a:endParaRPr lang="zh-CN" altLang="en-US" sz="2800" dirty="0">
              <a:latin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9537" y="6273563"/>
            <a:ext cx="4317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https://www.jianshu.com/p/e136ec79235c</a:t>
            </a:r>
            <a:endParaRPr lang="zh-CN" altLang="en-US" sz="1400" dirty="0"/>
          </a:p>
          <a:p>
            <a:r>
              <a:rPr lang="en-US" altLang="zh-CN" sz="1400" dirty="0"/>
              <a:t>https://www.cnblogs.com/LiaHon/p/11203229.html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双黑结点与其红色侄子“八字形外撇”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解决方法：单旋转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将兄弟结点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提上去</a:t>
            </a:r>
          </a:p>
          <a:p>
            <a:pPr lvl="1"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继承原来父结点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的颜色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把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染成黑色，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染成黑色，其他颜色不变</a:t>
            </a:r>
          </a:p>
        </p:txBody>
      </p:sp>
      <p:pic>
        <p:nvPicPr>
          <p:cNvPr id="144387" name="Picture 6" descr="RB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644901"/>
            <a:ext cx="2952750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27" name="Picture 7" descr="RB-20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500438"/>
            <a:ext cx="2592388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40" name="Group 20"/>
          <p:cNvGrpSpPr>
            <a:grpSpLocks/>
          </p:cNvGrpSpPr>
          <p:nvPr/>
        </p:nvGrpSpPr>
        <p:grpSpPr bwMode="auto">
          <a:xfrm>
            <a:off x="5664201" y="4076700"/>
            <a:ext cx="1871663" cy="935038"/>
            <a:chOff x="2608" y="2568"/>
            <a:chExt cx="1179" cy="589"/>
          </a:xfrm>
        </p:grpSpPr>
        <p:sp>
          <p:nvSpPr>
            <p:cNvPr id="144398" name="AutoShape 8"/>
            <p:cNvSpPr>
              <a:spLocks noChangeArrowheads="1"/>
            </p:cNvSpPr>
            <p:nvPr/>
          </p:nvSpPr>
          <p:spPr bwMode="auto">
            <a:xfrm>
              <a:off x="2835" y="2976"/>
              <a:ext cx="725" cy="181"/>
            </a:xfrm>
            <a:prstGeom prst="rightArrow">
              <a:avLst>
                <a:gd name="adj1" fmla="val 50000"/>
                <a:gd name="adj2" fmla="val 1001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129" name="Rectangle 9"/>
            <p:cNvSpPr>
              <a:spLocks noChangeArrowheads="1"/>
            </p:cNvSpPr>
            <p:nvPr/>
          </p:nvSpPr>
          <p:spPr bwMode="auto">
            <a:xfrm>
              <a:off x="2608" y="2568"/>
              <a:ext cx="117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左单旋转调整</a:t>
              </a:r>
            </a:p>
          </p:txBody>
        </p:sp>
      </p:grpSp>
      <p:sp>
        <p:nvSpPr>
          <p:cNvPr id="144390" name="Text Box 10"/>
          <p:cNvSpPr txBox="1">
            <a:spLocks noChangeArrowheads="1"/>
          </p:cNvSpPr>
          <p:nvPr/>
        </p:nvSpPr>
        <p:spPr bwMode="auto">
          <a:xfrm>
            <a:off x="1955801" y="5589588"/>
            <a:ext cx="1692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红色侄子：</a:t>
            </a:r>
            <a:r>
              <a:rPr kumimoji="0" lang="en-US" altLang="zh-CN" sz="20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389138" name="Rectangle 18"/>
          <p:cNvSpPr>
            <a:spLocks noChangeArrowheads="1"/>
          </p:cNvSpPr>
          <p:nvPr/>
        </p:nvSpPr>
        <p:spPr bwMode="white">
          <a:xfrm>
            <a:off x="912814" y="92779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1-1</a:t>
            </a:r>
          </a:p>
        </p:txBody>
      </p:sp>
      <p:sp>
        <p:nvSpPr>
          <p:cNvPr id="389139" name="Freeform 19"/>
          <p:cNvSpPr>
            <a:spLocks/>
          </p:cNvSpPr>
          <p:nvPr/>
        </p:nvSpPr>
        <p:spPr bwMode="auto">
          <a:xfrm>
            <a:off x="3863975" y="45466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9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9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双黑结点与其红色侄子“同边顺”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解决方法：双旋转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先右单旋，将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结点旋转为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结点的父结点</a:t>
            </a:r>
            <a:endParaRPr kumimoji="0" lang="en-US" altLang="zh-CN" sz="240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再左单旋，将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提上去作为根结点，继承原来子根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的颜色，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</a:t>
            </a:r>
          </a:p>
        </p:txBody>
      </p:sp>
      <p:pic>
        <p:nvPicPr>
          <p:cNvPr id="145411" name="Picture 6" descr="RB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3284538"/>
            <a:ext cx="27368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51" name="Picture 7" descr="RB-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3429000"/>
            <a:ext cx="3527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0160" name="Rectangle 16"/>
          <p:cNvSpPr>
            <a:spLocks noChangeArrowheads="1"/>
          </p:cNvSpPr>
          <p:nvPr/>
        </p:nvSpPr>
        <p:spPr bwMode="white">
          <a:xfrm>
            <a:off x="947738" y="769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1-2</a:t>
            </a:r>
          </a:p>
        </p:txBody>
      </p:sp>
      <p:sp>
        <p:nvSpPr>
          <p:cNvPr id="145419" name="Text Box 17"/>
          <p:cNvSpPr txBox="1">
            <a:spLocks noChangeArrowheads="1"/>
          </p:cNvSpPr>
          <p:nvPr/>
        </p:nvSpPr>
        <p:spPr bwMode="auto">
          <a:xfrm>
            <a:off x="1847851" y="4868863"/>
            <a:ext cx="1692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红色侄子：</a:t>
            </a:r>
            <a:r>
              <a:rPr kumimoji="0" lang="en-US" altLang="zh-CN" sz="2000">
                <a:latin typeface="Times New Roman" panose="02020603050405020304" pitchFamily="18" charset="0"/>
              </a:rPr>
              <a:t>D</a:t>
            </a:r>
          </a:p>
        </p:txBody>
      </p:sp>
      <p:grpSp>
        <p:nvGrpSpPr>
          <p:cNvPr id="390165" name="Group 21"/>
          <p:cNvGrpSpPr>
            <a:grpSpLocks/>
          </p:cNvGrpSpPr>
          <p:nvPr/>
        </p:nvGrpSpPr>
        <p:grpSpPr bwMode="auto">
          <a:xfrm>
            <a:off x="5448300" y="3933825"/>
            <a:ext cx="1657350" cy="1004888"/>
            <a:chOff x="2472" y="2479"/>
            <a:chExt cx="1044" cy="633"/>
          </a:xfrm>
        </p:grpSpPr>
        <p:sp>
          <p:nvSpPr>
            <p:cNvPr id="390153" name="Rectangle 9"/>
            <p:cNvSpPr>
              <a:spLocks noChangeArrowheads="1"/>
            </p:cNvSpPr>
            <p:nvPr/>
          </p:nvSpPr>
          <p:spPr bwMode="auto">
            <a:xfrm>
              <a:off x="2472" y="2479"/>
              <a:ext cx="104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先右后左</a:t>
              </a:r>
            </a:p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双旋转调整</a:t>
              </a:r>
            </a:p>
          </p:txBody>
        </p:sp>
        <p:sp>
          <p:nvSpPr>
            <p:cNvPr id="145424" name="AutoShape 18"/>
            <p:cNvSpPr>
              <a:spLocks noChangeArrowheads="1"/>
            </p:cNvSpPr>
            <p:nvPr/>
          </p:nvSpPr>
          <p:spPr bwMode="auto">
            <a:xfrm>
              <a:off x="2699" y="2931"/>
              <a:ext cx="725" cy="181"/>
            </a:xfrm>
            <a:prstGeom prst="rightArrow">
              <a:avLst>
                <a:gd name="adj1" fmla="val 50000"/>
                <a:gd name="adj2" fmla="val 1001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</p:grpSp>
      <p:sp>
        <p:nvSpPr>
          <p:cNvPr id="390163" name="Freeform 19"/>
          <p:cNvSpPr>
            <a:spLocks/>
          </p:cNvSpPr>
          <p:nvPr/>
        </p:nvSpPr>
        <p:spPr bwMode="auto">
          <a:xfrm>
            <a:off x="3970338" y="400367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64" name="Freeform 20"/>
          <p:cNvSpPr>
            <a:spLocks noChangeAspect="1"/>
          </p:cNvSpPr>
          <p:nvPr/>
        </p:nvSpPr>
        <p:spPr bwMode="auto">
          <a:xfrm>
            <a:off x="4691063" y="4795838"/>
            <a:ext cx="385762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63" grpId="0" animBg="1"/>
      <p:bldP spid="390164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3" name="Rectangle 5"/>
          <p:cNvSpPr>
            <a:spLocks noChangeArrowheads="1"/>
          </p:cNvSpPr>
          <p:nvPr/>
        </p:nvSpPr>
        <p:spPr bwMode="auto">
          <a:xfrm>
            <a:off x="1992313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双黑结点的兄弟结点是黑色，且有两个黑色子女结点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解决方法：父祖换色、继续检查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把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染成红色，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原为红色，则算法结束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否则，对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继续作“双黑”调整</a:t>
            </a:r>
          </a:p>
        </p:txBody>
      </p:sp>
      <p:pic>
        <p:nvPicPr>
          <p:cNvPr id="146435" name="Picture 6" descr="RB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644901"/>
            <a:ext cx="2808288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175" name="Picture 7" descr="RB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3789364"/>
            <a:ext cx="38163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1186" name="Group 18"/>
          <p:cNvGrpSpPr>
            <a:grpSpLocks/>
          </p:cNvGrpSpPr>
          <p:nvPr/>
        </p:nvGrpSpPr>
        <p:grpSpPr bwMode="auto">
          <a:xfrm>
            <a:off x="4943475" y="4149725"/>
            <a:ext cx="1728788" cy="865188"/>
            <a:chOff x="2109" y="2703"/>
            <a:chExt cx="1089" cy="545"/>
          </a:xfrm>
        </p:grpSpPr>
        <p:sp>
          <p:nvSpPr>
            <p:cNvPr id="391176" name="AutoShape 8"/>
            <p:cNvSpPr>
              <a:spLocks noChangeArrowheads="1"/>
            </p:cNvSpPr>
            <p:nvPr/>
          </p:nvSpPr>
          <p:spPr bwMode="auto">
            <a:xfrm>
              <a:off x="2314" y="3067"/>
              <a:ext cx="771" cy="181"/>
            </a:xfrm>
            <a:prstGeom prst="rightArrow">
              <a:avLst>
                <a:gd name="adj1" fmla="val 50000"/>
                <a:gd name="adj2" fmla="val 1064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1177" name="Rectangle 9"/>
            <p:cNvSpPr>
              <a:spLocks noChangeArrowheads="1"/>
            </p:cNvSpPr>
            <p:nvPr/>
          </p:nvSpPr>
          <p:spPr bwMode="auto">
            <a:xfrm>
              <a:off x="2109" y="2703"/>
              <a:ext cx="108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BC</a:t>
              </a: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父祖换色</a:t>
              </a:r>
            </a:p>
          </p:txBody>
        </p:sp>
      </p:grpSp>
      <p:sp>
        <p:nvSpPr>
          <p:cNvPr id="391178" name="Rectangle 10"/>
          <p:cNvSpPr>
            <a:spLocks noChangeArrowheads="1"/>
          </p:cNvSpPr>
          <p:nvPr/>
        </p:nvSpPr>
        <p:spPr bwMode="auto">
          <a:xfrm>
            <a:off x="7104063" y="2276476"/>
            <a:ext cx="30591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原为红色：黑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  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  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红</a:t>
            </a:r>
            <a:endParaRPr kumimoji="0" lang="zh-CN" altLang="en-US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原为黑色：红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  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  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红</a:t>
            </a:r>
          </a:p>
        </p:txBody>
      </p:sp>
      <p:sp>
        <p:nvSpPr>
          <p:cNvPr id="391184" name="Rectangle 16"/>
          <p:cNvSpPr>
            <a:spLocks noChangeArrowheads="1"/>
          </p:cNvSpPr>
          <p:nvPr/>
        </p:nvSpPr>
        <p:spPr bwMode="white">
          <a:xfrm>
            <a:off x="947738" y="6561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146445" name="Text Box 17"/>
          <p:cNvSpPr txBox="1">
            <a:spLocks noChangeArrowheads="1"/>
          </p:cNvSpPr>
          <p:nvPr/>
        </p:nvSpPr>
        <p:spPr bwMode="auto">
          <a:xfrm>
            <a:off x="1847851" y="5084764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7" name="Rectangle 5"/>
          <p:cNvSpPr>
            <a:spLocks noChangeArrowheads="1"/>
          </p:cNvSpPr>
          <p:nvPr/>
        </p:nvSpPr>
        <p:spPr bwMode="auto">
          <a:xfrm>
            <a:off x="2063750" y="1196976"/>
            <a:ext cx="8229600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双黑结点的兄弟结点是红色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解决方法：单旋转转换为情况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或情况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pic>
        <p:nvPicPr>
          <p:cNvPr id="147459" name="Picture 6" descr="RB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420939"/>
            <a:ext cx="3097213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199" name="Picture 7" descr="RB-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206626"/>
            <a:ext cx="2520950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2201" name="AutoShape 9"/>
          <p:cNvSpPr>
            <a:spLocks noChangeArrowheads="1"/>
          </p:cNvSpPr>
          <p:nvPr/>
        </p:nvSpPr>
        <p:spPr bwMode="auto">
          <a:xfrm>
            <a:off x="6384925" y="5373689"/>
            <a:ext cx="2592388" cy="719137"/>
          </a:xfrm>
          <a:prstGeom prst="wedgeRectCallout">
            <a:avLst>
              <a:gd name="adj1" fmla="val -5236"/>
              <a:gd name="adj2" fmla="val -13123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需要对</a:t>
            </a:r>
            <a:r>
              <a:rPr kumimoji="0" lang="en-US" altLang="zh-CN" sz="200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继续进行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双黑处理</a:t>
            </a:r>
          </a:p>
        </p:txBody>
      </p:sp>
      <p:sp>
        <p:nvSpPr>
          <p:cNvPr id="392207" name="Rectangle 15"/>
          <p:cNvSpPr>
            <a:spLocks noChangeArrowheads="1"/>
          </p:cNvSpPr>
          <p:nvPr/>
        </p:nvSpPr>
        <p:spPr bwMode="white">
          <a:xfrm>
            <a:off x="897882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147468" name="Text Box 16"/>
          <p:cNvSpPr txBox="1">
            <a:spLocks noChangeArrowheads="1"/>
          </p:cNvSpPr>
          <p:nvPr/>
        </p:nvSpPr>
        <p:spPr bwMode="auto">
          <a:xfrm>
            <a:off x="1774826" y="4184651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92209" name="Freeform 17"/>
          <p:cNvSpPr>
            <a:spLocks/>
          </p:cNvSpPr>
          <p:nvPr/>
        </p:nvSpPr>
        <p:spPr bwMode="auto">
          <a:xfrm rot="250204">
            <a:off x="3719513" y="335756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2210" name="Group 18"/>
          <p:cNvGrpSpPr>
            <a:grpSpLocks/>
          </p:cNvGrpSpPr>
          <p:nvPr/>
        </p:nvGrpSpPr>
        <p:grpSpPr bwMode="auto">
          <a:xfrm>
            <a:off x="5519739" y="2997200"/>
            <a:ext cx="1728787" cy="865188"/>
            <a:chOff x="2109" y="2703"/>
            <a:chExt cx="1089" cy="545"/>
          </a:xfrm>
        </p:grpSpPr>
        <p:sp>
          <p:nvSpPr>
            <p:cNvPr id="392211" name="AutoShape 19"/>
            <p:cNvSpPr>
              <a:spLocks noChangeArrowheads="1"/>
            </p:cNvSpPr>
            <p:nvPr/>
          </p:nvSpPr>
          <p:spPr bwMode="auto">
            <a:xfrm>
              <a:off x="2314" y="3067"/>
              <a:ext cx="771" cy="181"/>
            </a:xfrm>
            <a:prstGeom prst="rightArrow">
              <a:avLst>
                <a:gd name="adj1" fmla="val 50000"/>
                <a:gd name="adj2" fmla="val 1064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2212" name="Rectangle 20"/>
            <p:cNvSpPr>
              <a:spLocks noChangeArrowheads="1"/>
            </p:cNvSpPr>
            <p:nvPr/>
          </p:nvSpPr>
          <p:spPr bwMode="auto">
            <a:xfrm>
              <a:off x="2109" y="2703"/>
              <a:ext cx="108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左单旋转换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201" grpId="0" animBg="1"/>
      <p:bldP spid="392209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1" name="Rectangle 5"/>
          <p:cNvSpPr>
            <a:spLocks noChangeArrowheads="1"/>
          </p:cNvSpPr>
          <p:nvPr/>
        </p:nvSpPr>
        <p:spPr bwMode="auto">
          <a:xfrm>
            <a:off x="1992314" y="1443038"/>
            <a:ext cx="20161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90</a:t>
            </a:r>
          </a:p>
        </p:txBody>
      </p:sp>
      <p:pic>
        <p:nvPicPr>
          <p:cNvPr id="148483" name="Picture 6" descr="RB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946276"/>
            <a:ext cx="5040312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223" name="Freeform 7"/>
          <p:cNvSpPr>
            <a:spLocks/>
          </p:cNvSpPr>
          <p:nvPr/>
        </p:nvSpPr>
        <p:spPr bwMode="auto">
          <a:xfrm>
            <a:off x="4743450" y="3113088"/>
            <a:ext cx="2179638" cy="1765300"/>
          </a:xfrm>
          <a:custGeom>
            <a:avLst/>
            <a:gdLst>
              <a:gd name="T0" fmla="*/ 2147483646 w 1373"/>
              <a:gd name="T1" fmla="*/ 2147483646 h 1112"/>
              <a:gd name="T2" fmla="*/ 2147483646 w 1373"/>
              <a:gd name="T3" fmla="*/ 2147483646 h 1112"/>
              <a:gd name="T4" fmla="*/ 0 w 1373"/>
              <a:gd name="T5" fmla="*/ 2147483646 h 1112"/>
              <a:gd name="T6" fmla="*/ 2147483646 w 1373"/>
              <a:gd name="T7" fmla="*/ 2147483646 h 1112"/>
              <a:gd name="T8" fmla="*/ 2147483646 w 1373"/>
              <a:gd name="T9" fmla="*/ 2147483646 h 1112"/>
              <a:gd name="T10" fmla="*/ 2147483646 w 1373"/>
              <a:gd name="T11" fmla="*/ 2147483646 h 1112"/>
              <a:gd name="T12" fmla="*/ 2147483646 w 1373"/>
              <a:gd name="T13" fmla="*/ 2147483646 h 1112"/>
              <a:gd name="T14" fmla="*/ 2147483646 w 1373"/>
              <a:gd name="T15" fmla="*/ 2147483646 h 1112"/>
              <a:gd name="T16" fmla="*/ 2147483646 w 1373"/>
              <a:gd name="T17" fmla="*/ 2147483646 h 1112"/>
              <a:gd name="T18" fmla="*/ 2147483646 w 1373"/>
              <a:gd name="T19" fmla="*/ 2147483646 h 11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73" h="1112">
                <a:moveTo>
                  <a:pt x="341" y="109"/>
                </a:moveTo>
                <a:cubicBezTo>
                  <a:pt x="244" y="136"/>
                  <a:pt x="179" y="201"/>
                  <a:pt x="122" y="279"/>
                </a:cubicBezTo>
                <a:cubicBezTo>
                  <a:pt x="65" y="357"/>
                  <a:pt x="0" y="451"/>
                  <a:pt x="0" y="579"/>
                </a:cubicBezTo>
                <a:cubicBezTo>
                  <a:pt x="0" y="707"/>
                  <a:pt x="8" y="988"/>
                  <a:pt x="122" y="1050"/>
                </a:cubicBezTo>
                <a:cubicBezTo>
                  <a:pt x="236" y="1112"/>
                  <a:pt x="586" y="1032"/>
                  <a:pt x="682" y="952"/>
                </a:cubicBezTo>
                <a:cubicBezTo>
                  <a:pt x="778" y="872"/>
                  <a:pt x="594" y="641"/>
                  <a:pt x="698" y="571"/>
                </a:cubicBezTo>
                <a:cubicBezTo>
                  <a:pt x="802" y="501"/>
                  <a:pt x="1239" y="614"/>
                  <a:pt x="1306" y="530"/>
                </a:cubicBezTo>
                <a:cubicBezTo>
                  <a:pt x="1373" y="446"/>
                  <a:pt x="1204" y="136"/>
                  <a:pt x="1103" y="68"/>
                </a:cubicBezTo>
                <a:cubicBezTo>
                  <a:pt x="1002" y="0"/>
                  <a:pt x="828" y="113"/>
                  <a:pt x="701" y="120"/>
                </a:cubicBezTo>
                <a:cubicBezTo>
                  <a:pt x="574" y="127"/>
                  <a:pt x="438" y="82"/>
                  <a:pt x="341" y="109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3224" name="Rectangle 8"/>
          <p:cNvSpPr>
            <a:spLocks noChangeArrowheads="1"/>
          </p:cNvSpPr>
          <p:nvPr/>
        </p:nvSpPr>
        <p:spPr bwMode="auto">
          <a:xfrm>
            <a:off x="7895778" y="1916114"/>
            <a:ext cx="367283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</a:t>
            </a:r>
          </a:p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兄弟结点是黑色，且有两个黑子女结点</a:t>
            </a:r>
          </a:p>
        </p:txBody>
      </p:sp>
      <p:sp>
        <p:nvSpPr>
          <p:cNvPr id="393225" name="Rectangle 9"/>
          <p:cNvSpPr>
            <a:spLocks noChangeArrowheads="1"/>
          </p:cNvSpPr>
          <p:nvPr/>
        </p:nvSpPr>
        <p:spPr bwMode="auto">
          <a:xfrm>
            <a:off x="7968208" y="3700189"/>
            <a:ext cx="335120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当前结点变为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80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的右黑结点，把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染成红色，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染成黑色</a:t>
            </a:r>
          </a:p>
        </p:txBody>
      </p:sp>
      <p:sp>
        <p:nvSpPr>
          <p:cNvPr id="393231" name="Rectangle 15"/>
          <p:cNvSpPr>
            <a:spLocks noChangeArrowheads="1"/>
          </p:cNvSpPr>
          <p:nvPr/>
        </p:nvSpPr>
        <p:spPr bwMode="white">
          <a:xfrm>
            <a:off x="1056482" y="43657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3" grpId="0" animBg="1"/>
      <p:bldP spid="393224" grpId="0"/>
      <p:bldP spid="39322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06" name="Group 4"/>
          <p:cNvGrpSpPr>
            <a:grpSpLocks/>
          </p:cNvGrpSpPr>
          <p:nvPr/>
        </p:nvGrpSpPr>
        <p:grpSpPr bwMode="auto">
          <a:xfrm>
            <a:off x="2640014" y="1989139"/>
            <a:ext cx="4535487" cy="3709987"/>
            <a:chOff x="567" y="1117"/>
            <a:chExt cx="2857" cy="2337"/>
          </a:xfrm>
        </p:grpSpPr>
        <p:grpSp>
          <p:nvGrpSpPr>
            <p:cNvPr id="149517" name="Group 5"/>
            <p:cNvGrpSpPr>
              <a:grpSpLocks/>
            </p:cNvGrpSpPr>
            <p:nvPr/>
          </p:nvGrpSpPr>
          <p:grpSpPr bwMode="auto">
            <a:xfrm>
              <a:off x="567" y="1117"/>
              <a:ext cx="2857" cy="2337"/>
              <a:chOff x="567" y="1117"/>
              <a:chExt cx="2857" cy="2337"/>
            </a:xfrm>
          </p:grpSpPr>
          <p:pic>
            <p:nvPicPr>
              <p:cNvPr id="149519" name="Picture 6" descr="RB-2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" y="1117"/>
                <a:ext cx="2857" cy="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9520" name="Oval 7"/>
              <p:cNvSpPr>
                <a:spLocks noChangeArrowheads="1"/>
              </p:cNvSpPr>
              <p:nvPr/>
            </p:nvSpPr>
            <p:spPr bwMode="auto">
              <a:xfrm>
                <a:off x="2744" y="1661"/>
                <a:ext cx="317" cy="318"/>
              </a:xfrm>
              <a:prstGeom prst="ellipse">
                <a:avLst/>
              </a:prstGeom>
              <a:solidFill>
                <a:srgbClr val="FFCC66"/>
              </a:solidFill>
              <a:ln w="38100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>
                    <a:solidFill>
                      <a:srgbClr val="3333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80</a:t>
                </a:r>
              </a:p>
            </p:txBody>
          </p:sp>
        </p:grpSp>
        <p:sp>
          <p:nvSpPr>
            <p:cNvPr id="149518" name="Line 8"/>
            <p:cNvSpPr>
              <a:spLocks noChangeShapeType="1"/>
            </p:cNvSpPr>
            <p:nvPr/>
          </p:nvSpPr>
          <p:spPr bwMode="auto">
            <a:xfrm>
              <a:off x="2336" y="1480"/>
              <a:ext cx="453" cy="272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4250" name="Rectangle 10"/>
          <p:cNvSpPr>
            <a:spLocks noChangeArrowheads="1"/>
          </p:cNvSpPr>
          <p:nvPr/>
        </p:nvSpPr>
        <p:spPr bwMode="auto">
          <a:xfrm>
            <a:off x="2197100" y="1444625"/>
            <a:ext cx="3106738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70</a:t>
            </a:r>
          </a:p>
        </p:txBody>
      </p:sp>
      <p:sp>
        <p:nvSpPr>
          <p:cNvPr id="394251" name="Freeform 11"/>
          <p:cNvSpPr>
            <a:spLocks/>
          </p:cNvSpPr>
          <p:nvPr/>
        </p:nvSpPr>
        <p:spPr bwMode="auto">
          <a:xfrm>
            <a:off x="5232401" y="3302001"/>
            <a:ext cx="1376363" cy="1762125"/>
          </a:xfrm>
          <a:custGeom>
            <a:avLst/>
            <a:gdLst>
              <a:gd name="T0" fmla="*/ 2147483646 w 867"/>
              <a:gd name="T1" fmla="*/ 2147483646 h 1110"/>
              <a:gd name="T2" fmla="*/ 2147483646 w 867"/>
              <a:gd name="T3" fmla="*/ 2147483646 h 1110"/>
              <a:gd name="T4" fmla="*/ 2147483646 w 867"/>
              <a:gd name="T5" fmla="*/ 2147483646 h 1110"/>
              <a:gd name="T6" fmla="*/ 2147483646 w 867"/>
              <a:gd name="T7" fmla="*/ 2147483646 h 1110"/>
              <a:gd name="T8" fmla="*/ 2147483646 w 867"/>
              <a:gd name="T9" fmla="*/ 2147483646 h 1110"/>
              <a:gd name="T10" fmla="*/ 2147483646 w 867"/>
              <a:gd name="T11" fmla="*/ 2147483646 h 1110"/>
              <a:gd name="T12" fmla="*/ 2147483646 w 867"/>
              <a:gd name="T13" fmla="*/ 2147483646 h 1110"/>
              <a:gd name="T14" fmla="*/ 2147483646 w 867"/>
              <a:gd name="T15" fmla="*/ 2147483646 h 1110"/>
              <a:gd name="T16" fmla="*/ 2147483646 w 867"/>
              <a:gd name="T17" fmla="*/ 2147483646 h 11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67" h="1110">
                <a:moveTo>
                  <a:pt x="293" y="29"/>
                </a:moveTo>
                <a:cubicBezTo>
                  <a:pt x="189" y="58"/>
                  <a:pt x="105" y="199"/>
                  <a:pt x="58" y="296"/>
                </a:cubicBezTo>
                <a:cubicBezTo>
                  <a:pt x="11" y="393"/>
                  <a:pt x="0" y="494"/>
                  <a:pt x="13" y="613"/>
                </a:cubicBezTo>
                <a:cubicBezTo>
                  <a:pt x="26" y="732"/>
                  <a:pt x="64" y="926"/>
                  <a:pt x="136" y="1008"/>
                </a:cubicBezTo>
                <a:cubicBezTo>
                  <a:pt x="208" y="1090"/>
                  <a:pt x="345" y="1110"/>
                  <a:pt x="445" y="1105"/>
                </a:cubicBezTo>
                <a:cubicBezTo>
                  <a:pt x="545" y="1100"/>
                  <a:pt x="669" y="1065"/>
                  <a:pt x="738" y="976"/>
                </a:cubicBezTo>
                <a:cubicBezTo>
                  <a:pt x="807" y="887"/>
                  <a:pt x="867" y="713"/>
                  <a:pt x="858" y="570"/>
                </a:cubicBezTo>
                <a:cubicBezTo>
                  <a:pt x="849" y="427"/>
                  <a:pt x="776" y="209"/>
                  <a:pt x="682" y="119"/>
                </a:cubicBezTo>
                <a:cubicBezTo>
                  <a:pt x="588" y="29"/>
                  <a:pt x="397" y="0"/>
                  <a:pt x="293" y="29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4252" name="Rectangle 12"/>
          <p:cNvSpPr>
            <a:spLocks noChangeArrowheads="1"/>
          </p:cNvSpPr>
          <p:nvPr/>
        </p:nvSpPr>
        <p:spPr bwMode="auto">
          <a:xfrm>
            <a:off x="7607300" y="2349501"/>
            <a:ext cx="316922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待删除结点是红色结点，且有两个外部结点</a:t>
            </a:r>
          </a:p>
        </p:txBody>
      </p:sp>
      <p:sp>
        <p:nvSpPr>
          <p:cNvPr id="394253" name="Rectangle 13"/>
          <p:cNvSpPr>
            <a:spLocks noChangeArrowheads="1"/>
          </p:cNvSpPr>
          <p:nvPr/>
        </p:nvSpPr>
        <p:spPr bwMode="auto">
          <a:xfrm>
            <a:off x="7607300" y="4149726"/>
            <a:ext cx="316922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楷体_GB2312" pitchFamily="1" charset="-122"/>
              </a:rPr>
              <a:t>直接删除，把该结点变为叶结点</a:t>
            </a:r>
          </a:p>
        </p:txBody>
      </p:sp>
      <p:sp>
        <p:nvSpPr>
          <p:cNvPr id="394259" name="Rectangle 19"/>
          <p:cNvSpPr>
            <a:spLocks noChangeArrowheads="1"/>
          </p:cNvSpPr>
          <p:nvPr/>
        </p:nvSpPr>
        <p:spPr bwMode="white">
          <a:xfrm>
            <a:off x="957112" y="43656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51" grpId="0" animBg="1"/>
      <p:bldP spid="394252" grpId="0"/>
      <p:bldP spid="3942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983432" y="908720"/>
            <a:ext cx="9577759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搜索的效率非常重要。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尤其对于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大数据量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，为提高搜索效率，需要对数据进行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特殊的存储处理</a:t>
            </a:r>
            <a:r>
              <a:rPr kumimoji="0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auto">
          <a:xfrm>
            <a:off x="2063552" y="1828502"/>
            <a:ext cx="9649072" cy="442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zh-CN" altLang="en-US" b="1" dirty="0">
                <a:solidFill>
                  <a:srgbClr val="0000FF"/>
                </a:solidFill>
              </a:rPr>
              <a:t>预排序</a:t>
            </a:r>
          </a:p>
          <a:p>
            <a:pPr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solidFill>
                  <a:srgbClr val="FF9933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只是预处理（在搜索之前完成）</a:t>
            </a:r>
          </a:p>
          <a:p>
            <a:pPr>
              <a:defRPr/>
            </a:pPr>
            <a:r>
              <a:rPr kumimoji="0" lang="en-US" altLang="zh-CN" sz="2400" b="1" dirty="0"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 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排序算法本身比较费时</a:t>
            </a:r>
          </a:p>
          <a:p>
            <a:pPr>
              <a:defRPr/>
            </a:pPr>
            <a:endParaRPr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</a:rPr>
              <a:t>建立索引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搜索时利用辅助索引信息提高搜索效率</a:t>
            </a:r>
          </a:p>
          <a:p>
            <a:pPr>
              <a:defRPr/>
            </a:pPr>
            <a:r>
              <a:rPr kumimoji="0" lang="en-US" altLang="zh-CN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牺牲一定空间</a:t>
            </a:r>
          </a:p>
          <a:p>
            <a:pPr>
              <a:defRPr/>
            </a:pPr>
            <a:endParaRPr kumimoji="0"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kumimoji="0" lang="zh-CN" altLang="en-US" b="1" dirty="0">
                <a:solidFill>
                  <a:srgbClr val="0000FF"/>
                </a:solidFill>
              </a:rPr>
              <a:t>散列技术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按关键码的值确定元素在表中的位置，效率较高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不适合进行关键码值的范围查询；一般也不允许</a:t>
            </a:r>
            <a:r>
              <a:rPr kumimoji="0" lang="zh-CN" altLang="en-US" sz="2400" b="1" dirty="0" smtClean="0">
                <a:latin typeface="楷体_GB2312" pitchFamily="1" charset="-122"/>
                <a:ea typeface="楷体_GB2312" pitchFamily="1" charset="-122"/>
              </a:rPr>
              <a:t>出现重复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关键码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</a:rPr>
              <a:t>基于</a:t>
            </a:r>
            <a:r>
              <a:rPr kumimoji="0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b="1" dirty="0">
                <a:solidFill>
                  <a:srgbClr val="0000FF"/>
                </a:solidFill>
              </a:rPr>
              <a:t>树的方法（针对外部搜索）</a:t>
            </a:r>
            <a:endParaRPr kumimoji="0" lang="zh-CN" altLang="en-US" sz="24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31083" name="Rectangle 11"/>
          <p:cNvSpPr>
            <a:spLocks noChangeArrowheads="1"/>
          </p:cNvSpPr>
          <p:nvPr/>
        </p:nvSpPr>
        <p:spPr bwMode="white">
          <a:xfrm>
            <a:off x="911424" y="44425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基本概念（续）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5"/>
          <p:cNvSpPr>
            <a:spLocks noChangeArrowheads="1"/>
          </p:cNvSpPr>
          <p:nvPr/>
        </p:nvSpPr>
        <p:spPr bwMode="auto">
          <a:xfrm>
            <a:off x="1919288" y="1373188"/>
            <a:ext cx="2601912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latin typeface="Times New Roman" panose="02020603050405020304" pitchFamily="18" charset="0"/>
              </a:rPr>
              <a:t>80</a:t>
            </a:r>
          </a:p>
        </p:txBody>
      </p:sp>
      <p:sp>
        <p:nvSpPr>
          <p:cNvPr id="395270" name="Rectangle 6"/>
          <p:cNvSpPr>
            <a:spLocks noChangeArrowheads="1"/>
          </p:cNvSpPr>
          <p:nvPr/>
        </p:nvSpPr>
        <p:spPr bwMode="auto">
          <a:xfrm>
            <a:off x="6754812" y="5564188"/>
            <a:ext cx="40937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：兄弟结点是红色</a:t>
            </a:r>
          </a:p>
        </p:txBody>
      </p:sp>
      <p:pic>
        <p:nvPicPr>
          <p:cNvPr id="395271" name="Picture 7" descr="RB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1" y="1773239"/>
            <a:ext cx="352742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5272" name="AutoShape 8"/>
          <p:cNvSpPr>
            <a:spLocks noChangeArrowheads="1"/>
          </p:cNvSpPr>
          <p:nvPr/>
        </p:nvSpPr>
        <p:spPr bwMode="auto">
          <a:xfrm>
            <a:off x="6178551" y="3213100"/>
            <a:ext cx="792163" cy="287338"/>
          </a:xfrm>
          <a:prstGeom prst="rightArrow">
            <a:avLst>
              <a:gd name="adj1" fmla="val 50000"/>
              <a:gd name="adj2" fmla="val 68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95273" name="Rectangle 9"/>
          <p:cNvSpPr>
            <a:spLocks noChangeArrowheads="1"/>
          </p:cNvSpPr>
          <p:nvPr/>
        </p:nvSpPr>
        <p:spPr bwMode="auto">
          <a:xfrm>
            <a:off x="8339138" y="1346200"/>
            <a:ext cx="122396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不平衡</a:t>
            </a:r>
          </a:p>
        </p:txBody>
      </p:sp>
      <p:grpSp>
        <p:nvGrpSpPr>
          <p:cNvPr id="150535" name="Group 10"/>
          <p:cNvGrpSpPr>
            <a:grpSpLocks/>
          </p:cNvGrpSpPr>
          <p:nvPr/>
        </p:nvGrpSpPr>
        <p:grpSpPr bwMode="auto">
          <a:xfrm>
            <a:off x="2073276" y="1844675"/>
            <a:ext cx="3959225" cy="3333750"/>
            <a:chOff x="385" y="1071"/>
            <a:chExt cx="2494" cy="2100"/>
          </a:xfrm>
        </p:grpSpPr>
        <p:grpSp>
          <p:nvGrpSpPr>
            <p:cNvPr id="150542" name="Group 11"/>
            <p:cNvGrpSpPr>
              <a:grpSpLocks/>
            </p:cNvGrpSpPr>
            <p:nvPr/>
          </p:nvGrpSpPr>
          <p:grpSpPr bwMode="auto">
            <a:xfrm>
              <a:off x="385" y="1071"/>
              <a:ext cx="2494" cy="2100"/>
              <a:chOff x="385" y="1071"/>
              <a:chExt cx="2494" cy="2100"/>
            </a:xfrm>
          </p:grpSpPr>
          <p:pic>
            <p:nvPicPr>
              <p:cNvPr id="150544" name="Picture 12" descr="RB-2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" y="1071"/>
                <a:ext cx="2494" cy="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0545" name="Oval 13"/>
              <p:cNvSpPr>
                <a:spLocks noChangeArrowheads="1"/>
              </p:cNvSpPr>
              <p:nvPr/>
            </p:nvSpPr>
            <p:spPr bwMode="auto">
              <a:xfrm>
                <a:off x="2290" y="1570"/>
                <a:ext cx="317" cy="318"/>
              </a:xfrm>
              <a:prstGeom prst="ellipse">
                <a:avLst/>
              </a:prstGeom>
              <a:solidFill>
                <a:srgbClr val="FFCC66"/>
              </a:solidFill>
              <a:ln w="38100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>
                    <a:solidFill>
                      <a:srgbClr val="3333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80</a:t>
                </a:r>
              </a:p>
            </p:txBody>
          </p:sp>
        </p:grpSp>
        <p:sp>
          <p:nvSpPr>
            <p:cNvPr id="150543" name="Line 14"/>
            <p:cNvSpPr>
              <a:spLocks noChangeShapeType="1"/>
            </p:cNvSpPr>
            <p:nvPr/>
          </p:nvSpPr>
          <p:spPr bwMode="auto">
            <a:xfrm>
              <a:off x="1927" y="1434"/>
              <a:ext cx="409" cy="227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5284" name="Rectangle 20"/>
          <p:cNvSpPr>
            <a:spLocks noChangeArrowheads="1"/>
          </p:cNvSpPr>
          <p:nvPr/>
        </p:nvSpPr>
        <p:spPr bwMode="white">
          <a:xfrm>
            <a:off x="988219" y="96044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70" grpId="0"/>
      <p:bldP spid="395272" grpId="0" animBg="1"/>
      <p:bldP spid="395273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5" descr="RB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555751"/>
            <a:ext cx="352742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6294" name="Picture 6" descr="RB-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1555751"/>
            <a:ext cx="332263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6295" name="AutoShape 7"/>
          <p:cNvSpPr>
            <a:spLocks noChangeArrowheads="1"/>
          </p:cNvSpPr>
          <p:nvPr/>
        </p:nvSpPr>
        <p:spPr bwMode="auto">
          <a:xfrm>
            <a:off x="5808663" y="3211514"/>
            <a:ext cx="1008062" cy="287337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96296" name="Rectangle 8"/>
          <p:cNvSpPr>
            <a:spLocks noChangeArrowheads="1"/>
          </p:cNvSpPr>
          <p:nvPr/>
        </p:nvSpPr>
        <p:spPr bwMode="auto">
          <a:xfrm>
            <a:off x="4151313" y="5084763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：兄弟结点是红色</a:t>
            </a:r>
          </a:p>
        </p:txBody>
      </p:sp>
      <p:sp>
        <p:nvSpPr>
          <p:cNvPr id="396297" name="Rectangle 9"/>
          <p:cNvSpPr>
            <a:spLocks noChangeArrowheads="1"/>
          </p:cNvSpPr>
          <p:nvPr/>
        </p:nvSpPr>
        <p:spPr bwMode="auto">
          <a:xfrm>
            <a:off x="4151313" y="5635625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右单旋转换为情况</a:t>
            </a:r>
            <a:r>
              <a:rPr kumimoji="0"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96303" name="Rectangle 15"/>
          <p:cNvSpPr>
            <a:spLocks noChangeArrowheads="1"/>
          </p:cNvSpPr>
          <p:nvPr/>
        </p:nvSpPr>
        <p:spPr bwMode="white">
          <a:xfrm>
            <a:off x="1055440" y="44624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96304" name="Freeform 16"/>
          <p:cNvSpPr>
            <a:spLocks noChangeAspect="1"/>
          </p:cNvSpPr>
          <p:nvPr/>
        </p:nvSpPr>
        <p:spPr bwMode="auto">
          <a:xfrm>
            <a:off x="4270376" y="2347913"/>
            <a:ext cx="385763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5" grpId="0" animBg="1"/>
      <p:bldP spid="396296" grpId="0"/>
      <p:bldP spid="396297" grpId="0"/>
      <p:bldP spid="39630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5" descr="RB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96976"/>
            <a:ext cx="332263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18" name="Rectangle 6"/>
          <p:cNvSpPr>
            <a:spLocks noChangeArrowheads="1"/>
          </p:cNvSpPr>
          <p:nvPr/>
        </p:nvSpPr>
        <p:spPr bwMode="auto">
          <a:xfrm>
            <a:off x="2855913" y="4765675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：兄弟结点是黑色，且有红色子女结点</a:t>
            </a:r>
          </a:p>
        </p:txBody>
      </p:sp>
      <p:sp>
        <p:nvSpPr>
          <p:cNvPr id="397319" name="AutoShape 7"/>
          <p:cNvSpPr>
            <a:spLocks noChangeArrowheads="1"/>
          </p:cNvSpPr>
          <p:nvPr/>
        </p:nvSpPr>
        <p:spPr bwMode="auto">
          <a:xfrm>
            <a:off x="5808663" y="2924175"/>
            <a:ext cx="1008062" cy="287338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97320" name="Picture 8" descr="RB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1341439"/>
            <a:ext cx="324167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21" name="Rectangle 9"/>
          <p:cNvSpPr>
            <a:spLocks noChangeArrowheads="1"/>
          </p:cNvSpPr>
          <p:nvPr/>
        </p:nvSpPr>
        <p:spPr bwMode="auto">
          <a:xfrm>
            <a:off x="2855914" y="5300664"/>
            <a:ext cx="72725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同边顺（情况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1-2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）：先左后右双旋，将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提上去成为子根结点，继承原子根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的颜色，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染成黑色</a:t>
            </a:r>
          </a:p>
        </p:txBody>
      </p:sp>
      <p:sp>
        <p:nvSpPr>
          <p:cNvPr id="397327" name="Rectangle 15"/>
          <p:cNvSpPr>
            <a:spLocks noChangeArrowheads="1"/>
          </p:cNvSpPr>
          <p:nvPr/>
        </p:nvSpPr>
        <p:spPr bwMode="white">
          <a:xfrm>
            <a:off x="1055440" y="50387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7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8" grpId="0"/>
      <p:bldP spid="397319" grpId="0" animBg="1"/>
      <p:bldP spid="397321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5"/>
          <p:cNvSpPr>
            <a:spLocks noChangeArrowheads="1"/>
          </p:cNvSpPr>
          <p:nvPr/>
        </p:nvSpPr>
        <p:spPr bwMode="auto">
          <a:xfrm>
            <a:off x="2135560" y="1268760"/>
            <a:ext cx="8496298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800" dirty="0">
                <a:latin typeface="Times New Roman" panose="02020603050405020304" pitchFamily="18" charset="0"/>
              </a:rPr>
              <a:t>为了恢复红黑树的平衡，需要</a:t>
            </a: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自底向根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进行调整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红黑树的结点插入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换色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旋转或重构：双红调整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红黑树的结点删除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重着色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旋转或重构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双黑结点调整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其平均和最差时间复杂度为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O(log</a:t>
            </a:r>
            <a:r>
              <a:rPr kumimoji="0"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n)</a:t>
            </a:r>
          </a:p>
        </p:txBody>
      </p:sp>
      <p:sp>
        <p:nvSpPr>
          <p:cNvPr id="398348" name="Rectangle 12"/>
          <p:cNvSpPr>
            <a:spLocks noChangeArrowheads="1"/>
          </p:cNvSpPr>
          <p:nvPr/>
        </p:nvSpPr>
        <p:spPr bwMode="white">
          <a:xfrm>
            <a:off x="1127072" y="50388"/>
            <a:ext cx="44640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红黑树插入、删除总结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40" name="Picture 4" descr="https://img-blog.csdnimg.cn/20190730162324794.png?x-oss-process=image/watermark,type_ZmFuZ3poZW5naGVpdGk,shadow_10,text_aHR0cHM6Ly9ibG9nLmNzZG4ubmV0L3l3bG1zbTEyMjQ4MTE=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457" y="2487102"/>
            <a:ext cx="4124351" cy="20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914" name="Picture 2" descr="https://pic2.zhimg.com/80/v2-3b0dd24fe1bc5e5940cc405233ce1e0e_1440w.jpg?source=1940ef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4581128"/>
            <a:ext cx="73818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839416" y="1176856"/>
            <a:ext cx="8435975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树要求完全平衡</a:t>
            </a:r>
          </a:p>
          <a:p>
            <a:pP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红黑树只要求局部平衡：懒汉平衡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时间复杂度和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相同，但统计性能比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树更高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任何不平衡都会在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次旋转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之内解决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增、删算法性能好、易于实现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减少了开销、性能几乎没有下降</a:t>
            </a:r>
          </a:p>
          <a:p>
            <a:pPr>
              <a:defRPr/>
            </a:pPr>
            <a:endParaRPr kumimoji="0"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99371" name="Rectangle 11"/>
          <p:cNvSpPr>
            <a:spLocks noChangeArrowheads="1"/>
          </p:cNvSpPr>
          <p:nvPr/>
        </p:nvSpPr>
        <p:spPr bwMode="white">
          <a:xfrm>
            <a:off x="1055440" y="43656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 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VS. AVL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119336" y="5157192"/>
            <a:ext cx="6156325" cy="1700808"/>
          </a:xfrm>
          <a:prstGeom prst="wedgeRectCallout">
            <a:avLst>
              <a:gd name="adj1" fmla="val -5635"/>
              <a:gd name="adj2" fmla="val -682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400" dirty="0"/>
              <a:t>作业</a:t>
            </a:r>
            <a:r>
              <a:rPr lang="en-US" altLang="zh-CN" sz="1400" dirty="0"/>
              <a:t>2</a:t>
            </a:r>
            <a:r>
              <a:rPr lang="zh-CN" altLang="en-US" sz="1400" dirty="0"/>
              <a:t>：</a:t>
            </a:r>
            <a:r>
              <a:rPr lang="en-US" altLang="zh-CN" sz="1400" dirty="0"/>
              <a:t>【</a:t>
            </a:r>
            <a:r>
              <a:rPr lang="zh-CN" altLang="en-US" sz="1400" dirty="0"/>
              <a:t>西电</a:t>
            </a:r>
            <a:r>
              <a:rPr lang="en-US" altLang="zh-CN" sz="1400" dirty="0"/>
              <a:t>1999</a:t>
            </a:r>
            <a:r>
              <a:rPr lang="zh-CN" altLang="en-US" sz="1400" dirty="0"/>
              <a:t>年考研题</a:t>
            </a:r>
            <a:r>
              <a:rPr lang="en-US" altLang="zh-CN" sz="1400" dirty="0"/>
              <a:t>】</a:t>
            </a:r>
            <a:r>
              <a:rPr lang="zh-CN" altLang="en-US" sz="1400" dirty="0"/>
              <a:t>给定序列</a:t>
            </a:r>
            <a:r>
              <a:rPr lang="en-US" altLang="zh-CN" sz="1400" dirty="0"/>
              <a:t>{3</a:t>
            </a:r>
            <a:r>
              <a:rPr lang="zh-CN" altLang="en-US" sz="1400" dirty="0"/>
              <a:t>，</a:t>
            </a:r>
            <a:r>
              <a:rPr lang="en-US" altLang="zh-CN" sz="1400" dirty="0"/>
              <a:t>5</a:t>
            </a:r>
            <a:r>
              <a:rPr lang="zh-CN" altLang="en-US" sz="1400" dirty="0"/>
              <a:t>，</a:t>
            </a:r>
            <a:r>
              <a:rPr lang="en-US" altLang="zh-CN" sz="1400" dirty="0"/>
              <a:t>7</a:t>
            </a:r>
            <a:r>
              <a:rPr lang="zh-CN" altLang="en-US" sz="1400" dirty="0"/>
              <a:t>，</a:t>
            </a:r>
            <a:r>
              <a:rPr lang="en-US" altLang="zh-CN" sz="1400" dirty="0"/>
              <a:t>9</a:t>
            </a:r>
            <a:r>
              <a:rPr lang="zh-CN" altLang="en-US" sz="1400" dirty="0"/>
              <a:t>，</a:t>
            </a:r>
            <a:r>
              <a:rPr lang="en-US" altLang="zh-CN" sz="1400" dirty="0"/>
              <a:t>11</a:t>
            </a:r>
            <a:r>
              <a:rPr lang="zh-CN" altLang="en-US" sz="1400" dirty="0"/>
              <a:t>，</a:t>
            </a:r>
            <a:r>
              <a:rPr lang="en-US" altLang="zh-CN" sz="1400" dirty="0"/>
              <a:t>13</a:t>
            </a:r>
            <a:r>
              <a:rPr lang="zh-CN" altLang="en-US" sz="1400" dirty="0"/>
              <a:t>，</a:t>
            </a:r>
            <a:r>
              <a:rPr lang="en-US" altLang="zh-CN" sz="1400" dirty="0"/>
              <a:t>15</a:t>
            </a:r>
            <a:r>
              <a:rPr lang="zh-CN" altLang="en-US" sz="1400" dirty="0"/>
              <a:t>，</a:t>
            </a:r>
            <a:r>
              <a:rPr lang="en-US" altLang="zh-CN" sz="1400" dirty="0"/>
              <a:t>17}</a:t>
            </a:r>
            <a:r>
              <a:rPr lang="zh-CN" altLang="en-US" sz="1400" dirty="0"/>
              <a:t>：</a:t>
            </a:r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）按表中元素的顺序依次插入一棵初始为空的二叉搜索树。画出插入完成后的二叉搜索树，并求其在等概率情况下搜索成功的平均搜索长度；</a:t>
            </a:r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）按表中元素顺序构造一棵</a:t>
            </a:r>
            <a:r>
              <a:rPr lang="en-US" altLang="zh-CN" sz="1400" dirty="0"/>
              <a:t>AVL</a:t>
            </a:r>
            <a:r>
              <a:rPr lang="zh-CN" altLang="en-US" sz="1400" dirty="0"/>
              <a:t>树，求其等概率情况下搜索成功的平均搜索长度，与（</a:t>
            </a:r>
            <a:r>
              <a:rPr lang="en-US" altLang="zh-CN" sz="1400" dirty="0"/>
              <a:t>1</a:t>
            </a:r>
            <a:r>
              <a:rPr lang="zh-CN" altLang="en-US" sz="1400" dirty="0"/>
              <a:t>）比较，可得出什么结论？</a:t>
            </a:r>
            <a:endParaRPr lang="en-US" altLang="zh-CN" sz="1400" dirty="0"/>
          </a:p>
          <a:p>
            <a:pPr>
              <a:defRPr/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额外加分作业</a:t>
            </a:r>
            <a:r>
              <a:rPr lang="en-US" altLang="zh-CN" sz="1400" dirty="0" smtClean="0"/>
              <a:t>*</a:t>
            </a:r>
            <a:r>
              <a:rPr lang="zh-CN" altLang="en-US" sz="1400" dirty="0" smtClean="0"/>
              <a:t>）</a:t>
            </a:r>
            <a:r>
              <a:rPr lang="zh-CN" altLang="en-US" sz="1400" dirty="0"/>
              <a:t>按表中元素顺序构造一棵红黑树，求其等概率情况下搜索成功的平均搜索长度，与（</a:t>
            </a:r>
            <a:r>
              <a:rPr lang="en-US" altLang="zh-CN" sz="1400" dirty="0"/>
              <a:t>1</a:t>
            </a:r>
            <a:r>
              <a:rPr lang="zh-CN" altLang="en-US" sz="1400" dirty="0"/>
              <a:t>，</a:t>
            </a:r>
            <a:r>
              <a:rPr lang="en-US" altLang="zh-CN" sz="1400" dirty="0"/>
              <a:t>2</a:t>
            </a:r>
            <a:r>
              <a:rPr lang="zh-CN" altLang="en-US" sz="1400" dirty="0"/>
              <a:t>）比较，可得出什么结论？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5" y="4024675"/>
            <a:ext cx="994395" cy="111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938" name="Picture 2" descr="https://img-blog.csdnimg.cn/20190730161706844.png?x-oss-process=image/watermark,type_ZmFuZ3poZW5naGVpdGk,shadow_10,text_aHR0cHM6Ly9ibG9nLmNzZG4ubmV0L3l3bG1zbTEyMjQ4MTE=,size_16,color_FFFFFF,t_7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783" y="50962"/>
            <a:ext cx="429741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4"/>
          <p:cNvSpPr>
            <a:spLocks noChangeArrowheads="1"/>
          </p:cNvSpPr>
          <p:nvPr/>
        </p:nvSpPr>
        <p:spPr bwMode="auto">
          <a:xfrm>
            <a:off x="2152725" y="1484784"/>
            <a:ext cx="5907087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动态的</a:t>
            </a:r>
            <a:r>
              <a:rPr kumimoji="0" lang="en-US" altLang="zh-CN" i="1" dirty="0">
                <a:latin typeface="Times New Roman" panose="02020603050405020304" pitchFamily="18" charset="0"/>
                <a:ea typeface="仿宋" panose="02010609060101010101" pitchFamily="49" charset="-122"/>
              </a:rPr>
              <a:t>m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路</a:t>
            </a: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搜索树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en-US" altLang="zh-CN" baseline="30000" dirty="0"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</a:t>
            </a:r>
            <a:endParaRPr kumimoji="0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93739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7.5 </a:t>
            </a:r>
            <a:r>
              <a:rPr kumimoji="0"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树和</a:t>
            </a:r>
            <a:r>
              <a:rPr kumimoji="0" lang="en-US" altLang="zh-CN" sz="36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600" b="0" baseline="3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endParaRPr kumimoji="0" lang="zh-CN" altLang="en-US" sz="36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1283640"/>
            <a:ext cx="230708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6" name="Picture 2" descr="http://deliveryimages.acm.org/10.1145/1570000/1563874/jacob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791" y="3284984"/>
            <a:ext cx="5526881" cy="304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431065"/>
            <a:ext cx="1866302" cy="146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368" y="2215488"/>
            <a:ext cx="2287915" cy="2067317"/>
          </a:xfrm>
          <a:prstGeom prst="rect">
            <a:avLst/>
          </a:prstGeom>
        </p:spPr>
      </p:pic>
      <p:sp>
        <p:nvSpPr>
          <p:cNvPr id="402437" name="Rectangle 5"/>
          <p:cNvSpPr>
            <a:spLocks noChangeArrowheads="1"/>
          </p:cNvSpPr>
          <p:nvPr/>
        </p:nvSpPr>
        <p:spPr bwMode="auto">
          <a:xfrm>
            <a:off x="191344" y="1196752"/>
            <a:ext cx="9361040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适合于组织在内存中的较小的索引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（或目录）。对于存放在外存中的较大的文件系统，用二叉搜索树来组织索引就不太合适。若以结点作为内外存交换的单位，则在搜索过程中需对外存进行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次访问，显然很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费时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解决方法：引入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多路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搜索树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多路搜索树既可能是静态索引结构，也可能是动态索引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结构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现在所讨论的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路搜索树多为可以动态调整的多路搜索树，即树的结构随数据的增删及时调整，以保持最佳的搜索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效率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56675" name="Rectangle 7"/>
          <p:cNvSpPr>
            <a:spLocks noChangeArrowheads="1"/>
          </p:cNvSpPr>
          <p:nvPr/>
        </p:nvSpPr>
        <p:spPr bwMode="auto">
          <a:xfrm>
            <a:off x="839416" y="50312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多路搜索树的引入</a:t>
            </a: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507" y="3436277"/>
            <a:ext cx="984493" cy="73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9545147" y="5907331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四叉树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ChangeArrowheads="1"/>
          </p:cNvSpPr>
          <p:nvPr/>
        </p:nvSpPr>
        <p:spPr bwMode="auto">
          <a:xfrm>
            <a:off x="1559496" y="1268413"/>
            <a:ext cx="8569325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动态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路搜索树是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1972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年由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R. Bayer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E.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Mccreight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提出的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它的一般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路搜索树，它或者是一棵空树，或者是满足如下性质的树：</a:t>
            </a:r>
          </a:p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根最多有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，并具有如下的结构：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zh-CN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  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(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), (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), ……, (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其中，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是指向子树的指针，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是关键码，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n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7699" name="Rectangle 6"/>
          <p:cNvSpPr>
            <a:spLocks noChangeArrowheads="1"/>
          </p:cNvSpPr>
          <p:nvPr/>
        </p:nvSpPr>
        <p:spPr bwMode="auto">
          <a:xfrm>
            <a:off x="947737" y="16204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7.5.1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动态的</a:t>
            </a:r>
            <a:r>
              <a:rPr kumimoji="0" lang="en-US" altLang="zh-CN" sz="3600" i="1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路搜索树</a:t>
            </a:r>
          </a:p>
        </p:txBody>
      </p:sp>
      <p:sp>
        <p:nvSpPr>
          <p:cNvPr id="464904" name="Rectangle 8"/>
          <p:cNvSpPr>
            <a:spLocks noChangeArrowheads="1"/>
          </p:cNvSpPr>
          <p:nvPr/>
        </p:nvSpPr>
        <p:spPr bwMode="auto">
          <a:xfrm>
            <a:off x="1559496" y="4437064"/>
            <a:ext cx="8640763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中所有的关键码都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小于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，且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大于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0&lt;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中所有的关键码都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大于</a:t>
            </a:r>
            <a:r>
              <a:rPr kumimoji="0" lang="en-US" altLang="zh-CN" sz="24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中的所有关键码都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小于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子树</a:t>
            </a:r>
            <a:r>
              <a:rPr kumimoji="0" lang="zh-CN" altLang="en-US" sz="2400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0" lang="en-US" altLang="zh-CN" sz="2400" baseline="-25000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也是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路搜索树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" name="Rectangle 7" descr="羊皮纸"/>
          <p:cNvSpPr>
            <a:spLocks noChangeArrowheads="1"/>
          </p:cNvSpPr>
          <p:nvPr/>
        </p:nvSpPr>
        <p:spPr bwMode="auto">
          <a:xfrm>
            <a:off x="9624392" y="2586038"/>
            <a:ext cx="1447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20  40</a:t>
            </a: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0344472" y="2890838"/>
            <a:ext cx="0" cy="762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15"/>
          <p:cNvSpPr>
            <a:spLocks noChangeShapeType="1"/>
          </p:cNvSpPr>
          <p:nvPr/>
        </p:nvSpPr>
        <p:spPr bwMode="auto">
          <a:xfrm flipH="1">
            <a:off x="8709992" y="2890838"/>
            <a:ext cx="1066800" cy="762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>
            <a:off x="10919792" y="2890838"/>
            <a:ext cx="1066800" cy="762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5" name="Rectangle 5"/>
          <p:cNvSpPr>
            <a:spLocks noChangeArrowheads="1"/>
          </p:cNvSpPr>
          <p:nvPr/>
        </p:nvSpPr>
        <p:spPr bwMode="auto">
          <a:xfrm>
            <a:off x="2063750" y="1560513"/>
            <a:ext cx="280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一棵</a:t>
            </a:r>
            <a:r>
              <a:rPr lang="en-US" altLang="zh-CN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路搜索树：</a:t>
            </a:r>
            <a:endParaRPr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158723" name="Group 23"/>
          <p:cNvGrpSpPr>
            <a:grpSpLocks/>
          </p:cNvGrpSpPr>
          <p:nvPr/>
        </p:nvGrpSpPr>
        <p:grpSpPr bwMode="auto">
          <a:xfrm>
            <a:off x="3095625" y="1585913"/>
            <a:ext cx="6096000" cy="2563812"/>
            <a:chOff x="764" y="845"/>
            <a:chExt cx="3840" cy="1615"/>
          </a:xfrm>
        </p:grpSpPr>
        <p:sp>
          <p:nvSpPr>
            <p:cNvPr id="158731" name="Rectangle 6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58732" name="Rectangle 7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158733" name="Text Box 8"/>
            <p:cNvSpPr txBox="1">
              <a:spLocks noChangeArrowheads="1"/>
            </p:cNvSpPr>
            <p:nvPr/>
          </p:nvSpPr>
          <p:spPr bwMode="auto">
            <a:xfrm>
              <a:off x="2108" y="845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4" name="Text Box 9"/>
            <p:cNvSpPr txBox="1">
              <a:spLocks noChangeArrowheads="1"/>
            </p:cNvSpPr>
            <p:nvPr/>
          </p:nvSpPr>
          <p:spPr bwMode="auto">
            <a:xfrm>
              <a:off x="764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5" name="Text Box 10"/>
            <p:cNvSpPr txBox="1">
              <a:spLocks noChangeArrowheads="1"/>
            </p:cNvSpPr>
            <p:nvPr/>
          </p:nvSpPr>
          <p:spPr bwMode="auto">
            <a:xfrm>
              <a:off x="2104" y="1498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6" name="Text Box 11"/>
            <p:cNvSpPr txBox="1">
              <a:spLocks noChangeArrowheads="1"/>
            </p:cNvSpPr>
            <p:nvPr/>
          </p:nvSpPr>
          <p:spPr bwMode="auto">
            <a:xfrm>
              <a:off x="3462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7" name="Text Box 12"/>
            <p:cNvSpPr txBox="1">
              <a:spLocks noChangeArrowheads="1"/>
            </p:cNvSpPr>
            <p:nvPr/>
          </p:nvSpPr>
          <p:spPr bwMode="auto">
            <a:xfrm>
              <a:off x="3452" y="2122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8" name="Line 13"/>
            <p:cNvSpPr>
              <a:spLocks noChangeShapeType="1"/>
            </p:cNvSpPr>
            <p:nvPr/>
          </p:nvSpPr>
          <p:spPr bwMode="auto">
            <a:xfrm>
              <a:off x="2828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39" name="Rectangle 14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58740" name="Line 15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41" name="Rectangle 16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58742" name="Line 17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43" name="Rectangle 18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58744" name="Line 19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5941" name="Rectangle 21"/>
          <p:cNvSpPr>
            <a:spLocks noChangeArrowheads="1"/>
          </p:cNvSpPr>
          <p:nvPr/>
        </p:nvSpPr>
        <p:spPr bwMode="white">
          <a:xfrm>
            <a:off x="981075" y="-2381"/>
            <a:ext cx="42481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路搜索树示例</a:t>
            </a:r>
          </a:p>
        </p:txBody>
      </p:sp>
      <p:sp>
        <p:nvSpPr>
          <p:cNvPr id="465945" name="Rectangle 25"/>
          <p:cNvSpPr>
            <a:spLocks noChangeArrowheads="1"/>
          </p:cNvSpPr>
          <p:nvPr/>
        </p:nvSpPr>
        <p:spPr bwMode="auto">
          <a:xfrm>
            <a:off x="2065339" y="4508500"/>
            <a:ext cx="8207375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由定义可知，在一棵非空的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路搜索树中，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每个结点最多有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棵子树、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个关键码（比如结点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每个结点最少有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棵子树、 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个关键码 （比如结点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4"/>
          <p:cNvSpPr txBox="1">
            <a:spLocks noChangeArrowheads="1"/>
          </p:cNvSpPr>
          <p:nvPr/>
        </p:nvSpPr>
        <p:spPr bwMode="auto">
          <a:xfrm>
            <a:off x="1992313" y="908720"/>
            <a:ext cx="8443912" cy="566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8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</a:rPr>
              <a:t>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 {</a:t>
            </a:r>
            <a:r>
              <a:rPr lang="en-US" altLang="zh-CN" sz="26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树结点定义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n;</a:t>
            </a:r>
            <a:r>
              <a:rPr lang="en-US" altLang="zh-CN" sz="2600" dirty="0">
                <a:latin typeface="Times New Roman" panose="02020603050405020304" pitchFamily="18" charset="0"/>
              </a:rPr>
              <a:t>        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关键码个数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 *parent;</a:t>
            </a:r>
            <a:r>
              <a:rPr lang="en-US" altLang="zh-CN" sz="2600" dirty="0">
                <a:latin typeface="Times New Roman" panose="02020603050405020304" pitchFamily="18" charset="0"/>
              </a:rPr>
              <a:t>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父结点指针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u="sng" dirty="0">
                <a:latin typeface="Times New Roman" panose="02020603050405020304" pitchFamily="18" charset="0"/>
              </a:rPr>
              <a:t>T key[m+1];</a:t>
            </a:r>
            <a:r>
              <a:rPr lang="en-US" altLang="zh-CN" sz="2600" u="sng" dirty="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//key[0]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未用，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key[m]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作为监视哨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u="sng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u="sng" dirty="0">
                <a:latin typeface="Times New Roman" panose="02020603050405020304" pitchFamily="18" charset="0"/>
              </a:rPr>
              <a:t>&lt;T&gt; *</a:t>
            </a:r>
            <a:r>
              <a:rPr lang="en-US" altLang="zh-CN" sz="2400" u="sng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latin typeface="Times New Roman" panose="02020603050405020304" pitchFamily="18" charset="0"/>
              </a:rPr>
              <a:t>[m+1]; 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子树结点指针数组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recptr</a:t>
            </a:r>
            <a:r>
              <a:rPr lang="en-US" altLang="zh-CN" sz="2400" dirty="0">
                <a:latin typeface="Times New Roman" panose="02020603050405020304" pitchFamily="18" charset="0"/>
              </a:rPr>
              <a:t>[m+1];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指向数据区相应记录始址的指针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smtClean="0">
                <a:latin typeface="Times New Roman" panose="02020603050405020304" pitchFamily="18" charset="0"/>
              </a:rPr>
              <a:t>};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5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Triple {        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标识搜索结果的三元组定义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 *r;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结点地址指针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;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结点中关键码序号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tag;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//tag=0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，搜索成功；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tag=1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，搜索不成功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                                         </a:t>
            </a:r>
          </a:p>
        </p:txBody>
      </p:sp>
      <p:sp>
        <p:nvSpPr>
          <p:cNvPr id="480264" name="Rectangle 8"/>
          <p:cNvSpPr>
            <a:spLocks noChangeArrowheads="1"/>
          </p:cNvSpPr>
          <p:nvPr/>
        </p:nvSpPr>
        <p:spPr bwMode="white">
          <a:xfrm>
            <a:off x="983432" y="43656"/>
            <a:ext cx="42481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路搜索树的类定义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695400" y="1052736"/>
            <a:ext cx="10873208" cy="566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    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搜索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方法取决于搜索结构中数据元素的组织方式。</a:t>
            </a:r>
            <a:r>
              <a:rPr lang="zh-CN" altLang="en-US" sz="2400" dirty="0">
                <a:latin typeface="Times New Roman" panose="02020603050405020304" pitchFamily="18" charset="0"/>
              </a:rPr>
              <a:t>例如，电话号码簿的搜索，可建立分类目录，采用分块（索引顺序）搜索；英汉词典是有序表，可采用折半搜索（或分块搜索）。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80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zh-CN" altLang="en-US" sz="2600" dirty="0">
                <a:solidFill>
                  <a:srgbClr val="0000FF"/>
                </a:solidFill>
                <a:ea typeface="黑体" panose="02010609060101010101" pitchFamily="49" charset="-122"/>
                <a:cs typeface="Tahoma" panose="020B0604030504040204" pitchFamily="34" charset="0"/>
              </a:rPr>
              <a:t>    ▪  </a:t>
            </a:r>
            <a:r>
              <a:rPr kumimoji="0"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静态搜索结构：</a:t>
            </a:r>
            <a:r>
              <a:rPr kumimoji="0" lang="zh-CN" altLang="en-US" sz="2600" dirty="0">
                <a:ea typeface="黑体" panose="02010609060101010101" pitchFamily="49" charset="-122"/>
              </a:rPr>
              <a:t>采用线性表表示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顺序搜索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无序表、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有序表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折半搜索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（预排序）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分块搜索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索引顺序表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（建立索引）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800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   ▪  动态搜索结构</a:t>
            </a:r>
          </a:p>
          <a:p>
            <a:pPr marL="457200" lvl="1" indent="0">
              <a:lnSpc>
                <a:spcPct val="90000"/>
              </a:lnSpc>
              <a:buClrTx/>
              <a:buSzTx/>
              <a:buNone/>
            </a:pPr>
            <a:r>
              <a:rPr kumimoji="0" lang="en-US" altLang="zh-CN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zh-CN" altLang="en-US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200" dirty="0" smtClean="0">
                <a:ea typeface="黑体" panose="02010609060101010101" pitchFamily="49" charset="-122"/>
              </a:rPr>
              <a:t>采用</a:t>
            </a:r>
            <a:r>
              <a:rPr kumimoji="0" lang="zh-CN" altLang="en-US" sz="2200" dirty="0">
                <a:ea typeface="黑体" panose="02010609060101010101" pitchFamily="49" charset="-122"/>
              </a:rPr>
              <a:t>树形结构表示</a:t>
            </a:r>
          </a:p>
          <a:p>
            <a:pPr>
              <a:lnSpc>
                <a:spcPct val="9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各种搜索树的搜索</a:t>
            </a:r>
            <a:r>
              <a:rPr kumimoji="0" lang="zh-CN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二叉搜索树、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树、红黑树、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baseline="30000" dirty="0">
                <a:latin typeface="Times New Roman" panose="02020603050405020304" pitchFamily="18" charset="0"/>
              </a:rPr>
              <a:t>＋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</a:t>
            </a: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r>
              <a:rPr kumimoji="0" lang="en-US" altLang="zh-CN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zh-CN" altLang="en-US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200" dirty="0" smtClean="0">
                <a:ea typeface="黑体" panose="02010609060101010101" pitchFamily="49" charset="-122"/>
              </a:rPr>
              <a:t>散</a:t>
            </a:r>
            <a:r>
              <a:rPr kumimoji="0" lang="zh-CN" altLang="en-US" sz="2200" dirty="0">
                <a:ea typeface="黑体" panose="02010609060101010101" pitchFamily="49" charset="-122"/>
              </a:rPr>
              <a:t>列方法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：</a:t>
            </a:r>
            <a:endParaRPr kumimoji="0" lang="en-US" altLang="zh-CN" sz="1600" dirty="0">
              <a:solidFill>
                <a:srgbClr val="D60093"/>
              </a:solidFill>
              <a:latin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r>
              <a:rPr kumimoji="0" lang="en-US" altLang="zh-CN" sz="1600" dirty="0">
                <a:solidFill>
                  <a:srgbClr val="D60093"/>
                </a:solidFill>
                <a:latin typeface="Times New Roman" panose="02020603050405020304" pitchFamily="18" charset="0"/>
              </a:rPr>
              <a:t>	</a:t>
            </a:r>
            <a:r>
              <a:rPr kumimoji="0" lang="en-US" altLang="zh-CN" sz="1600" dirty="0" smtClean="0">
                <a:solidFill>
                  <a:srgbClr val="D60093"/>
                </a:solidFill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散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列表的搜索（散列技术）</a:t>
            </a: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endParaRPr kumimoji="0" lang="en-US" altLang="zh-CN" sz="2000" dirty="0" smtClean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31" name="Rectangle 7"/>
          <p:cNvSpPr>
            <a:spLocks noChangeArrowheads="1"/>
          </p:cNvSpPr>
          <p:nvPr/>
        </p:nvSpPr>
        <p:spPr bwMode="white">
          <a:xfrm>
            <a:off x="911424" y="44624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搜索方法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4"/>
          <p:cNvSpPr txBox="1">
            <a:spLocks noChangeArrowheads="1"/>
          </p:cNvSpPr>
          <p:nvPr/>
        </p:nvSpPr>
        <p:spPr bwMode="auto">
          <a:xfrm>
            <a:off x="2403476" y="1557339"/>
            <a:ext cx="7580313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Mtree {</a:t>
            </a:r>
            <a:r>
              <a:rPr lang="en-US" altLang="zh-CN" sz="2600">
                <a:latin typeface="Times New Roman" panose="02020603050405020304" pitchFamily="18" charset="0"/>
              </a:rPr>
              <a:t>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//m</a:t>
            </a:r>
            <a:r>
              <a:rPr lang="zh-CN" altLang="en-US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路搜索树定义（基类）</a:t>
            </a: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protected: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MtreeNode&lt;T&gt; *root;</a:t>
            </a:r>
            <a:r>
              <a:rPr lang="en-US" altLang="zh-CN" sz="2600">
                <a:latin typeface="Times New Roman" panose="02020603050405020304" pitchFamily="18" charset="0"/>
              </a:rPr>
              <a:t>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根指针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int m;</a:t>
            </a:r>
            <a:r>
              <a:rPr lang="en-US" altLang="zh-CN" sz="2600">
                <a:latin typeface="Times New Roman" panose="02020603050405020304" pitchFamily="18" charset="0"/>
              </a:rPr>
              <a:t>     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路数，即最大子树棵树，等于树的度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Triple&lt;T&gt;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Search</a:t>
            </a:r>
            <a:r>
              <a:rPr lang="en-US" altLang="zh-CN" sz="2400">
                <a:latin typeface="Times New Roman" panose="02020603050405020304" pitchFamily="18" charset="0"/>
              </a:rPr>
              <a:t> ( const T&amp; x);</a:t>
            </a:r>
            <a:r>
              <a:rPr lang="en-US" altLang="zh-CN" sz="2600">
                <a:latin typeface="Times New Roman" panose="02020603050405020304" pitchFamily="18" charset="0"/>
              </a:rPr>
              <a:t>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搜索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481288" name="Rectangle 8"/>
          <p:cNvSpPr>
            <a:spLocks noChangeArrowheads="1"/>
          </p:cNvSpPr>
          <p:nvPr/>
        </p:nvSpPr>
        <p:spPr bwMode="white">
          <a:xfrm>
            <a:off x="1091615" y="684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路搜索树的类定义（续）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2" name="Rectangle 4"/>
          <p:cNvSpPr>
            <a:spLocks noChangeArrowheads="1"/>
          </p:cNvSpPr>
          <p:nvPr/>
        </p:nvSpPr>
        <p:spPr bwMode="white">
          <a:xfrm>
            <a:off x="1071557" y="3577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</a:t>
            </a:r>
          </a:p>
        </p:txBody>
      </p:sp>
      <p:sp>
        <p:nvSpPr>
          <p:cNvPr id="161795" name="Rectangle 5"/>
          <p:cNvSpPr>
            <a:spLocks noChangeArrowheads="1"/>
          </p:cNvSpPr>
          <p:nvPr/>
        </p:nvSpPr>
        <p:spPr bwMode="auto">
          <a:xfrm>
            <a:off x="1992314" y="1268413"/>
            <a:ext cx="81359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zh-CN" altLang="en-US" sz="26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路搜索树上的搜索过程是一个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在结点内搜索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自根结点开始循某一条路径向下一层结点搜索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的交替的过程。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结点内的搜索一般采用顺序搜索，当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较大时，可采用折半搜索。</a:t>
            </a:r>
          </a:p>
        </p:txBody>
      </p:sp>
      <p:sp>
        <p:nvSpPr>
          <p:cNvPr id="161796" name="Line 20"/>
          <p:cNvSpPr>
            <a:spLocks noChangeShapeType="1"/>
          </p:cNvSpPr>
          <p:nvPr/>
        </p:nvSpPr>
        <p:spPr bwMode="auto">
          <a:xfrm flipH="1">
            <a:off x="6053138" y="3346450"/>
            <a:ext cx="152400" cy="45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797" name="Text Box 21"/>
          <p:cNvSpPr txBox="1">
            <a:spLocks noChangeArrowheads="1"/>
          </p:cNvSpPr>
          <p:nvPr/>
        </p:nvSpPr>
        <p:spPr bwMode="auto">
          <a:xfrm>
            <a:off x="6215063" y="3084513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CC3300"/>
                </a:solidFill>
                <a:latin typeface="Times New Roman" panose="02020603050405020304" pitchFamily="18" charset="0"/>
              </a:rPr>
              <a:t>root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483352" name="Text Box 24"/>
          <p:cNvSpPr txBox="1">
            <a:spLocks noChangeArrowheads="1"/>
          </p:cNvSpPr>
          <p:nvPr/>
        </p:nvSpPr>
        <p:spPr bwMode="auto">
          <a:xfrm>
            <a:off x="7272339" y="3667125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35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1799" name="Group 26"/>
          <p:cNvGrpSpPr>
            <a:grpSpLocks/>
          </p:cNvGrpSpPr>
          <p:nvPr/>
        </p:nvGrpSpPr>
        <p:grpSpPr bwMode="auto">
          <a:xfrm>
            <a:off x="2782888" y="3817938"/>
            <a:ext cx="6096000" cy="2563812"/>
            <a:chOff x="764" y="845"/>
            <a:chExt cx="3840" cy="1615"/>
          </a:xfrm>
        </p:grpSpPr>
        <p:sp>
          <p:nvSpPr>
            <p:cNvPr id="161807" name="Rectangle 27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1808" name="Rectangle 28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161809" name="Text Box 29"/>
            <p:cNvSpPr txBox="1">
              <a:spLocks noChangeArrowheads="1"/>
            </p:cNvSpPr>
            <p:nvPr/>
          </p:nvSpPr>
          <p:spPr bwMode="auto">
            <a:xfrm>
              <a:off x="2108" y="845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0" name="Text Box 30"/>
            <p:cNvSpPr txBox="1">
              <a:spLocks noChangeArrowheads="1"/>
            </p:cNvSpPr>
            <p:nvPr/>
          </p:nvSpPr>
          <p:spPr bwMode="auto">
            <a:xfrm>
              <a:off x="764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1" name="Text Box 31"/>
            <p:cNvSpPr txBox="1">
              <a:spLocks noChangeArrowheads="1"/>
            </p:cNvSpPr>
            <p:nvPr/>
          </p:nvSpPr>
          <p:spPr bwMode="auto">
            <a:xfrm>
              <a:off x="2104" y="1498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2" name="Text Box 32"/>
            <p:cNvSpPr txBox="1">
              <a:spLocks noChangeArrowheads="1"/>
            </p:cNvSpPr>
            <p:nvPr/>
          </p:nvSpPr>
          <p:spPr bwMode="auto">
            <a:xfrm>
              <a:off x="3462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3" name="Text Box 33"/>
            <p:cNvSpPr txBox="1">
              <a:spLocks noChangeArrowheads="1"/>
            </p:cNvSpPr>
            <p:nvPr/>
          </p:nvSpPr>
          <p:spPr bwMode="auto">
            <a:xfrm>
              <a:off x="3452" y="2122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4" name="Line 34"/>
            <p:cNvSpPr>
              <a:spLocks noChangeShapeType="1"/>
            </p:cNvSpPr>
            <p:nvPr/>
          </p:nvSpPr>
          <p:spPr bwMode="auto">
            <a:xfrm>
              <a:off x="2828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5" name="Rectangle 35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61816" name="Line 36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7" name="Rectangle 37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61818" name="Line 38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9" name="Rectangle 39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61820" name="Line 40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1800" name="Line 42"/>
          <p:cNvSpPr>
            <a:spLocks noChangeShapeType="1"/>
          </p:cNvSpPr>
          <p:nvPr/>
        </p:nvSpPr>
        <p:spPr bwMode="auto">
          <a:xfrm>
            <a:off x="5976938" y="4305300"/>
            <a:ext cx="0" cy="53975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801" name="Line 43"/>
          <p:cNvSpPr>
            <a:spLocks noChangeAspect="1" noChangeShapeType="1"/>
          </p:cNvSpPr>
          <p:nvPr/>
        </p:nvSpPr>
        <p:spPr bwMode="auto">
          <a:xfrm>
            <a:off x="6613526" y="5313364"/>
            <a:ext cx="835025" cy="496887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4"/>
          <p:cNvSpPr txBox="1">
            <a:spLocks noChangeArrowheads="1"/>
          </p:cNvSpPr>
          <p:nvPr/>
        </p:nvSpPr>
        <p:spPr bwMode="auto">
          <a:xfrm>
            <a:off x="1712913" y="909639"/>
            <a:ext cx="8640762" cy="585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Triple&lt;T&gt;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Mtree</a:t>
            </a:r>
            <a:r>
              <a:rPr lang="en-US" altLang="zh-CN" sz="1800" dirty="0">
                <a:latin typeface="Times New Roman" panose="02020603050405020304" pitchFamily="18" charset="0"/>
              </a:rPr>
              <a:t>&lt;T&gt; :: Search ( </a:t>
            </a:r>
            <a:r>
              <a:rPr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dirty="0">
                <a:latin typeface="Times New Roman" panose="02020603050405020304" pitchFamily="18" charset="0"/>
              </a:rPr>
              <a:t> T&amp; x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0" dirty="0">
                <a:solidFill>
                  <a:srgbClr val="D60093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//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用关键码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搜索驻留在磁盘上的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路搜索树，函数返回类型为三元组（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r, </a:t>
            </a:r>
            <a:r>
              <a:rPr lang="en-US" altLang="zh-CN" sz="1600" b="0" dirty="0" err="1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tag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Triple result;      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记录搜索结果三元组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GetNode</a:t>
            </a:r>
            <a:r>
              <a:rPr lang="en-US" altLang="zh-CN" sz="1800" dirty="0">
                <a:latin typeface="Times New Roman" panose="02020603050405020304" pitchFamily="18" charset="0"/>
              </a:rPr>
              <a:t> ( root );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从磁盘读入根结点（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内外存数据交换，非常耗时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latin typeface="Times New Roman" panose="02020603050405020304" pitchFamily="18" charset="0"/>
              </a:rPr>
              <a:t>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1800" dirty="0">
                <a:latin typeface="Times New Roman" panose="02020603050405020304" pitchFamily="18" charset="0"/>
              </a:rPr>
              <a:t> &lt;T&gt; *p = root, *q = NULL;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//q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是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的父结点指针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while ( p != NULL ) {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从根开始检测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 = 0;  p-&gt;key[(p-&gt;n)+1] = </a:t>
            </a:r>
            <a:r>
              <a:rPr lang="en-US" altLang="zh-CN" sz="1800" dirty="0" err="1">
                <a:latin typeface="Times New Roman" panose="02020603050405020304" pitchFamily="18" charset="0"/>
              </a:rPr>
              <a:t>MaxValue</a:t>
            </a:r>
            <a:r>
              <a:rPr lang="en-US" altLang="zh-CN" sz="1800" dirty="0">
                <a:latin typeface="Times New Roman" panose="02020603050405020304" pitchFamily="18" charset="0"/>
              </a:rPr>
              <a:t>;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监视哨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while ( p-&gt;key[</a:t>
            </a:r>
            <a:r>
              <a:rPr lang="en-US" altLang="zh-CN" sz="1800" dirty="0" err="1"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latin typeface="Times New Roman" panose="02020603050405020304" pitchFamily="18" charset="0"/>
              </a:rPr>
              <a:t>] &lt; x )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++;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结点内顺序搜索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>
                <a:latin typeface="Times New Roman" panose="02020603050405020304" pitchFamily="18" charset="0"/>
              </a:rPr>
              <a:t>if ( p-&gt;key[</a:t>
            </a:r>
            <a:r>
              <a:rPr lang="en-US" altLang="zh-CN" sz="1800" dirty="0" err="1"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latin typeface="Times New Roman" panose="02020603050405020304" pitchFamily="18" charset="0"/>
              </a:rPr>
              <a:t>] == x ) {  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	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result.r</a:t>
            </a:r>
            <a:r>
              <a:rPr lang="en-US" altLang="zh-CN" sz="1800" dirty="0">
                <a:latin typeface="Times New Roman" panose="02020603050405020304" pitchFamily="18" charset="0"/>
              </a:rPr>
              <a:t> = p;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result.i</a:t>
            </a:r>
            <a:r>
              <a:rPr lang="en-US" altLang="zh-CN" sz="1800" dirty="0">
                <a:latin typeface="Times New Roman" panose="02020603050405020304" pitchFamily="18" charset="0"/>
              </a:rPr>
              <a:t> =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latin typeface="Times New Roman" panose="02020603050405020304" pitchFamily="18" charset="0"/>
              </a:rPr>
              <a:t>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result.tag</a:t>
            </a:r>
            <a:r>
              <a:rPr lang="en-US" altLang="zh-CN" sz="1800" dirty="0">
                <a:latin typeface="Times New Roman" panose="02020603050405020304" pitchFamily="18" charset="0"/>
              </a:rPr>
              <a:t>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	   return result;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}</a:t>
            </a:r>
            <a:r>
              <a:rPr lang="en-US" altLang="zh-CN" sz="1800" dirty="0">
                <a:solidFill>
                  <a:srgbClr val="009900"/>
                </a:solidFill>
                <a:latin typeface="Times New Roman" panose="02020603050405020304" pitchFamily="18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本结点无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记下本结点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i="1" dirty="0">
                <a:latin typeface="Times New Roman" panose="02020603050405020304" pitchFamily="18" charset="0"/>
              </a:rPr>
              <a:t>          </a:t>
            </a:r>
            <a:r>
              <a:rPr lang="en-US" altLang="zh-CN" sz="1800" dirty="0">
                <a:latin typeface="Times New Roman" panose="02020603050405020304" pitchFamily="18" charset="0"/>
              </a:rPr>
              <a:t>q = p;   p = p-&gt;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[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];</a:t>
            </a:r>
            <a:r>
              <a:rPr lang="en-US" altLang="zh-CN" sz="2000" dirty="0">
                <a:latin typeface="Times New Roman" panose="02020603050405020304" pitchFamily="18" charset="0"/>
              </a:rPr>
              <a:t>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 p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向下一层结点搜索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GetNode</a:t>
            </a:r>
            <a:r>
              <a:rPr lang="en-US" altLang="zh-CN" sz="1800" dirty="0">
                <a:latin typeface="Times New Roman" panose="02020603050405020304" pitchFamily="18" charset="0"/>
              </a:rPr>
              <a:t> (p);</a:t>
            </a:r>
            <a:r>
              <a:rPr lang="en-US" altLang="zh-CN" sz="20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从磁盘上读入该</a:t>
            </a:r>
            <a:r>
              <a:rPr lang="zh-CN" altLang="en-US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结点（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内外存数据交换，非常耗时</a:t>
            </a:r>
            <a:r>
              <a:rPr lang="zh-CN" altLang="en-US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）</a:t>
            </a:r>
            <a:endParaRPr lang="zh-CN" altLang="en-US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result.r</a:t>
            </a:r>
            <a:r>
              <a:rPr lang="en-US" altLang="zh-CN" sz="1800" dirty="0">
                <a:latin typeface="Times New Roman" panose="02020603050405020304" pitchFamily="18" charset="0"/>
              </a:rPr>
              <a:t> = q;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result.i</a:t>
            </a:r>
            <a:r>
              <a:rPr lang="en-US" altLang="zh-CN" sz="1800" dirty="0">
                <a:latin typeface="Times New Roman" panose="02020603050405020304" pitchFamily="18" charset="0"/>
              </a:rPr>
              <a:t> =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result.tag</a:t>
            </a:r>
            <a:r>
              <a:rPr lang="en-US" altLang="zh-CN" sz="1800" dirty="0">
                <a:latin typeface="Times New Roman" panose="02020603050405020304" pitchFamily="18" charset="0"/>
              </a:rPr>
              <a:t> = 1;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//x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可能落入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结点的区间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18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1800" baseline="-25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1800" baseline="-25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return result;</a:t>
            </a:r>
            <a:r>
              <a:rPr lang="en-US" altLang="zh-CN" sz="20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搜索失败，返回插入位置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</a:rPr>
              <a:t>}</a:t>
            </a:r>
            <a:r>
              <a:rPr lang="en-US" altLang="zh-CN" sz="1600" dirty="0" smtClean="0">
                <a:solidFill>
                  <a:srgbClr val="CC3300"/>
                </a:solidFill>
                <a:latin typeface="Times New Roman" panose="02020603050405020304" pitchFamily="18" charset="0"/>
              </a:rPr>
              <a:t>      </a:t>
            </a:r>
            <a:endParaRPr lang="en-US" altLang="zh-CN" sz="1600" dirty="0">
              <a:solidFill>
                <a:srgbClr val="CC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white">
          <a:xfrm>
            <a:off x="939491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路搜索树的搜索算法</a:t>
            </a: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896200" y="2780928"/>
            <a:ext cx="4248472" cy="1944216"/>
            <a:chOff x="764" y="845"/>
            <a:chExt cx="3840" cy="1615"/>
          </a:xfrm>
        </p:grpSpPr>
        <p:sp>
          <p:nvSpPr>
            <p:cNvPr id="5" name="Rectangle 27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6" name="Rectangle 28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7" name="Text Box 29"/>
            <p:cNvSpPr txBox="1">
              <a:spLocks noChangeArrowheads="1"/>
            </p:cNvSpPr>
            <p:nvPr/>
          </p:nvSpPr>
          <p:spPr bwMode="auto">
            <a:xfrm>
              <a:off x="2108" y="845"/>
              <a:ext cx="283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8" name="Text Box 30"/>
            <p:cNvSpPr txBox="1">
              <a:spLocks noChangeArrowheads="1"/>
            </p:cNvSpPr>
            <p:nvPr/>
          </p:nvSpPr>
          <p:spPr bwMode="auto">
            <a:xfrm>
              <a:off x="764" y="1498"/>
              <a:ext cx="296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31"/>
            <p:cNvSpPr txBox="1">
              <a:spLocks noChangeArrowheads="1"/>
            </p:cNvSpPr>
            <p:nvPr/>
          </p:nvSpPr>
          <p:spPr bwMode="auto">
            <a:xfrm>
              <a:off x="2104" y="1498"/>
              <a:ext cx="270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32"/>
            <p:cNvSpPr txBox="1">
              <a:spLocks noChangeArrowheads="1"/>
            </p:cNvSpPr>
            <p:nvPr/>
          </p:nvSpPr>
          <p:spPr bwMode="auto">
            <a:xfrm>
              <a:off x="3462" y="1498"/>
              <a:ext cx="296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33"/>
            <p:cNvSpPr txBox="1">
              <a:spLocks noChangeArrowheads="1"/>
            </p:cNvSpPr>
            <p:nvPr/>
          </p:nvSpPr>
          <p:spPr bwMode="auto">
            <a:xfrm>
              <a:off x="3452" y="2122"/>
              <a:ext cx="270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2" name="Line 34"/>
            <p:cNvSpPr>
              <a:spLocks noChangeShapeType="1"/>
            </p:cNvSpPr>
            <p:nvPr/>
          </p:nvSpPr>
          <p:spPr bwMode="auto">
            <a:xfrm>
              <a:off x="2782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3" name="Rectangle 35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5" name="Rectangle 37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6" name="Line 38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7" name="Rectangle 39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8" name="Line 40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2" name="圆角矩形标注 1"/>
          <p:cNvSpPr/>
          <p:nvPr/>
        </p:nvSpPr>
        <p:spPr bwMode="auto">
          <a:xfrm>
            <a:off x="10488488" y="2204864"/>
            <a:ext cx="1440160" cy="504056"/>
          </a:xfrm>
          <a:prstGeom prst="wedgeRoundRectCallout">
            <a:avLst>
              <a:gd name="adj1" fmla="val -36026"/>
              <a:gd name="adj2" fmla="val 81150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每一个节点都保存在外存上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22" name="圆角矩形标注 21"/>
          <p:cNvSpPr/>
          <p:nvPr/>
        </p:nvSpPr>
        <p:spPr bwMode="auto">
          <a:xfrm>
            <a:off x="288709" y="2996952"/>
            <a:ext cx="1440160" cy="298500"/>
          </a:xfrm>
          <a:prstGeom prst="wedgeRoundRectCallout">
            <a:avLst>
              <a:gd name="adj1" fmla="val 53576"/>
              <a:gd name="adj2" fmla="val 98104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只有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P</a:t>
            </a:r>
            <a:r>
              <a:rPr lang="en-US" altLang="zh-CN" sz="1600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，没有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K</a:t>
            </a:r>
            <a:r>
              <a:rPr lang="en-US" altLang="zh-CN" sz="1600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endParaRPr lang="zh-CN" altLang="en-US" sz="1600" baseline="-25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61" y="0"/>
            <a:ext cx="2384526" cy="2154612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9228819" y="1426135"/>
            <a:ext cx="448642" cy="722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曲线连接符 22"/>
          <p:cNvCxnSpPr/>
          <p:nvPr/>
        </p:nvCxnSpPr>
        <p:spPr>
          <a:xfrm rot="5400000" flipH="1" flipV="1">
            <a:off x="7172578" y="1926566"/>
            <a:ext cx="3573525" cy="3122013"/>
          </a:xfrm>
          <a:prstGeom prst="curvedConnector3">
            <a:avLst>
              <a:gd name="adj1" fmla="val 7294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Rectangle 4"/>
          <p:cNvSpPr>
            <a:spLocks noChangeArrowheads="1"/>
          </p:cNvSpPr>
          <p:nvPr/>
        </p:nvSpPr>
        <p:spPr bwMode="white">
          <a:xfrm>
            <a:off x="1055440" y="67929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路搜索树的搜索性能</a:t>
            </a:r>
          </a:p>
        </p:txBody>
      </p:sp>
      <p:sp>
        <p:nvSpPr>
          <p:cNvPr id="486410" name="Rectangle 10"/>
          <p:cNvSpPr>
            <a:spLocks noChangeArrowheads="1"/>
          </p:cNvSpPr>
          <p:nvPr/>
        </p:nvSpPr>
        <p:spPr bwMode="auto">
          <a:xfrm>
            <a:off x="1487488" y="1484784"/>
            <a:ext cx="9937104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搜索时间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 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读取外存上的结点的时间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</a:t>
            </a:r>
          </a:p>
          <a:p>
            <a:pPr marL="0" indent="0">
              <a:spcBef>
                <a:spcPct val="30000"/>
              </a:spcBef>
              <a:buNone/>
              <a:defRPr/>
            </a:pP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		 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结点内搜索的时间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其中，读外存时间远高于结点内搜索时间，且与树的高度有关。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最坏情况下，如果已知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和它的高度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树中的最大结点数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每个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结点中最多有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个关键码，在一棵高度为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路搜索树中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关键码的最大个数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i="1" baseline="30000" dirty="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3" y="0"/>
            <a:ext cx="2567608" cy="2320042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307370"/>
              </p:ext>
            </p:extLst>
          </p:nvPr>
        </p:nvGraphicFramePr>
        <p:xfrm>
          <a:off x="4151784" y="4149080"/>
          <a:ext cx="32289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0" name="Equation" r:id="rId4" imgW="3228899" imgH="990630" progId="Equation.DSMT4">
                  <p:embed/>
                </p:oleObj>
              </mc:Choice>
              <mc:Fallback>
                <p:oleObj name="Equation" r:id="rId4" imgW="3228899" imgH="99063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1784" y="4149080"/>
                        <a:ext cx="32289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9" name="Rectangle 5"/>
          <p:cNvSpPr>
            <a:spLocks noChangeArrowheads="1"/>
          </p:cNvSpPr>
          <p:nvPr/>
        </p:nvSpPr>
        <p:spPr bwMode="auto">
          <a:xfrm>
            <a:off x="1415480" y="1340768"/>
            <a:ext cx="9577064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每个结点中最少有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个关键码，在一棵高度为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路搜索树中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关键码的最少个数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因而，有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个关键码的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介于 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之间。因此在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情况下，搜索时间达到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提高搜索树的路数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可以改善树的搜索性能。对于给定的关键码个数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，如果搜索树是平衡的，可以使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路搜索树的性能接近最佳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——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下面将讨论的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树就是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平衡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搜索树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487430" name="Rectangle 6"/>
          <p:cNvSpPr>
            <a:spLocks noChangeArrowheads="1"/>
          </p:cNvSpPr>
          <p:nvPr/>
        </p:nvSpPr>
        <p:spPr bwMode="white">
          <a:xfrm>
            <a:off x="1055440" y="116632"/>
            <a:ext cx="56165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路搜索树的搜索性能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  <a:endParaRPr kumimoji="0"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4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840416" y="5909533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ea typeface="黑体" panose="02010609060101010101" pitchFamily="49" charset="-122"/>
              </a:rPr>
              <a:t>BST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4"/>
          <p:cNvSpPr>
            <a:spLocks noChangeArrowheads="1"/>
          </p:cNvSpPr>
          <p:nvPr/>
        </p:nvSpPr>
        <p:spPr bwMode="auto">
          <a:xfrm>
            <a:off x="991821" y="17096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B-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</p:txBody>
      </p:sp>
      <p:sp>
        <p:nvSpPr>
          <p:cNvPr id="239632" name="Rectangle 16"/>
          <p:cNvSpPr>
            <a:spLocks noChangeArrowheads="1"/>
          </p:cNvSpPr>
          <p:nvPr/>
        </p:nvSpPr>
        <p:spPr bwMode="auto">
          <a:xfrm>
            <a:off x="1125612" y="980728"/>
            <a:ext cx="1058701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一棵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树是一棵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平衡的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路搜索树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，它或者是空树，或者是满足下列性质的树：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根结点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除根结点以外的所有结点（不包括失败结点）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所有的失败结点都位于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同一层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树中的“失败”结点是当搜索值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不在树中时才能到达的结点。这些结点实际不存在，指向它们的指针为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NULL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。它们不计入树的高度。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3575620" y="4129236"/>
            <a:ext cx="7200900" cy="2324100"/>
            <a:chOff x="340" y="2099"/>
            <a:chExt cx="5125" cy="1916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45" y="3769"/>
              <a:ext cx="165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918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726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11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533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40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08" name="Line 10"/>
            <p:cNvSpPr>
              <a:spLocks noChangeShapeType="1"/>
            </p:cNvSpPr>
            <p:nvPr/>
          </p:nvSpPr>
          <p:spPr bwMode="auto">
            <a:xfrm>
              <a:off x="340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09" name="Line 11"/>
            <p:cNvSpPr>
              <a:spLocks noChangeShapeType="1"/>
            </p:cNvSpPr>
            <p:nvPr/>
          </p:nvSpPr>
          <p:spPr bwMode="auto">
            <a:xfrm>
              <a:off x="340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0" name="Line 12"/>
            <p:cNvSpPr>
              <a:spLocks noChangeShapeType="1"/>
            </p:cNvSpPr>
            <p:nvPr/>
          </p:nvSpPr>
          <p:spPr bwMode="auto">
            <a:xfrm>
              <a:off x="340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1" name="Line 13"/>
            <p:cNvSpPr>
              <a:spLocks noChangeShapeType="1"/>
            </p:cNvSpPr>
            <p:nvPr/>
          </p:nvSpPr>
          <p:spPr bwMode="auto">
            <a:xfrm>
              <a:off x="533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2" name="Line 14"/>
            <p:cNvSpPr>
              <a:spLocks noChangeShapeType="1"/>
            </p:cNvSpPr>
            <p:nvPr/>
          </p:nvSpPr>
          <p:spPr bwMode="auto">
            <a:xfrm>
              <a:off x="72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3" name="Line 15"/>
            <p:cNvSpPr>
              <a:spLocks noChangeShapeType="1"/>
            </p:cNvSpPr>
            <p:nvPr/>
          </p:nvSpPr>
          <p:spPr bwMode="auto">
            <a:xfrm>
              <a:off x="9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4" name="Line 16"/>
            <p:cNvSpPr>
              <a:spLocks noChangeShapeType="1"/>
            </p:cNvSpPr>
            <p:nvPr/>
          </p:nvSpPr>
          <p:spPr bwMode="auto">
            <a:xfrm>
              <a:off x="1111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5915" name="AutoShape 17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26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1825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633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27</a:t>
              </a: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144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124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20" name="Line 22"/>
            <p:cNvSpPr>
              <a:spLocks noChangeShapeType="1"/>
            </p:cNvSpPr>
            <p:nvPr/>
          </p:nvSpPr>
          <p:spPr bwMode="auto">
            <a:xfrm>
              <a:off x="1247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1" name="Line 23"/>
            <p:cNvSpPr>
              <a:spLocks noChangeShapeType="1"/>
            </p:cNvSpPr>
            <p:nvPr/>
          </p:nvSpPr>
          <p:spPr bwMode="auto">
            <a:xfrm>
              <a:off x="1247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2" name="Line 24"/>
            <p:cNvSpPr>
              <a:spLocks noChangeShapeType="1"/>
            </p:cNvSpPr>
            <p:nvPr/>
          </p:nvSpPr>
          <p:spPr bwMode="auto">
            <a:xfrm>
              <a:off x="1247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3" name="Line 25"/>
            <p:cNvSpPr>
              <a:spLocks noChangeShapeType="1"/>
            </p:cNvSpPr>
            <p:nvPr/>
          </p:nvSpPr>
          <p:spPr bwMode="auto">
            <a:xfrm>
              <a:off x="144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4" name="Line 26"/>
            <p:cNvSpPr>
              <a:spLocks noChangeShapeType="1"/>
            </p:cNvSpPr>
            <p:nvPr/>
          </p:nvSpPr>
          <p:spPr bwMode="auto">
            <a:xfrm>
              <a:off x="1633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5" name="Line 27"/>
            <p:cNvSpPr>
              <a:spLocks noChangeShapeType="1"/>
            </p:cNvSpPr>
            <p:nvPr/>
          </p:nvSpPr>
          <p:spPr bwMode="auto">
            <a:xfrm>
              <a:off x="1825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6" name="Line 28"/>
            <p:cNvSpPr>
              <a:spLocks noChangeShapeType="1"/>
            </p:cNvSpPr>
            <p:nvPr/>
          </p:nvSpPr>
          <p:spPr bwMode="auto">
            <a:xfrm>
              <a:off x="2018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146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28" name="AutoShape 30"/>
            <p:cNvCxnSpPr>
              <a:cxnSpLocks noChangeShapeType="1"/>
              <a:stCxn id="34" idx="0"/>
            </p:cNvCxnSpPr>
            <p:nvPr/>
          </p:nvCxnSpPr>
          <p:spPr bwMode="auto">
            <a:xfrm flipV="1">
              <a:off x="1544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2359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2732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254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39</a:t>
              </a: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234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155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34" name="Line 36"/>
            <p:cNvSpPr>
              <a:spLocks noChangeShapeType="1"/>
            </p:cNvSpPr>
            <p:nvPr/>
          </p:nvSpPr>
          <p:spPr bwMode="auto">
            <a:xfrm>
              <a:off x="2154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5" name="Line 37"/>
            <p:cNvSpPr>
              <a:spLocks noChangeShapeType="1"/>
            </p:cNvSpPr>
            <p:nvPr/>
          </p:nvSpPr>
          <p:spPr bwMode="auto">
            <a:xfrm>
              <a:off x="2154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6" name="Line 38"/>
            <p:cNvSpPr>
              <a:spLocks noChangeShapeType="1"/>
            </p:cNvSpPr>
            <p:nvPr/>
          </p:nvSpPr>
          <p:spPr bwMode="auto">
            <a:xfrm>
              <a:off x="2154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7" name="Line 39"/>
            <p:cNvSpPr>
              <a:spLocks noChangeShapeType="1"/>
            </p:cNvSpPr>
            <p:nvPr/>
          </p:nvSpPr>
          <p:spPr bwMode="auto">
            <a:xfrm>
              <a:off x="234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8" name="Line 40"/>
            <p:cNvSpPr>
              <a:spLocks noChangeShapeType="1"/>
            </p:cNvSpPr>
            <p:nvPr/>
          </p:nvSpPr>
          <p:spPr bwMode="auto">
            <a:xfrm>
              <a:off x="254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9" name="Line 41"/>
            <p:cNvSpPr>
              <a:spLocks noChangeShapeType="1"/>
            </p:cNvSpPr>
            <p:nvPr/>
          </p:nvSpPr>
          <p:spPr bwMode="auto">
            <a:xfrm>
              <a:off x="2732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0" name="Line 42"/>
            <p:cNvSpPr>
              <a:spLocks noChangeShapeType="1"/>
            </p:cNvSpPr>
            <p:nvPr/>
          </p:nvSpPr>
          <p:spPr bwMode="auto">
            <a:xfrm>
              <a:off x="2925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5941" name="AutoShape 43"/>
            <p:cNvCxnSpPr>
              <a:cxnSpLocks noChangeShapeType="1"/>
              <a:stCxn id="36" idx="0"/>
            </p:cNvCxnSpPr>
            <p:nvPr/>
          </p:nvCxnSpPr>
          <p:spPr bwMode="auto">
            <a:xfrm flipV="1">
              <a:off x="2440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" name="Rectangle 44"/>
            <p:cNvSpPr>
              <a:spLocks noChangeArrowheads="1"/>
            </p:cNvSpPr>
            <p:nvPr/>
          </p:nvSpPr>
          <p:spPr bwMode="auto">
            <a:xfrm>
              <a:off x="5272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508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99</a:t>
              </a: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488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4694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46" name="Line 48"/>
            <p:cNvSpPr>
              <a:spLocks noChangeShapeType="1"/>
            </p:cNvSpPr>
            <p:nvPr/>
          </p:nvSpPr>
          <p:spPr bwMode="auto">
            <a:xfrm>
              <a:off x="4694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7" name="Line 49"/>
            <p:cNvSpPr>
              <a:spLocks noChangeShapeType="1"/>
            </p:cNvSpPr>
            <p:nvPr/>
          </p:nvSpPr>
          <p:spPr bwMode="auto">
            <a:xfrm>
              <a:off x="4694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8" name="Line 50"/>
            <p:cNvSpPr>
              <a:spLocks noChangeShapeType="1"/>
            </p:cNvSpPr>
            <p:nvPr/>
          </p:nvSpPr>
          <p:spPr bwMode="auto">
            <a:xfrm>
              <a:off x="4694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9" name="Line 51"/>
            <p:cNvSpPr>
              <a:spLocks noChangeShapeType="1"/>
            </p:cNvSpPr>
            <p:nvPr/>
          </p:nvSpPr>
          <p:spPr bwMode="auto">
            <a:xfrm>
              <a:off x="488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0" name="Line 52"/>
            <p:cNvSpPr>
              <a:spLocks noChangeShapeType="1"/>
            </p:cNvSpPr>
            <p:nvPr/>
          </p:nvSpPr>
          <p:spPr bwMode="auto">
            <a:xfrm>
              <a:off x="508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1" name="Line 53"/>
            <p:cNvSpPr>
              <a:spLocks noChangeShapeType="1"/>
            </p:cNvSpPr>
            <p:nvPr/>
          </p:nvSpPr>
          <p:spPr bwMode="auto">
            <a:xfrm>
              <a:off x="5272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2" name="Line 54"/>
            <p:cNvSpPr>
              <a:spLocks noChangeShapeType="1"/>
            </p:cNvSpPr>
            <p:nvPr/>
          </p:nvSpPr>
          <p:spPr bwMode="auto">
            <a:xfrm>
              <a:off x="5465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4910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54" name="AutoShape 56"/>
            <p:cNvCxnSpPr>
              <a:cxnSpLocks noChangeShapeType="1"/>
              <a:stCxn id="60" idx="0"/>
            </p:cNvCxnSpPr>
            <p:nvPr/>
          </p:nvCxnSpPr>
          <p:spPr bwMode="auto">
            <a:xfrm flipV="1">
              <a:off x="4991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4418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4218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64</a:t>
              </a:r>
            </a:p>
          </p:txBody>
        </p:sp>
        <p:sp>
          <p:nvSpPr>
            <p:cNvPr id="64" name="Rectangle 59"/>
            <p:cNvSpPr>
              <a:spLocks noChangeArrowheads="1"/>
            </p:cNvSpPr>
            <p:nvPr/>
          </p:nvSpPr>
          <p:spPr bwMode="auto">
            <a:xfrm>
              <a:off x="4017" y="3338"/>
              <a:ext cx="201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5" name="Rectangle 60"/>
            <p:cNvSpPr>
              <a:spLocks noChangeArrowheads="1"/>
            </p:cNvSpPr>
            <p:nvPr/>
          </p:nvSpPr>
          <p:spPr bwMode="auto">
            <a:xfrm>
              <a:off x="38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53</a:t>
              </a:r>
            </a:p>
          </p:txBody>
        </p:sp>
        <p:sp>
          <p:nvSpPr>
            <p:cNvPr id="66" name="Rectangle 61"/>
            <p:cNvSpPr>
              <a:spLocks noChangeArrowheads="1"/>
            </p:cNvSpPr>
            <p:nvPr/>
          </p:nvSpPr>
          <p:spPr bwMode="auto">
            <a:xfrm>
              <a:off x="36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7" name="Rectangle 62"/>
            <p:cNvSpPr>
              <a:spLocks noChangeArrowheads="1"/>
            </p:cNvSpPr>
            <p:nvPr/>
          </p:nvSpPr>
          <p:spPr bwMode="auto">
            <a:xfrm>
              <a:off x="34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47</a:t>
              </a:r>
            </a:p>
          </p:txBody>
        </p:sp>
        <p:sp>
          <p:nvSpPr>
            <p:cNvPr id="68" name="Rectangle 63"/>
            <p:cNvSpPr>
              <a:spLocks noChangeArrowheads="1"/>
            </p:cNvSpPr>
            <p:nvPr/>
          </p:nvSpPr>
          <p:spPr bwMode="auto">
            <a:xfrm>
              <a:off x="3215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9" name="Rectangle 64"/>
            <p:cNvSpPr>
              <a:spLocks noChangeArrowheads="1"/>
            </p:cNvSpPr>
            <p:nvPr/>
          </p:nvSpPr>
          <p:spPr bwMode="auto">
            <a:xfrm>
              <a:off x="3015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</a:t>
              </a:r>
            </a:p>
          </p:txBody>
        </p:sp>
        <p:sp>
          <p:nvSpPr>
            <p:cNvPr id="165963" name="Line 65"/>
            <p:cNvSpPr>
              <a:spLocks noChangeShapeType="1"/>
            </p:cNvSpPr>
            <p:nvPr/>
          </p:nvSpPr>
          <p:spPr bwMode="auto">
            <a:xfrm>
              <a:off x="3016" y="3339"/>
              <a:ext cx="16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4" name="Line 66"/>
            <p:cNvSpPr>
              <a:spLocks noChangeShapeType="1"/>
            </p:cNvSpPr>
            <p:nvPr/>
          </p:nvSpPr>
          <p:spPr bwMode="auto">
            <a:xfrm>
              <a:off x="3016" y="3589"/>
              <a:ext cx="160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5" name="Line 67"/>
            <p:cNvSpPr>
              <a:spLocks noChangeShapeType="1"/>
            </p:cNvSpPr>
            <p:nvPr/>
          </p:nvSpPr>
          <p:spPr bwMode="auto">
            <a:xfrm>
              <a:off x="301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6" name="Line 68"/>
            <p:cNvSpPr>
              <a:spLocks noChangeShapeType="1"/>
            </p:cNvSpPr>
            <p:nvPr/>
          </p:nvSpPr>
          <p:spPr bwMode="auto">
            <a:xfrm>
              <a:off x="321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7" name="Line 69"/>
            <p:cNvSpPr>
              <a:spLocks noChangeShapeType="1"/>
            </p:cNvSpPr>
            <p:nvPr/>
          </p:nvSpPr>
          <p:spPr bwMode="auto">
            <a:xfrm>
              <a:off x="34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8" name="Line 70"/>
            <p:cNvSpPr>
              <a:spLocks noChangeShapeType="1"/>
            </p:cNvSpPr>
            <p:nvPr/>
          </p:nvSpPr>
          <p:spPr bwMode="auto">
            <a:xfrm>
              <a:off x="36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9" name="Line 71"/>
            <p:cNvSpPr>
              <a:spLocks noChangeShapeType="1"/>
            </p:cNvSpPr>
            <p:nvPr/>
          </p:nvSpPr>
          <p:spPr bwMode="auto">
            <a:xfrm>
              <a:off x="38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0" name="Line 72"/>
            <p:cNvSpPr>
              <a:spLocks noChangeShapeType="1"/>
            </p:cNvSpPr>
            <p:nvPr/>
          </p:nvSpPr>
          <p:spPr bwMode="auto">
            <a:xfrm>
              <a:off x="40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1" name="Line 73"/>
            <p:cNvSpPr>
              <a:spLocks noChangeShapeType="1"/>
            </p:cNvSpPr>
            <p:nvPr/>
          </p:nvSpPr>
          <p:spPr bwMode="auto">
            <a:xfrm>
              <a:off x="42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2" name="Line 74"/>
            <p:cNvSpPr>
              <a:spLocks noChangeShapeType="1"/>
            </p:cNvSpPr>
            <p:nvPr/>
          </p:nvSpPr>
          <p:spPr bwMode="auto">
            <a:xfrm>
              <a:off x="44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3" name="Line 75"/>
            <p:cNvSpPr>
              <a:spLocks noChangeShapeType="1"/>
            </p:cNvSpPr>
            <p:nvPr/>
          </p:nvSpPr>
          <p:spPr bwMode="auto">
            <a:xfrm>
              <a:off x="46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81" name="Rectangle 76"/>
            <p:cNvSpPr>
              <a:spLocks noChangeArrowheads="1"/>
            </p:cNvSpPr>
            <p:nvPr/>
          </p:nvSpPr>
          <p:spPr bwMode="auto">
            <a:xfrm>
              <a:off x="930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5" name="AutoShape 77"/>
            <p:cNvCxnSpPr>
              <a:cxnSpLocks noChangeShapeType="1"/>
              <a:stCxn id="81" idx="0"/>
            </p:cNvCxnSpPr>
            <p:nvPr/>
          </p:nvCxnSpPr>
          <p:spPr bwMode="auto">
            <a:xfrm flipV="1">
              <a:off x="1011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1837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7" name="AutoShape 79"/>
            <p:cNvCxnSpPr>
              <a:cxnSpLocks noChangeShapeType="1"/>
              <a:stCxn id="83" idx="0"/>
            </p:cNvCxnSpPr>
            <p:nvPr/>
          </p:nvCxnSpPr>
          <p:spPr bwMode="auto">
            <a:xfrm flipV="1">
              <a:off x="1918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Rectangle 80"/>
            <p:cNvSpPr>
              <a:spLocks noChangeArrowheads="1"/>
            </p:cNvSpPr>
            <p:nvPr/>
          </p:nvSpPr>
          <p:spPr bwMode="auto">
            <a:xfrm>
              <a:off x="275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9" name="AutoShape 81"/>
            <p:cNvCxnSpPr>
              <a:cxnSpLocks noChangeShapeType="1"/>
              <a:stCxn id="85" idx="0"/>
            </p:cNvCxnSpPr>
            <p:nvPr/>
          </p:nvCxnSpPr>
          <p:spPr bwMode="auto">
            <a:xfrm flipV="1">
              <a:off x="2834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7" name="Rectangle 82"/>
            <p:cNvSpPr>
              <a:spLocks noChangeArrowheads="1"/>
            </p:cNvSpPr>
            <p:nvPr/>
          </p:nvSpPr>
          <p:spPr bwMode="auto">
            <a:xfrm>
              <a:off x="529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1" name="AutoShape 83"/>
            <p:cNvCxnSpPr>
              <a:cxnSpLocks noChangeShapeType="1"/>
              <a:stCxn id="87" idx="0"/>
            </p:cNvCxnSpPr>
            <p:nvPr/>
          </p:nvCxnSpPr>
          <p:spPr bwMode="auto">
            <a:xfrm flipV="1">
              <a:off x="5375" y="3475"/>
              <a:ext cx="4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Rectangle 84"/>
            <p:cNvSpPr>
              <a:spLocks noChangeArrowheads="1"/>
            </p:cNvSpPr>
            <p:nvPr/>
          </p:nvSpPr>
          <p:spPr bwMode="auto">
            <a:xfrm>
              <a:off x="3232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3" name="AutoShape 85"/>
            <p:cNvCxnSpPr>
              <a:cxnSpLocks noChangeShapeType="1"/>
            </p:cNvCxnSpPr>
            <p:nvPr/>
          </p:nvCxnSpPr>
          <p:spPr bwMode="auto">
            <a:xfrm flipV="1">
              <a:off x="3318" y="3475"/>
              <a:ext cx="0" cy="311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Rectangle 86"/>
            <p:cNvSpPr>
              <a:spLocks noChangeArrowheads="1"/>
            </p:cNvSpPr>
            <p:nvPr/>
          </p:nvSpPr>
          <p:spPr bwMode="auto">
            <a:xfrm>
              <a:off x="4038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5" name="AutoShape 87"/>
            <p:cNvCxnSpPr>
              <a:cxnSpLocks noChangeShapeType="1"/>
              <a:stCxn id="91" idx="0"/>
            </p:cNvCxnSpPr>
            <p:nvPr/>
          </p:nvCxnSpPr>
          <p:spPr bwMode="auto">
            <a:xfrm flipV="1">
              <a:off x="4119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3" name="Rectangle 88"/>
            <p:cNvSpPr>
              <a:spLocks noChangeArrowheads="1"/>
            </p:cNvSpPr>
            <p:nvPr/>
          </p:nvSpPr>
          <p:spPr bwMode="auto">
            <a:xfrm>
              <a:off x="3650" y="3769"/>
              <a:ext cx="164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7" name="AutoShape 89"/>
            <p:cNvCxnSpPr>
              <a:cxnSpLocks noChangeShapeType="1"/>
              <a:stCxn id="93" idx="0"/>
            </p:cNvCxnSpPr>
            <p:nvPr/>
          </p:nvCxnSpPr>
          <p:spPr bwMode="auto">
            <a:xfrm flipV="1">
              <a:off x="3732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5" name="Rectangle 90"/>
            <p:cNvSpPr>
              <a:spLocks noChangeArrowheads="1"/>
            </p:cNvSpPr>
            <p:nvPr/>
          </p:nvSpPr>
          <p:spPr bwMode="auto">
            <a:xfrm>
              <a:off x="4432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9" name="AutoShape 91"/>
            <p:cNvCxnSpPr>
              <a:cxnSpLocks noChangeShapeType="1"/>
              <a:stCxn id="95" idx="0"/>
            </p:cNvCxnSpPr>
            <p:nvPr/>
          </p:nvCxnSpPr>
          <p:spPr bwMode="auto">
            <a:xfrm flipV="1">
              <a:off x="4514" y="3475"/>
              <a:ext cx="4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7" name="Rectangle 92"/>
            <p:cNvSpPr>
              <a:spLocks noChangeArrowheads="1"/>
            </p:cNvSpPr>
            <p:nvPr/>
          </p:nvSpPr>
          <p:spPr bwMode="auto">
            <a:xfrm>
              <a:off x="1372" y="2863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98" name="Rectangle 93"/>
            <p:cNvSpPr>
              <a:spLocks noChangeArrowheads="1"/>
            </p:cNvSpPr>
            <p:nvPr/>
          </p:nvSpPr>
          <p:spPr bwMode="auto">
            <a:xfrm>
              <a:off x="1179" y="2863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18</a:t>
              </a:r>
            </a:p>
          </p:txBody>
        </p:sp>
        <p:sp>
          <p:nvSpPr>
            <p:cNvPr id="99" name="Rectangle 94"/>
            <p:cNvSpPr>
              <a:spLocks noChangeArrowheads="1"/>
            </p:cNvSpPr>
            <p:nvPr/>
          </p:nvSpPr>
          <p:spPr bwMode="auto">
            <a:xfrm>
              <a:off x="986" y="2863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0" name="Rectangle 95"/>
            <p:cNvSpPr>
              <a:spLocks noChangeArrowheads="1"/>
            </p:cNvSpPr>
            <p:nvPr/>
          </p:nvSpPr>
          <p:spPr bwMode="auto">
            <a:xfrm>
              <a:off x="793" y="2863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94" name="Line 96"/>
            <p:cNvSpPr>
              <a:spLocks noChangeShapeType="1"/>
            </p:cNvSpPr>
            <p:nvPr/>
          </p:nvSpPr>
          <p:spPr bwMode="auto">
            <a:xfrm>
              <a:off x="793" y="2863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5" name="Line 97"/>
            <p:cNvSpPr>
              <a:spLocks noChangeShapeType="1"/>
            </p:cNvSpPr>
            <p:nvPr/>
          </p:nvSpPr>
          <p:spPr bwMode="auto">
            <a:xfrm>
              <a:off x="793" y="3113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6" name="Line 98"/>
            <p:cNvSpPr>
              <a:spLocks noChangeShapeType="1"/>
            </p:cNvSpPr>
            <p:nvPr/>
          </p:nvSpPr>
          <p:spPr bwMode="auto">
            <a:xfrm>
              <a:off x="793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7" name="Line 99"/>
            <p:cNvSpPr>
              <a:spLocks noChangeShapeType="1"/>
            </p:cNvSpPr>
            <p:nvPr/>
          </p:nvSpPr>
          <p:spPr bwMode="auto">
            <a:xfrm>
              <a:off x="986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8" name="Line 100"/>
            <p:cNvSpPr>
              <a:spLocks noChangeShapeType="1"/>
            </p:cNvSpPr>
            <p:nvPr/>
          </p:nvSpPr>
          <p:spPr bwMode="auto">
            <a:xfrm>
              <a:off x="1179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9" name="Line 101"/>
            <p:cNvSpPr>
              <a:spLocks noChangeShapeType="1"/>
            </p:cNvSpPr>
            <p:nvPr/>
          </p:nvSpPr>
          <p:spPr bwMode="auto">
            <a:xfrm>
              <a:off x="1371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0" name="Line 102"/>
            <p:cNvSpPr>
              <a:spLocks noChangeShapeType="1"/>
            </p:cNvSpPr>
            <p:nvPr/>
          </p:nvSpPr>
          <p:spPr bwMode="auto">
            <a:xfrm>
              <a:off x="1564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" name="Rectangle 103"/>
            <p:cNvSpPr>
              <a:spLocks noChangeArrowheads="1"/>
            </p:cNvSpPr>
            <p:nvPr/>
          </p:nvSpPr>
          <p:spPr bwMode="auto">
            <a:xfrm>
              <a:off x="4317" y="2863"/>
              <a:ext cx="195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9" name="Rectangle 104"/>
            <p:cNvSpPr>
              <a:spLocks noChangeArrowheads="1"/>
            </p:cNvSpPr>
            <p:nvPr/>
          </p:nvSpPr>
          <p:spPr bwMode="auto">
            <a:xfrm>
              <a:off x="4120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78</a:t>
              </a:r>
            </a:p>
          </p:txBody>
        </p:sp>
        <p:sp>
          <p:nvSpPr>
            <p:cNvPr id="110" name="Rectangle 105"/>
            <p:cNvSpPr>
              <a:spLocks noChangeArrowheads="1"/>
            </p:cNvSpPr>
            <p:nvPr/>
          </p:nvSpPr>
          <p:spPr bwMode="auto">
            <a:xfrm>
              <a:off x="3924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11" name="Rectangle 106"/>
            <p:cNvSpPr>
              <a:spLocks noChangeArrowheads="1"/>
            </p:cNvSpPr>
            <p:nvPr/>
          </p:nvSpPr>
          <p:spPr bwMode="auto">
            <a:xfrm>
              <a:off x="3727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43</a:t>
              </a:r>
            </a:p>
          </p:txBody>
        </p:sp>
        <p:sp>
          <p:nvSpPr>
            <p:cNvPr id="112" name="Rectangle 107"/>
            <p:cNvSpPr>
              <a:spLocks noChangeArrowheads="1"/>
            </p:cNvSpPr>
            <p:nvPr/>
          </p:nvSpPr>
          <p:spPr bwMode="auto">
            <a:xfrm>
              <a:off x="3531" y="2863"/>
              <a:ext cx="198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13" name="Rectangle 108"/>
            <p:cNvSpPr>
              <a:spLocks noChangeArrowheads="1"/>
            </p:cNvSpPr>
            <p:nvPr/>
          </p:nvSpPr>
          <p:spPr bwMode="auto">
            <a:xfrm>
              <a:off x="3334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  <p:sp>
          <p:nvSpPr>
            <p:cNvPr id="166007" name="Line 109"/>
            <p:cNvSpPr>
              <a:spLocks noChangeShapeType="1"/>
            </p:cNvSpPr>
            <p:nvPr/>
          </p:nvSpPr>
          <p:spPr bwMode="auto">
            <a:xfrm>
              <a:off x="3334" y="2863"/>
              <a:ext cx="1179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8" name="Line 110"/>
            <p:cNvSpPr>
              <a:spLocks noChangeShapeType="1"/>
            </p:cNvSpPr>
            <p:nvPr/>
          </p:nvSpPr>
          <p:spPr bwMode="auto">
            <a:xfrm>
              <a:off x="3334" y="3113"/>
              <a:ext cx="1179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9" name="Line 111"/>
            <p:cNvSpPr>
              <a:spLocks noChangeShapeType="1"/>
            </p:cNvSpPr>
            <p:nvPr/>
          </p:nvSpPr>
          <p:spPr bwMode="auto">
            <a:xfrm>
              <a:off x="3334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0" name="Line 112"/>
            <p:cNvSpPr>
              <a:spLocks noChangeShapeType="1"/>
            </p:cNvSpPr>
            <p:nvPr/>
          </p:nvSpPr>
          <p:spPr bwMode="auto">
            <a:xfrm>
              <a:off x="3531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1" name="Line 113"/>
            <p:cNvSpPr>
              <a:spLocks noChangeShapeType="1"/>
            </p:cNvSpPr>
            <p:nvPr/>
          </p:nvSpPr>
          <p:spPr bwMode="auto">
            <a:xfrm>
              <a:off x="3727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2" name="Line 114"/>
            <p:cNvSpPr>
              <a:spLocks noChangeShapeType="1"/>
            </p:cNvSpPr>
            <p:nvPr/>
          </p:nvSpPr>
          <p:spPr bwMode="auto">
            <a:xfrm>
              <a:off x="3924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3" name="Line 115"/>
            <p:cNvSpPr>
              <a:spLocks noChangeShapeType="1"/>
            </p:cNvSpPr>
            <p:nvPr/>
          </p:nvSpPr>
          <p:spPr bwMode="auto">
            <a:xfrm>
              <a:off x="4120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4" name="Line 116"/>
            <p:cNvSpPr>
              <a:spLocks noChangeShapeType="1"/>
            </p:cNvSpPr>
            <p:nvPr/>
          </p:nvSpPr>
          <p:spPr bwMode="auto">
            <a:xfrm>
              <a:off x="4317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5" name="Line 117"/>
            <p:cNvSpPr>
              <a:spLocks noChangeShapeType="1"/>
            </p:cNvSpPr>
            <p:nvPr/>
          </p:nvSpPr>
          <p:spPr bwMode="auto">
            <a:xfrm>
              <a:off x="4513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6" name="Freeform 118"/>
            <p:cNvSpPr>
              <a:spLocks/>
            </p:cNvSpPr>
            <p:nvPr/>
          </p:nvSpPr>
          <p:spPr bwMode="auto">
            <a:xfrm>
              <a:off x="839" y="2995"/>
              <a:ext cx="244" cy="406"/>
            </a:xfrm>
            <a:custGeom>
              <a:avLst/>
              <a:gdLst>
                <a:gd name="T0" fmla="*/ 244 w 244"/>
                <a:gd name="T1" fmla="*/ 0 h 344"/>
                <a:gd name="T2" fmla="*/ 190 w 244"/>
                <a:gd name="T3" fmla="*/ 197 h 344"/>
                <a:gd name="T4" fmla="*/ 83 w 244"/>
                <a:gd name="T5" fmla="*/ 292 h 344"/>
                <a:gd name="T6" fmla="*/ 0 w 244"/>
                <a:gd name="T7" fmla="*/ 422 h 3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4" h="344">
                  <a:moveTo>
                    <a:pt x="244" y="0"/>
                  </a:moveTo>
                  <a:cubicBezTo>
                    <a:pt x="235" y="27"/>
                    <a:pt x="217" y="121"/>
                    <a:pt x="190" y="161"/>
                  </a:cubicBezTo>
                  <a:cubicBezTo>
                    <a:pt x="163" y="201"/>
                    <a:pt x="115" y="207"/>
                    <a:pt x="83" y="238"/>
                  </a:cubicBezTo>
                  <a:cubicBezTo>
                    <a:pt x="51" y="269"/>
                    <a:pt x="17" y="322"/>
                    <a:pt x="0" y="344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7" name="Freeform 119"/>
            <p:cNvSpPr>
              <a:spLocks/>
            </p:cNvSpPr>
            <p:nvPr/>
          </p:nvSpPr>
          <p:spPr bwMode="auto">
            <a:xfrm>
              <a:off x="1467" y="2988"/>
              <a:ext cx="261" cy="406"/>
            </a:xfrm>
            <a:custGeom>
              <a:avLst/>
              <a:gdLst>
                <a:gd name="T0" fmla="*/ 0 w 261"/>
                <a:gd name="T1" fmla="*/ 0 h 345"/>
                <a:gd name="T2" fmla="*/ 61 w 261"/>
                <a:gd name="T3" fmla="*/ 205 h 345"/>
                <a:gd name="T4" fmla="*/ 215 w 261"/>
                <a:gd name="T5" fmla="*/ 290 h 345"/>
                <a:gd name="T6" fmla="*/ 261 w 261"/>
                <a:gd name="T7" fmla="*/ 421 h 3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1" h="345">
                  <a:moveTo>
                    <a:pt x="0" y="0"/>
                  </a:moveTo>
                  <a:cubicBezTo>
                    <a:pt x="10" y="28"/>
                    <a:pt x="25" y="128"/>
                    <a:pt x="61" y="168"/>
                  </a:cubicBezTo>
                  <a:cubicBezTo>
                    <a:pt x="97" y="208"/>
                    <a:pt x="182" y="208"/>
                    <a:pt x="215" y="238"/>
                  </a:cubicBezTo>
                  <a:cubicBezTo>
                    <a:pt x="248" y="268"/>
                    <a:pt x="252" y="323"/>
                    <a:pt x="261" y="345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8" name="Freeform 120"/>
            <p:cNvSpPr>
              <a:spLocks/>
            </p:cNvSpPr>
            <p:nvPr/>
          </p:nvSpPr>
          <p:spPr bwMode="auto">
            <a:xfrm>
              <a:off x="2639" y="2988"/>
              <a:ext cx="986" cy="406"/>
            </a:xfrm>
            <a:custGeom>
              <a:avLst/>
              <a:gdLst>
                <a:gd name="T0" fmla="*/ 986 w 986"/>
                <a:gd name="T1" fmla="*/ 0 h 337"/>
                <a:gd name="T2" fmla="*/ 809 w 986"/>
                <a:gd name="T3" fmla="*/ 206 h 337"/>
                <a:gd name="T4" fmla="*/ 133 w 986"/>
                <a:gd name="T5" fmla="*/ 284 h 337"/>
                <a:gd name="T6" fmla="*/ 11 w 986"/>
                <a:gd name="T7" fmla="*/ 431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6" h="337">
                  <a:moveTo>
                    <a:pt x="986" y="0"/>
                  </a:moveTo>
                  <a:cubicBezTo>
                    <a:pt x="957" y="27"/>
                    <a:pt x="951" y="124"/>
                    <a:pt x="809" y="161"/>
                  </a:cubicBezTo>
                  <a:cubicBezTo>
                    <a:pt x="667" y="198"/>
                    <a:pt x="266" y="193"/>
                    <a:pt x="133" y="222"/>
                  </a:cubicBezTo>
                  <a:cubicBezTo>
                    <a:pt x="0" y="251"/>
                    <a:pt x="36" y="313"/>
                    <a:pt x="11" y="337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9" name="Freeform 121"/>
            <p:cNvSpPr>
              <a:spLocks/>
            </p:cNvSpPr>
            <p:nvPr/>
          </p:nvSpPr>
          <p:spPr bwMode="auto">
            <a:xfrm>
              <a:off x="3932" y="2988"/>
              <a:ext cx="92" cy="406"/>
            </a:xfrm>
            <a:custGeom>
              <a:avLst/>
              <a:gdLst>
                <a:gd name="T0" fmla="*/ 92 w 92"/>
                <a:gd name="T1" fmla="*/ 0 h 345"/>
                <a:gd name="T2" fmla="*/ 62 w 92"/>
                <a:gd name="T3" fmla="*/ 234 h 345"/>
                <a:gd name="T4" fmla="*/ 23 w 92"/>
                <a:gd name="T5" fmla="*/ 308 h 345"/>
                <a:gd name="T6" fmla="*/ 0 w 92"/>
                <a:gd name="T7" fmla="*/ 421 h 3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345">
                  <a:moveTo>
                    <a:pt x="92" y="0"/>
                  </a:moveTo>
                  <a:cubicBezTo>
                    <a:pt x="87" y="32"/>
                    <a:pt x="73" y="150"/>
                    <a:pt x="62" y="192"/>
                  </a:cubicBezTo>
                  <a:cubicBezTo>
                    <a:pt x="51" y="234"/>
                    <a:pt x="33" y="228"/>
                    <a:pt x="23" y="253"/>
                  </a:cubicBezTo>
                  <a:cubicBezTo>
                    <a:pt x="13" y="278"/>
                    <a:pt x="5" y="326"/>
                    <a:pt x="0" y="345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0" name="Freeform 122"/>
            <p:cNvSpPr>
              <a:spLocks/>
            </p:cNvSpPr>
            <p:nvPr/>
          </p:nvSpPr>
          <p:spPr bwMode="auto">
            <a:xfrm>
              <a:off x="4401" y="2988"/>
              <a:ext cx="811" cy="406"/>
            </a:xfrm>
            <a:custGeom>
              <a:avLst/>
              <a:gdLst>
                <a:gd name="T0" fmla="*/ 0 w 811"/>
                <a:gd name="T1" fmla="*/ 0 h 337"/>
                <a:gd name="T2" fmla="*/ 146 w 811"/>
                <a:gd name="T3" fmla="*/ 225 h 337"/>
                <a:gd name="T4" fmla="*/ 706 w 811"/>
                <a:gd name="T5" fmla="*/ 225 h 337"/>
                <a:gd name="T6" fmla="*/ 775 w 811"/>
                <a:gd name="T7" fmla="*/ 431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1" h="337">
                  <a:moveTo>
                    <a:pt x="0" y="0"/>
                  </a:moveTo>
                  <a:cubicBezTo>
                    <a:pt x="24" y="29"/>
                    <a:pt x="28" y="147"/>
                    <a:pt x="146" y="176"/>
                  </a:cubicBezTo>
                  <a:cubicBezTo>
                    <a:pt x="264" y="205"/>
                    <a:pt x="601" y="149"/>
                    <a:pt x="706" y="176"/>
                  </a:cubicBezTo>
                  <a:cubicBezTo>
                    <a:pt x="811" y="203"/>
                    <a:pt x="761" y="304"/>
                    <a:pt x="775" y="337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8" name="Rectangle 123"/>
            <p:cNvSpPr>
              <a:spLocks noChangeArrowheads="1"/>
            </p:cNvSpPr>
            <p:nvPr/>
          </p:nvSpPr>
          <p:spPr bwMode="auto">
            <a:xfrm>
              <a:off x="3051" y="2409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29" name="Rectangle 124"/>
            <p:cNvSpPr>
              <a:spLocks noChangeArrowheads="1"/>
            </p:cNvSpPr>
            <p:nvPr/>
          </p:nvSpPr>
          <p:spPr bwMode="auto">
            <a:xfrm>
              <a:off x="2858" y="2409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35</a:t>
              </a:r>
            </a:p>
          </p:txBody>
        </p:sp>
        <p:sp>
          <p:nvSpPr>
            <p:cNvPr id="130" name="Rectangle 125"/>
            <p:cNvSpPr>
              <a:spLocks noChangeArrowheads="1"/>
            </p:cNvSpPr>
            <p:nvPr/>
          </p:nvSpPr>
          <p:spPr bwMode="auto">
            <a:xfrm>
              <a:off x="2665" y="2409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31" name="Rectangle 126"/>
            <p:cNvSpPr>
              <a:spLocks noChangeArrowheads="1"/>
            </p:cNvSpPr>
            <p:nvPr/>
          </p:nvSpPr>
          <p:spPr bwMode="auto">
            <a:xfrm>
              <a:off x="2472" y="2409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6025" name="Line 127"/>
            <p:cNvSpPr>
              <a:spLocks noChangeShapeType="1"/>
            </p:cNvSpPr>
            <p:nvPr/>
          </p:nvSpPr>
          <p:spPr bwMode="auto">
            <a:xfrm>
              <a:off x="2472" y="240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6" name="Line 128"/>
            <p:cNvSpPr>
              <a:spLocks noChangeShapeType="1"/>
            </p:cNvSpPr>
            <p:nvPr/>
          </p:nvSpPr>
          <p:spPr bwMode="auto">
            <a:xfrm>
              <a:off x="2472" y="265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7" name="Line 129"/>
            <p:cNvSpPr>
              <a:spLocks noChangeShapeType="1"/>
            </p:cNvSpPr>
            <p:nvPr/>
          </p:nvSpPr>
          <p:spPr bwMode="auto">
            <a:xfrm>
              <a:off x="2472" y="240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8" name="Line 130"/>
            <p:cNvSpPr>
              <a:spLocks noChangeShapeType="1"/>
            </p:cNvSpPr>
            <p:nvPr/>
          </p:nvSpPr>
          <p:spPr bwMode="auto">
            <a:xfrm>
              <a:off x="2665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9" name="Line 131"/>
            <p:cNvSpPr>
              <a:spLocks noChangeShapeType="1"/>
            </p:cNvSpPr>
            <p:nvPr/>
          </p:nvSpPr>
          <p:spPr bwMode="auto">
            <a:xfrm>
              <a:off x="2858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0" name="Line 132"/>
            <p:cNvSpPr>
              <a:spLocks noChangeShapeType="1"/>
            </p:cNvSpPr>
            <p:nvPr/>
          </p:nvSpPr>
          <p:spPr bwMode="auto">
            <a:xfrm>
              <a:off x="3050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1" name="Line 133"/>
            <p:cNvSpPr>
              <a:spLocks noChangeShapeType="1"/>
            </p:cNvSpPr>
            <p:nvPr/>
          </p:nvSpPr>
          <p:spPr bwMode="auto">
            <a:xfrm>
              <a:off x="3243" y="240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2" name="Freeform 134"/>
            <p:cNvSpPr>
              <a:spLocks/>
            </p:cNvSpPr>
            <p:nvPr/>
          </p:nvSpPr>
          <p:spPr bwMode="auto">
            <a:xfrm>
              <a:off x="1265" y="2550"/>
              <a:ext cx="1537" cy="406"/>
            </a:xfrm>
            <a:custGeom>
              <a:avLst/>
              <a:gdLst>
                <a:gd name="T0" fmla="*/ 1500 w 1537"/>
                <a:gd name="T1" fmla="*/ 0 h 313"/>
                <a:gd name="T2" fmla="*/ 1323 w 1537"/>
                <a:gd name="T3" fmla="*/ 260 h 313"/>
                <a:gd name="T4" fmla="*/ 217 w 1537"/>
                <a:gd name="T5" fmla="*/ 319 h 313"/>
                <a:gd name="T6" fmla="*/ 18 w 1537"/>
                <a:gd name="T7" fmla="*/ 464 h 3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7" h="313">
                  <a:moveTo>
                    <a:pt x="1500" y="0"/>
                  </a:moveTo>
                  <a:cubicBezTo>
                    <a:pt x="1471" y="29"/>
                    <a:pt x="1537" y="140"/>
                    <a:pt x="1323" y="176"/>
                  </a:cubicBezTo>
                  <a:cubicBezTo>
                    <a:pt x="1109" y="212"/>
                    <a:pt x="434" y="192"/>
                    <a:pt x="217" y="215"/>
                  </a:cubicBezTo>
                  <a:cubicBezTo>
                    <a:pt x="0" y="238"/>
                    <a:pt x="59" y="293"/>
                    <a:pt x="18" y="313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3" name="Freeform 135"/>
            <p:cNvSpPr>
              <a:spLocks/>
            </p:cNvSpPr>
            <p:nvPr/>
          </p:nvSpPr>
          <p:spPr bwMode="auto">
            <a:xfrm>
              <a:off x="3149" y="2542"/>
              <a:ext cx="683" cy="406"/>
            </a:xfrm>
            <a:custGeom>
              <a:avLst/>
              <a:gdLst>
                <a:gd name="T0" fmla="*/ 0 w 683"/>
                <a:gd name="T1" fmla="*/ 0 h 313"/>
                <a:gd name="T2" fmla="*/ 146 w 683"/>
                <a:gd name="T3" fmla="*/ 204 h 313"/>
                <a:gd name="T4" fmla="*/ 553 w 683"/>
                <a:gd name="T5" fmla="*/ 273 h 313"/>
                <a:gd name="T6" fmla="*/ 683 w 683"/>
                <a:gd name="T7" fmla="*/ 464 h 3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3" h="313">
                  <a:moveTo>
                    <a:pt x="0" y="0"/>
                  </a:moveTo>
                  <a:cubicBezTo>
                    <a:pt x="24" y="23"/>
                    <a:pt x="54" y="107"/>
                    <a:pt x="146" y="138"/>
                  </a:cubicBezTo>
                  <a:cubicBezTo>
                    <a:pt x="238" y="169"/>
                    <a:pt x="464" y="155"/>
                    <a:pt x="553" y="184"/>
                  </a:cubicBezTo>
                  <a:cubicBezTo>
                    <a:pt x="642" y="213"/>
                    <a:pt x="656" y="286"/>
                    <a:pt x="683" y="313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6034" name="AutoShape 136"/>
            <p:cNvCxnSpPr>
              <a:cxnSpLocks noChangeShapeType="1"/>
              <a:endCxn id="166029" idx="0"/>
            </p:cNvCxnSpPr>
            <p:nvPr/>
          </p:nvCxnSpPr>
          <p:spPr bwMode="auto">
            <a:xfrm rot="5400000">
              <a:off x="2835" y="2228"/>
              <a:ext cx="204" cy="158"/>
            </a:xfrm>
            <a:prstGeom prst="curvedConnector3">
              <a:avLst>
                <a:gd name="adj1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2" name="Text Box 137"/>
            <p:cNvSpPr txBox="1">
              <a:spLocks noChangeArrowheads="1"/>
            </p:cNvSpPr>
            <p:nvPr/>
          </p:nvSpPr>
          <p:spPr bwMode="auto">
            <a:xfrm>
              <a:off x="3015" y="2099"/>
              <a:ext cx="25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t </a:t>
              </a:r>
            </a:p>
          </p:txBody>
        </p:sp>
        <p:sp>
          <p:nvSpPr>
            <p:cNvPr id="143" name="Text Box 138"/>
            <p:cNvSpPr txBox="1">
              <a:spLocks noChangeArrowheads="1"/>
            </p:cNvSpPr>
            <p:nvPr/>
          </p:nvSpPr>
          <p:spPr bwMode="auto">
            <a:xfrm>
              <a:off x="2472" y="2161"/>
              <a:ext cx="284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a </a:t>
              </a:r>
            </a:p>
          </p:txBody>
        </p:sp>
        <p:sp>
          <p:nvSpPr>
            <p:cNvPr id="144" name="Text Box 139"/>
            <p:cNvSpPr txBox="1">
              <a:spLocks noChangeArrowheads="1"/>
            </p:cNvSpPr>
            <p:nvPr/>
          </p:nvSpPr>
          <p:spPr bwMode="auto">
            <a:xfrm>
              <a:off x="793" y="2598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b </a:t>
              </a:r>
            </a:p>
          </p:txBody>
        </p:sp>
        <p:sp>
          <p:nvSpPr>
            <p:cNvPr id="145" name="Text Box 140"/>
            <p:cNvSpPr txBox="1">
              <a:spLocks noChangeArrowheads="1"/>
            </p:cNvSpPr>
            <p:nvPr/>
          </p:nvSpPr>
          <p:spPr bwMode="auto">
            <a:xfrm>
              <a:off x="3334" y="2615"/>
              <a:ext cx="27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c </a:t>
              </a:r>
            </a:p>
          </p:txBody>
        </p:sp>
        <p:sp>
          <p:nvSpPr>
            <p:cNvPr id="146" name="Text Box 141"/>
            <p:cNvSpPr txBox="1">
              <a:spLocks noChangeArrowheads="1"/>
            </p:cNvSpPr>
            <p:nvPr/>
          </p:nvSpPr>
          <p:spPr bwMode="auto">
            <a:xfrm>
              <a:off x="340" y="3098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d </a:t>
              </a:r>
            </a:p>
          </p:txBody>
        </p:sp>
        <p:sp>
          <p:nvSpPr>
            <p:cNvPr id="147" name="Text Box 142"/>
            <p:cNvSpPr txBox="1">
              <a:spLocks noChangeArrowheads="1"/>
            </p:cNvSpPr>
            <p:nvPr/>
          </p:nvSpPr>
          <p:spPr bwMode="auto">
            <a:xfrm>
              <a:off x="1259" y="3098"/>
              <a:ext cx="2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e </a:t>
              </a:r>
            </a:p>
          </p:txBody>
        </p:sp>
        <p:sp>
          <p:nvSpPr>
            <p:cNvPr id="148" name="Text Box 143"/>
            <p:cNvSpPr txBox="1">
              <a:spLocks noChangeArrowheads="1"/>
            </p:cNvSpPr>
            <p:nvPr/>
          </p:nvSpPr>
          <p:spPr bwMode="auto">
            <a:xfrm>
              <a:off x="2155" y="3067"/>
              <a:ext cx="2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f </a:t>
              </a:r>
            </a:p>
          </p:txBody>
        </p:sp>
        <p:sp>
          <p:nvSpPr>
            <p:cNvPr id="149" name="Text Box 144"/>
            <p:cNvSpPr txBox="1">
              <a:spLocks noChangeArrowheads="1"/>
            </p:cNvSpPr>
            <p:nvPr/>
          </p:nvSpPr>
          <p:spPr bwMode="auto">
            <a:xfrm>
              <a:off x="3028" y="3067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g </a:t>
              </a:r>
            </a:p>
          </p:txBody>
        </p:sp>
        <p:sp>
          <p:nvSpPr>
            <p:cNvPr id="150" name="Text Box 145"/>
            <p:cNvSpPr txBox="1">
              <a:spLocks noChangeArrowheads="1"/>
            </p:cNvSpPr>
            <p:nvPr/>
          </p:nvSpPr>
          <p:spPr bwMode="auto">
            <a:xfrm>
              <a:off x="4707" y="3098"/>
              <a:ext cx="29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h </a:t>
              </a:r>
            </a:p>
          </p:txBody>
        </p:sp>
      </p:grpSp>
      <p:grpSp>
        <p:nvGrpSpPr>
          <p:cNvPr id="165898" name="Group 146"/>
          <p:cNvGrpSpPr>
            <a:grpSpLocks/>
          </p:cNvGrpSpPr>
          <p:nvPr/>
        </p:nvGrpSpPr>
        <p:grpSpPr bwMode="auto">
          <a:xfrm>
            <a:off x="1715071" y="4653111"/>
            <a:ext cx="2009775" cy="376238"/>
            <a:chOff x="3878" y="2024"/>
            <a:chExt cx="1452" cy="317"/>
          </a:xfrm>
        </p:grpSpPr>
        <p:sp>
          <p:nvSpPr>
            <p:cNvPr id="152" name="Rectangle 147"/>
            <p:cNvSpPr>
              <a:spLocks noChangeArrowheads="1"/>
            </p:cNvSpPr>
            <p:nvPr/>
          </p:nvSpPr>
          <p:spPr bwMode="auto">
            <a:xfrm>
              <a:off x="3878" y="2024"/>
              <a:ext cx="364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N</a:t>
              </a:r>
            </a:p>
          </p:txBody>
        </p:sp>
        <p:sp>
          <p:nvSpPr>
            <p:cNvPr id="153" name="Rectangle 148"/>
            <p:cNvSpPr>
              <a:spLocks noChangeArrowheads="1"/>
            </p:cNvSpPr>
            <p:nvPr/>
          </p:nvSpPr>
          <p:spPr bwMode="auto">
            <a:xfrm>
              <a:off x="4242" y="2024"/>
              <a:ext cx="362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P1</a:t>
              </a:r>
            </a:p>
          </p:txBody>
        </p:sp>
        <p:sp>
          <p:nvSpPr>
            <p:cNvPr id="154" name="Rectangle 149"/>
            <p:cNvSpPr>
              <a:spLocks noChangeArrowheads="1"/>
            </p:cNvSpPr>
            <p:nvPr/>
          </p:nvSpPr>
          <p:spPr bwMode="auto">
            <a:xfrm>
              <a:off x="4604" y="2024"/>
              <a:ext cx="364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K1</a:t>
              </a:r>
            </a:p>
          </p:txBody>
        </p:sp>
        <p:sp>
          <p:nvSpPr>
            <p:cNvPr id="155" name="Rectangle 150"/>
            <p:cNvSpPr>
              <a:spLocks noChangeArrowheads="1"/>
            </p:cNvSpPr>
            <p:nvPr/>
          </p:nvSpPr>
          <p:spPr bwMode="auto">
            <a:xfrm>
              <a:off x="4968" y="2024"/>
              <a:ext cx="362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P2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4"/>
          <p:cNvSpPr>
            <a:spLocks noChangeArrowheads="1"/>
          </p:cNvSpPr>
          <p:nvPr/>
        </p:nvSpPr>
        <p:spPr bwMode="auto">
          <a:xfrm>
            <a:off x="1559496" y="1340768"/>
            <a:ext cx="9721080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注意，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树继承了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路搜索树的定义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。原来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路搜索树定义中的规定在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树中都保留。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事实上，在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树的每个结点中还包含有一组指针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+1]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，指向实际记录的存放地址（外存）。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(1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形成一个索引项 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(key[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],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，通过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可找到某个记录的存储地址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在讨论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树结构的操作时先不涉及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，因此在后续讨论中该指针不出现。</a:t>
            </a:r>
          </a:p>
        </p:txBody>
      </p:sp>
      <p:sp>
        <p:nvSpPr>
          <p:cNvPr id="504837" name="Rectangle 5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http://hi.csdn.net/attachment/201106/7/8394323_13074405906V6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80" y="-4564"/>
            <a:ext cx="5943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140968"/>
            <a:ext cx="7685714" cy="3476190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white">
          <a:xfrm>
            <a:off x="983432" y="91490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现实中的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18748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ChangeArrowheads="1"/>
          </p:cNvSpPr>
          <p:nvPr/>
        </p:nvSpPr>
        <p:spPr bwMode="auto">
          <a:xfrm>
            <a:off x="1919288" y="980728"/>
            <a:ext cx="8229600" cy="10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树是平衡的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路搜索树，但一棵平衡的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路搜索树不一定是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树。</a:t>
            </a:r>
          </a:p>
        </p:txBody>
      </p:sp>
      <p:grpSp>
        <p:nvGrpSpPr>
          <p:cNvPr id="167939" name="Group 77"/>
          <p:cNvGrpSpPr>
            <a:grpSpLocks/>
          </p:cNvGrpSpPr>
          <p:nvPr/>
        </p:nvGrpSpPr>
        <p:grpSpPr bwMode="auto">
          <a:xfrm>
            <a:off x="1919288" y="2005014"/>
            <a:ext cx="3429000" cy="2974975"/>
            <a:chOff x="249" y="1525"/>
            <a:chExt cx="2160" cy="1874"/>
          </a:xfrm>
        </p:grpSpPr>
        <p:sp>
          <p:nvSpPr>
            <p:cNvPr id="167994" name="Rectangle 8" descr="羊皮纸"/>
            <p:cNvSpPr>
              <a:spLocks noChangeArrowheads="1"/>
            </p:cNvSpPr>
            <p:nvPr/>
          </p:nvSpPr>
          <p:spPr bwMode="auto">
            <a:xfrm>
              <a:off x="1833" y="3111"/>
              <a:ext cx="33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7995" name="Rectangle 9" descr="羊皮纸"/>
            <p:cNvSpPr>
              <a:spLocks noChangeArrowheads="1"/>
            </p:cNvSpPr>
            <p:nvPr/>
          </p:nvSpPr>
          <p:spPr bwMode="auto">
            <a:xfrm>
              <a:off x="1017" y="1911"/>
              <a:ext cx="62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20 40</a:t>
              </a:r>
            </a:p>
          </p:txBody>
        </p:sp>
        <p:sp>
          <p:nvSpPr>
            <p:cNvPr id="167996" name="Line 10"/>
            <p:cNvSpPr>
              <a:spLocks noChangeShapeType="1"/>
            </p:cNvSpPr>
            <p:nvPr/>
          </p:nvSpPr>
          <p:spPr bwMode="auto">
            <a:xfrm>
              <a:off x="1305" y="2151"/>
              <a:ext cx="1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7" name="Rectangle 11" descr="羊皮纸"/>
            <p:cNvSpPr>
              <a:spLocks noChangeArrowheads="1"/>
            </p:cNvSpPr>
            <p:nvPr/>
          </p:nvSpPr>
          <p:spPr bwMode="auto">
            <a:xfrm>
              <a:off x="1017" y="2516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25 30</a:t>
              </a:r>
            </a:p>
          </p:txBody>
        </p:sp>
        <p:sp>
          <p:nvSpPr>
            <p:cNvPr id="167998" name="Line 12"/>
            <p:cNvSpPr>
              <a:spLocks noChangeShapeType="1"/>
            </p:cNvSpPr>
            <p:nvPr/>
          </p:nvSpPr>
          <p:spPr bwMode="auto">
            <a:xfrm flipH="1">
              <a:off x="681" y="2151"/>
              <a:ext cx="384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9" name="Rectangle 13" descr="羊皮纸"/>
            <p:cNvSpPr>
              <a:spLocks noChangeArrowheads="1"/>
            </p:cNvSpPr>
            <p:nvPr/>
          </p:nvSpPr>
          <p:spPr bwMode="auto">
            <a:xfrm>
              <a:off x="249" y="2516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68000" name="Line 14"/>
            <p:cNvSpPr>
              <a:spLocks noChangeShapeType="1"/>
            </p:cNvSpPr>
            <p:nvPr/>
          </p:nvSpPr>
          <p:spPr bwMode="auto">
            <a:xfrm>
              <a:off x="1593" y="2151"/>
              <a:ext cx="531" cy="48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01" name="Rectangle 15" descr="羊皮纸"/>
            <p:cNvSpPr>
              <a:spLocks noChangeArrowheads="1"/>
            </p:cNvSpPr>
            <p:nvPr/>
          </p:nvSpPr>
          <p:spPr bwMode="auto">
            <a:xfrm>
              <a:off x="1785" y="2535"/>
              <a:ext cx="62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68002" name="Line 16"/>
            <p:cNvSpPr>
              <a:spLocks noChangeShapeType="1"/>
            </p:cNvSpPr>
            <p:nvPr/>
          </p:nvSpPr>
          <p:spPr bwMode="auto">
            <a:xfrm flipH="1">
              <a:off x="1353" y="1623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03" name="Text Box 17"/>
            <p:cNvSpPr txBox="1">
              <a:spLocks noChangeArrowheads="1"/>
            </p:cNvSpPr>
            <p:nvPr/>
          </p:nvSpPr>
          <p:spPr bwMode="auto">
            <a:xfrm>
              <a:off x="1449" y="1525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8004" name="Line 30"/>
            <p:cNvSpPr>
              <a:spLocks noChangeShapeType="1"/>
            </p:cNvSpPr>
            <p:nvPr/>
          </p:nvSpPr>
          <p:spPr bwMode="auto">
            <a:xfrm>
              <a:off x="1593" y="2727"/>
              <a:ext cx="384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2095" name="Rectangle 31"/>
          <p:cNvSpPr>
            <a:spLocks noChangeArrowheads="1"/>
          </p:cNvSpPr>
          <p:nvPr/>
        </p:nvSpPr>
        <p:spPr bwMode="auto">
          <a:xfrm>
            <a:off x="3071813" y="5245101"/>
            <a:ext cx="551946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非</a:t>
            </a:r>
            <a:r>
              <a:rPr lang="en-US" altLang="zh-CN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             	 	            </a:t>
            </a:r>
            <a:r>
              <a:rPr lang="en-US" altLang="zh-CN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472099" name="Rectangle 35"/>
          <p:cNvSpPr>
            <a:spLocks noChangeArrowheads="1"/>
          </p:cNvSpPr>
          <p:nvPr/>
        </p:nvSpPr>
        <p:spPr bwMode="white">
          <a:xfrm>
            <a:off x="1061771" y="59740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树与非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树示例</a:t>
            </a:r>
          </a:p>
        </p:txBody>
      </p:sp>
      <p:grpSp>
        <p:nvGrpSpPr>
          <p:cNvPr id="167942" name="Group 78"/>
          <p:cNvGrpSpPr>
            <a:grpSpLocks/>
          </p:cNvGrpSpPr>
          <p:nvPr/>
        </p:nvGrpSpPr>
        <p:grpSpPr bwMode="auto">
          <a:xfrm>
            <a:off x="5808663" y="1590675"/>
            <a:ext cx="4521200" cy="3638550"/>
            <a:chOff x="2699" y="1214"/>
            <a:chExt cx="2848" cy="2292"/>
          </a:xfrm>
        </p:grpSpPr>
        <p:sp>
          <p:nvSpPr>
            <p:cNvPr id="167949" name="Rectangle 4" descr="羊皮纸"/>
            <p:cNvSpPr>
              <a:spLocks noChangeArrowheads="1"/>
            </p:cNvSpPr>
            <p:nvPr/>
          </p:nvSpPr>
          <p:spPr bwMode="auto">
            <a:xfrm>
              <a:off x="3927" y="1619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67950" name="Line 5"/>
            <p:cNvSpPr>
              <a:spLocks noChangeShapeType="1"/>
            </p:cNvSpPr>
            <p:nvPr/>
          </p:nvSpPr>
          <p:spPr bwMode="auto">
            <a:xfrm flipH="1">
              <a:off x="3495" y="1811"/>
              <a:ext cx="480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1" name="Line 6"/>
            <p:cNvSpPr>
              <a:spLocks noChangeShapeType="1"/>
            </p:cNvSpPr>
            <p:nvPr/>
          </p:nvSpPr>
          <p:spPr bwMode="auto">
            <a:xfrm>
              <a:off x="4215" y="1811"/>
              <a:ext cx="528" cy="38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2" name="Rectangle 18" descr="羊皮纸"/>
            <p:cNvSpPr>
              <a:spLocks noChangeArrowheads="1"/>
            </p:cNvSpPr>
            <p:nvPr/>
          </p:nvSpPr>
          <p:spPr bwMode="auto">
            <a:xfrm>
              <a:off x="4887" y="2771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67953" name="Rectangle 19" descr="羊皮纸"/>
            <p:cNvSpPr>
              <a:spLocks noChangeArrowheads="1"/>
            </p:cNvSpPr>
            <p:nvPr/>
          </p:nvSpPr>
          <p:spPr bwMode="auto">
            <a:xfrm>
              <a:off x="4311" y="2771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7954" name="Rectangle 20" descr="羊皮纸"/>
            <p:cNvSpPr>
              <a:spLocks noChangeArrowheads="1"/>
            </p:cNvSpPr>
            <p:nvPr/>
          </p:nvSpPr>
          <p:spPr bwMode="auto">
            <a:xfrm>
              <a:off x="4647" y="2176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40</a:t>
              </a:r>
            </a:p>
          </p:txBody>
        </p:sp>
        <p:sp>
          <p:nvSpPr>
            <p:cNvPr id="167955" name="Rectangle 21" descr="羊皮纸"/>
            <p:cNvSpPr>
              <a:spLocks noChangeArrowheads="1"/>
            </p:cNvSpPr>
            <p:nvPr/>
          </p:nvSpPr>
          <p:spPr bwMode="auto">
            <a:xfrm>
              <a:off x="3207" y="2176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67956" name="Line 22"/>
            <p:cNvSpPr>
              <a:spLocks noChangeShapeType="1"/>
            </p:cNvSpPr>
            <p:nvPr/>
          </p:nvSpPr>
          <p:spPr bwMode="auto">
            <a:xfrm flipH="1">
              <a:off x="4071" y="1312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7" name="Text Box 23"/>
            <p:cNvSpPr txBox="1">
              <a:spLocks noChangeArrowheads="1"/>
            </p:cNvSpPr>
            <p:nvPr/>
          </p:nvSpPr>
          <p:spPr bwMode="auto">
            <a:xfrm>
              <a:off x="4167" y="1214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7958" name="Line 24"/>
            <p:cNvSpPr>
              <a:spLocks noChangeShapeType="1"/>
            </p:cNvSpPr>
            <p:nvPr/>
          </p:nvSpPr>
          <p:spPr bwMode="auto">
            <a:xfrm>
              <a:off x="4932" y="2435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9" name="Line 25"/>
            <p:cNvSpPr>
              <a:spLocks noChangeShapeType="1"/>
            </p:cNvSpPr>
            <p:nvPr/>
          </p:nvSpPr>
          <p:spPr bwMode="auto">
            <a:xfrm flipH="1">
              <a:off x="3063" y="2435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0" name="Line 26"/>
            <p:cNvSpPr>
              <a:spLocks noChangeShapeType="1"/>
            </p:cNvSpPr>
            <p:nvPr/>
          </p:nvSpPr>
          <p:spPr bwMode="auto">
            <a:xfrm flipH="1">
              <a:off x="4503" y="2435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1" name="Rectangle 27" descr="羊皮纸"/>
            <p:cNvSpPr>
              <a:spLocks noChangeArrowheads="1"/>
            </p:cNvSpPr>
            <p:nvPr/>
          </p:nvSpPr>
          <p:spPr bwMode="auto">
            <a:xfrm>
              <a:off x="2727" y="2752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67962" name="Line 28"/>
            <p:cNvSpPr>
              <a:spLocks noChangeShapeType="1"/>
            </p:cNvSpPr>
            <p:nvPr/>
          </p:nvSpPr>
          <p:spPr bwMode="auto">
            <a:xfrm>
              <a:off x="3492" y="2435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3" name="Rectangle 29" descr="羊皮纸"/>
            <p:cNvSpPr>
              <a:spLocks noChangeArrowheads="1"/>
            </p:cNvSpPr>
            <p:nvPr/>
          </p:nvSpPr>
          <p:spPr bwMode="auto">
            <a:xfrm>
              <a:off x="3591" y="2752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</a:t>
              </a:r>
            </a:p>
          </p:txBody>
        </p:sp>
        <p:grpSp>
          <p:nvGrpSpPr>
            <p:cNvPr id="167964" name="Group 43"/>
            <p:cNvGrpSpPr>
              <a:grpSpLocks/>
            </p:cNvGrpSpPr>
            <p:nvPr/>
          </p:nvGrpSpPr>
          <p:grpSpPr bwMode="auto">
            <a:xfrm>
              <a:off x="2699" y="2982"/>
              <a:ext cx="172" cy="523"/>
              <a:chOff x="2708" y="3315"/>
              <a:chExt cx="172" cy="523"/>
            </a:xfrm>
          </p:grpSpPr>
          <p:sp>
            <p:nvSpPr>
              <p:cNvPr id="472100" name="Rectangle 3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93" name="AutoShape 38"/>
              <p:cNvCxnSpPr>
                <a:cxnSpLocks noChangeShapeType="1"/>
                <a:stCxn id="47210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5" name="Group 44"/>
            <p:cNvGrpSpPr>
              <a:grpSpLocks/>
            </p:cNvGrpSpPr>
            <p:nvPr/>
          </p:nvGrpSpPr>
          <p:grpSpPr bwMode="auto">
            <a:xfrm>
              <a:off x="2955" y="2982"/>
              <a:ext cx="172" cy="523"/>
              <a:chOff x="2708" y="3315"/>
              <a:chExt cx="172" cy="523"/>
            </a:xfrm>
          </p:grpSpPr>
          <p:sp>
            <p:nvSpPr>
              <p:cNvPr id="472109" name="Rectangle 45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91" name="AutoShape 46"/>
              <p:cNvCxnSpPr>
                <a:cxnSpLocks noChangeShapeType="1"/>
                <a:stCxn id="472109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6" name="Group 47"/>
            <p:cNvGrpSpPr>
              <a:grpSpLocks/>
            </p:cNvGrpSpPr>
            <p:nvPr/>
          </p:nvGrpSpPr>
          <p:grpSpPr bwMode="auto">
            <a:xfrm>
              <a:off x="3215" y="2982"/>
              <a:ext cx="172" cy="523"/>
              <a:chOff x="2708" y="3315"/>
              <a:chExt cx="172" cy="523"/>
            </a:xfrm>
          </p:grpSpPr>
          <p:sp>
            <p:nvSpPr>
              <p:cNvPr id="472112" name="Rectangle 48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9" name="AutoShape 49"/>
              <p:cNvCxnSpPr>
                <a:cxnSpLocks noChangeShapeType="1"/>
                <a:stCxn id="472112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7" name="Group 50"/>
            <p:cNvGrpSpPr>
              <a:grpSpLocks/>
            </p:cNvGrpSpPr>
            <p:nvPr/>
          </p:nvGrpSpPr>
          <p:grpSpPr bwMode="auto">
            <a:xfrm>
              <a:off x="3560" y="2982"/>
              <a:ext cx="172" cy="524"/>
              <a:chOff x="2708" y="3315"/>
              <a:chExt cx="172" cy="521"/>
            </a:xfrm>
          </p:grpSpPr>
          <p:sp>
            <p:nvSpPr>
              <p:cNvPr id="472115" name="Rectangle 51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0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7" name="AutoShape 52"/>
              <p:cNvCxnSpPr>
                <a:cxnSpLocks noChangeShapeType="1"/>
                <a:stCxn id="472115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8" name="Group 53"/>
            <p:cNvGrpSpPr>
              <a:grpSpLocks/>
            </p:cNvGrpSpPr>
            <p:nvPr/>
          </p:nvGrpSpPr>
          <p:grpSpPr bwMode="auto">
            <a:xfrm>
              <a:off x="5375" y="2982"/>
              <a:ext cx="172" cy="523"/>
              <a:chOff x="2708" y="3315"/>
              <a:chExt cx="172" cy="523"/>
            </a:xfrm>
          </p:grpSpPr>
          <p:sp>
            <p:nvSpPr>
              <p:cNvPr id="472118" name="Rectangle 54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5" name="AutoShape 55"/>
              <p:cNvCxnSpPr>
                <a:cxnSpLocks noChangeShapeType="1"/>
                <a:stCxn id="472118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9" name="Group 56"/>
            <p:cNvGrpSpPr>
              <a:grpSpLocks/>
            </p:cNvGrpSpPr>
            <p:nvPr/>
          </p:nvGrpSpPr>
          <p:grpSpPr bwMode="auto">
            <a:xfrm>
              <a:off x="3810" y="2982"/>
              <a:ext cx="172" cy="523"/>
              <a:chOff x="2708" y="3315"/>
              <a:chExt cx="172" cy="523"/>
            </a:xfrm>
          </p:grpSpPr>
          <p:sp>
            <p:nvSpPr>
              <p:cNvPr id="472121" name="Rectangle 57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3" name="AutoShape 58"/>
              <p:cNvCxnSpPr>
                <a:cxnSpLocks noChangeShapeType="1"/>
                <a:stCxn id="472121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0" name="Group 59"/>
            <p:cNvGrpSpPr>
              <a:grpSpLocks/>
            </p:cNvGrpSpPr>
            <p:nvPr/>
          </p:nvGrpSpPr>
          <p:grpSpPr bwMode="auto">
            <a:xfrm>
              <a:off x="4270" y="2982"/>
              <a:ext cx="172" cy="523"/>
              <a:chOff x="2708" y="3315"/>
              <a:chExt cx="172" cy="523"/>
            </a:xfrm>
          </p:grpSpPr>
          <p:sp>
            <p:nvSpPr>
              <p:cNvPr id="472124" name="Rectangle 60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1" name="AutoShape 61"/>
              <p:cNvCxnSpPr>
                <a:cxnSpLocks noChangeShapeType="1"/>
                <a:stCxn id="472124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1" name="Group 62"/>
            <p:cNvGrpSpPr>
              <a:grpSpLocks/>
            </p:cNvGrpSpPr>
            <p:nvPr/>
          </p:nvGrpSpPr>
          <p:grpSpPr bwMode="auto">
            <a:xfrm>
              <a:off x="4529" y="2982"/>
              <a:ext cx="172" cy="523"/>
              <a:chOff x="2708" y="3315"/>
              <a:chExt cx="172" cy="523"/>
            </a:xfrm>
          </p:grpSpPr>
          <p:sp>
            <p:nvSpPr>
              <p:cNvPr id="472127" name="Rectangle 63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9" name="AutoShape 64"/>
              <p:cNvCxnSpPr>
                <a:cxnSpLocks noChangeShapeType="1"/>
                <a:stCxn id="472127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2" name="Group 65"/>
            <p:cNvGrpSpPr>
              <a:grpSpLocks/>
            </p:cNvGrpSpPr>
            <p:nvPr/>
          </p:nvGrpSpPr>
          <p:grpSpPr bwMode="auto">
            <a:xfrm>
              <a:off x="4852" y="2982"/>
              <a:ext cx="172" cy="523"/>
              <a:chOff x="2708" y="3315"/>
              <a:chExt cx="172" cy="523"/>
            </a:xfrm>
          </p:grpSpPr>
          <p:sp>
            <p:nvSpPr>
              <p:cNvPr id="472130" name="Rectangle 6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7" name="AutoShape 67"/>
              <p:cNvCxnSpPr>
                <a:cxnSpLocks noChangeShapeType="1"/>
                <a:stCxn id="47213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3" name="Group 68"/>
            <p:cNvGrpSpPr>
              <a:grpSpLocks/>
            </p:cNvGrpSpPr>
            <p:nvPr/>
          </p:nvGrpSpPr>
          <p:grpSpPr bwMode="auto">
            <a:xfrm>
              <a:off x="5103" y="2982"/>
              <a:ext cx="172" cy="523"/>
              <a:chOff x="2708" y="3315"/>
              <a:chExt cx="172" cy="523"/>
            </a:xfrm>
          </p:grpSpPr>
          <p:sp>
            <p:nvSpPr>
              <p:cNvPr id="472133" name="Rectangle 69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5" name="AutoShape 70"/>
              <p:cNvCxnSpPr>
                <a:cxnSpLocks noChangeShapeType="1"/>
                <a:stCxn id="472133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67948" name="Rectangle 79"/>
          <p:cNvSpPr>
            <a:spLocks noChangeArrowheads="1"/>
          </p:cNvSpPr>
          <p:nvPr/>
        </p:nvSpPr>
        <p:spPr bwMode="auto">
          <a:xfrm>
            <a:off x="1919288" y="6021388"/>
            <a:ext cx="82296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4588" y="5794723"/>
            <a:ext cx="7880544" cy="10202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根结点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；</a:t>
            </a:r>
          </a:p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除根结点以外的所有结点（不包括失败结点）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18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；</a:t>
            </a:r>
          </a:p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所有的失败结点都位于同一层。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01" name="Text Box 5"/>
          <p:cNvSpPr txBox="1">
            <a:spLocks noChangeArrowheads="1"/>
          </p:cNvSpPr>
          <p:nvPr/>
        </p:nvSpPr>
        <p:spPr bwMode="auto">
          <a:xfrm>
            <a:off x="1790701" y="3451225"/>
            <a:ext cx="15525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latin typeface="Times New Roman" panose="02020603050405020304" pitchFamily="18" charset="0"/>
              </a:rPr>
              <a:t>树特点</a:t>
            </a:r>
            <a:r>
              <a:rPr lang="zh-CN" altLang="en-US" sz="2400">
                <a:latin typeface="Times New Roman" panose="02020603050405020304" pitchFamily="18" charset="0"/>
              </a:rPr>
              <a:t>  </a:t>
            </a:r>
          </a:p>
        </p:txBody>
      </p:sp>
      <p:grpSp>
        <p:nvGrpSpPr>
          <p:cNvPr id="490502" name="Group 6"/>
          <p:cNvGrpSpPr>
            <a:grpSpLocks/>
          </p:cNvGrpSpPr>
          <p:nvPr/>
        </p:nvGrpSpPr>
        <p:grpSpPr bwMode="auto">
          <a:xfrm>
            <a:off x="3365501" y="1530351"/>
            <a:ext cx="873125" cy="4346575"/>
            <a:chOff x="1160" y="783"/>
            <a:chExt cx="550" cy="2738"/>
          </a:xfrm>
        </p:grpSpPr>
        <p:sp>
          <p:nvSpPr>
            <p:cNvPr id="168977" name="Text Box 7"/>
            <p:cNvSpPr txBox="1">
              <a:spLocks noChangeArrowheads="1"/>
            </p:cNvSpPr>
            <p:nvPr/>
          </p:nvSpPr>
          <p:spPr bwMode="auto">
            <a:xfrm>
              <a:off x="1160" y="783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平衡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  <p:sp>
          <p:nvSpPr>
            <p:cNvPr id="168978" name="Text Box 8"/>
            <p:cNvSpPr txBox="1">
              <a:spLocks noChangeArrowheads="1"/>
            </p:cNvSpPr>
            <p:nvPr/>
          </p:nvSpPr>
          <p:spPr bwMode="auto">
            <a:xfrm>
              <a:off x="1160" y="2024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多路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  <p:sp>
          <p:nvSpPr>
            <p:cNvPr id="168979" name="Text Box 9"/>
            <p:cNvSpPr txBox="1">
              <a:spLocks noChangeArrowheads="1"/>
            </p:cNvSpPr>
            <p:nvPr/>
          </p:nvSpPr>
          <p:spPr bwMode="auto">
            <a:xfrm>
              <a:off x="1160" y="3233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搜索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</p:grpSp>
      <p:sp>
        <p:nvSpPr>
          <p:cNvPr id="490506" name="AutoShape 10"/>
          <p:cNvSpPr>
            <a:spLocks/>
          </p:cNvSpPr>
          <p:nvPr/>
        </p:nvSpPr>
        <p:spPr bwMode="auto">
          <a:xfrm>
            <a:off x="3143671" y="1772816"/>
            <a:ext cx="251991" cy="3888432"/>
          </a:xfrm>
          <a:prstGeom prst="leftBrace">
            <a:avLst>
              <a:gd name="adj1" fmla="val 151235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07" name="Rectangle 11"/>
          <p:cNvSpPr>
            <a:spLocks noChangeArrowheads="1"/>
          </p:cNvSpPr>
          <p:nvPr/>
        </p:nvSpPr>
        <p:spPr bwMode="auto">
          <a:xfrm>
            <a:off x="4295776" y="908050"/>
            <a:ext cx="637222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/>
              <a:t>树中所有失败结点在树的同一层上；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/>
              <a:t>根结点或为叶结点，或至少含有两棵子树；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其余非失败结点均含有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n</a:t>
            </a:r>
            <a:r>
              <a:rPr kumimoji="0" lang="zh-CN" altLang="en-US" sz="2000">
                <a:latin typeface="Times New Roman" panose="02020603050405020304" pitchFamily="18" charset="0"/>
              </a:rPr>
              <a:t>（</a:t>
            </a:r>
            <a:r>
              <a:rPr kumimoji="0" lang="zh-CN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/2 </a:t>
            </a:r>
            <a:r>
              <a:rPr kumimoji="0" lang="en-US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kumimoji="0"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m</a:t>
            </a:r>
            <a:r>
              <a:rPr kumimoji="0"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）</a:t>
            </a:r>
            <a:r>
              <a:rPr kumimoji="0" lang="zh-CN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棵</a:t>
            </a:r>
            <a:r>
              <a:rPr kumimoji="0" lang="zh-CN" altLang="en-US" sz="2000">
                <a:latin typeface="Times New Roman" panose="02020603050405020304" pitchFamily="18" charset="0"/>
              </a:rPr>
              <a:t>子树。</a:t>
            </a:r>
            <a:r>
              <a:rPr kumimoji="0" lang="zh-CN" altLang="en-US" sz="1900" b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90508" name="Text Box 12"/>
          <p:cNvSpPr txBox="1">
            <a:spLocks noChangeArrowheads="1"/>
          </p:cNvSpPr>
          <p:nvPr/>
        </p:nvSpPr>
        <p:spPr bwMode="auto">
          <a:xfrm>
            <a:off x="4295776" y="2708276"/>
            <a:ext cx="56165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在</a:t>
            </a:r>
            <a:r>
              <a:rPr lang="zh-CN" altLang="en-US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</a:rPr>
              <a:t>阶的 </a:t>
            </a:r>
            <a:r>
              <a:rPr lang="en-US" altLang="zh-CN" sz="2000">
                <a:latin typeface="Times New Roman" panose="02020603050405020304" pitchFamily="18" charset="0"/>
              </a:rPr>
              <a:t>B</a:t>
            </a:r>
            <a:r>
              <a:rPr lang="zh-CN" altLang="en-US" sz="2000">
                <a:latin typeface="Times New Roman" panose="02020603050405020304" pitchFamily="18" charset="0"/>
              </a:rPr>
              <a:t>树上，每个非失败结点可能含有：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</a:rPr>
              <a:t>个关键字 </a:t>
            </a:r>
            <a:r>
              <a:rPr lang="en-US" altLang="zh-CN" sz="2000" i="1">
                <a:latin typeface="Times New Roman" panose="02020603050405020304" pitchFamily="18" charset="0"/>
              </a:rPr>
              <a:t>K</a:t>
            </a:r>
            <a:r>
              <a:rPr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latin typeface="Times New Roman" panose="02020603050405020304" pitchFamily="18" charset="0"/>
              </a:rPr>
              <a:t>1≤</a:t>
            </a:r>
            <a:r>
              <a:rPr lang="en-US" altLang="zh-CN" sz="2000" i="1"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），</a:t>
            </a:r>
            <a:r>
              <a:rPr lang="en-US" altLang="zh-CN" sz="2000" i="1">
                <a:latin typeface="Times New Roman" panose="02020603050405020304" pitchFamily="18" charset="0"/>
              </a:rPr>
              <a:t>n &lt; m </a:t>
            </a:r>
            <a:endParaRPr lang="en-US" altLang="zh-CN" sz="20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个指向记录的指针 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Recptr</a:t>
            </a:r>
            <a:r>
              <a:rPr lang="en-US" altLang="zh-CN" sz="2000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1≤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endParaRPr lang="zh-CN" altLang="en-US" sz="2000" baseline="-250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n+</a:t>
            </a:r>
            <a:r>
              <a:rPr lang="en-US" altLang="zh-CN" sz="2000">
                <a:latin typeface="Times New Roman" panose="02020603050405020304" pitchFamily="18" charset="0"/>
              </a:rPr>
              <a:t>1 </a:t>
            </a:r>
            <a:r>
              <a:rPr lang="zh-CN" altLang="en-US" sz="2000">
                <a:latin typeface="Times New Roman" panose="02020603050405020304" pitchFamily="18" charset="0"/>
              </a:rPr>
              <a:t>个指向子树的指针 </a:t>
            </a:r>
            <a:r>
              <a:rPr lang="en-US" altLang="zh-CN" sz="2000" i="1">
                <a:latin typeface="Times New Roman" panose="02020603050405020304" pitchFamily="18" charset="0"/>
              </a:rPr>
              <a:t>P</a:t>
            </a:r>
            <a:r>
              <a:rPr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latin typeface="Times New Roman" panose="02020603050405020304" pitchFamily="18" charset="0"/>
              </a:rPr>
              <a:t>0≤</a:t>
            </a:r>
            <a:r>
              <a:rPr lang="en-US" altLang="zh-CN" sz="2000" i="1"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90509" name="Rectangle 13"/>
          <p:cNvSpPr>
            <a:spLocks noChangeArrowheads="1"/>
          </p:cNvSpPr>
          <p:nvPr/>
        </p:nvSpPr>
        <p:spPr bwMode="auto">
          <a:xfrm>
            <a:off x="4295776" y="4795838"/>
            <a:ext cx="6081713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非失败结点中的</a:t>
            </a:r>
            <a:r>
              <a:rPr kumimoji="0"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多个关键字</a:t>
            </a:r>
            <a:r>
              <a:rPr kumimoji="0" lang="zh-CN" altLang="en-US" sz="2000">
                <a:latin typeface="Times New Roman" panose="02020603050405020304" pitchFamily="18" charset="0"/>
              </a:rPr>
              <a:t>均</a:t>
            </a:r>
            <a:r>
              <a:rPr kumimoji="0"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自小至大</a:t>
            </a:r>
            <a:r>
              <a:rPr kumimoji="0" lang="zh-CN" altLang="en-US" sz="2000">
                <a:latin typeface="Times New Roman" panose="02020603050405020304" pitchFamily="18" charset="0"/>
              </a:rPr>
              <a:t>有序排列；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P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 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-1 </a:t>
            </a:r>
            <a:r>
              <a:rPr kumimoji="0" lang="zh-CN" altLang="en-US" sz="2000">
                <a:latin typeface="Times New Roman" panose="02020603050405020304" pitchFamily="18" charset="0"/>
              </a:rPr>
              <a:t>所指子树上所有关键字均小于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K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 </a:t>
            </a:r>
            <a:r>
              <a:rPr kumimoji="0" lang="zh-CN" altLang="en-US" sz="2000">
                <a:latin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P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</a:t>
            </a:r>
            <a:r>
              <a:rPr kumimoji="0" lang="zh-CN" altLang="en-US" sz="2000">
                <a:latin typeface="Times New Roman" panose="02020603050405020304" pitchFamily="18" charset="0"/>
              </a:rPr>
              <a:t>所指子树上所有关键字均大于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K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 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</a:t>
            </a:r>
            <a:r>
              <a:rPr kumimoji="0" lang="zh-CN" altLang="en-US" sz="2000">
                <a:latin typeface="Times New Roman" panose="02020603050405020304" pitchFamily="18" charset="0"/>
              </a:rPr>
              <a:t>。</a:t>
            </a:r>
            <a:r>
              <a:rPr kumimoji="0" lang="zh-CN" altLang="en-US" sz="2000" b="0"/>
              <a:t> </a:t>
            </a:r>
          </a:p>
        </p:txBody>
      </p:sp>
      <p:sp>
        <p:nvSpPr>
          <p:cNvPr id="490510" name="AutoShape 14"/>
          <p:cNvSpPr>
            <a:spLocks/>
          </p:cNvSpPr>
          <p:nvPr/>
        </p:nvSpPr>
        <p:spPr bwMode="auto">
          <a:xfrm>
            <a:off x="4151314" y="1099119"/>
            <a:ext cx="144462" cy="1249761"/>
          </a:xfrm>
          <a:prstGeom prst="leftBrace">
            <a:avLst>
              <a:gd name="adj1" fmla="val 5815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1" name="AutoShape 15"/>
          <p:cNvSpPr>
            <a:spLocks/>
          </p:cNvSpPr>
          <p:nvPr/>
        </p:nvSpPr>
        <p:spPr bwMode="auto">
          <a:xfrm>
            <a:off x="4079776" y="2803524"/>
            <a:ext cx="288032" cy="1858249"/>
          </a:xfrm>
          <a:prstGeom prst="leftBrace">
            <a:avLst>
              <a:gd name="adj1" fmla="val 78938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2" name="AutoShape 16"/>
          <p:cNvSpPr>
            <a:spLocks/>
          </p:cNvSpPr>
          <p:nvPr/>
        </p:nvSpPr>
        <p:spPr bwMode="auto">
          <a:xfrm>
            <a:off x="4151312" y="4941168"/>
            <a:ext cx="144463" cy="1367397"/>
          </a:xfrm>
          <a:prstGeom prst="leftBrace">
            <a:avLst>
              <a:gd name="adj1" fmla="val 5815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8" name="Rectangle 22"/>
          <p:cNvSpPr>
            <a:spLocks noChangeArrowheads="1"/>
          </p:cNvSpPr>
          <p:nvPr/>
        </p:nvSpPr>
        <p:spPr bwMode="white">
          <a:xfrm>
            <a:off x="911424" y="78502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树的特点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839416" y="915811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算法的时间效率</a:t>
            </a:r>
            <a:endParaRPr kumimoji="0" lang="zh-CN" altLang="en-US" sz="2600" dirty="0">
              <a:solidFill>
                <a:srgbClr val="333399"/>
              </a:solidFill>
            </a:endParaRP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935205" y="1617268"/>
            <a:ext cx="11232852" cy="18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搜索运算的主要操作：关键码的比较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FF3300"/>
                </a:solidFill>
              </a:rPr>
              <a:t>  平均搜索</a:t>
            </a:r>
            <a:r>
              <a:rPr kumimoji="0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</a:rPr>
              <a:t>长度</a:t>
            </a:r>
            <a:r>
              <a:rPr kumimoji="0"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ASL</a:t>
            </a:r>
            <a:r>
              <a:rPr kumimoji="0" lang="zh-CN" altLang="en-US" b="1" dirty="0">
                <a:latin typeface="Times New Roman" panose="02020603050405020304" pitchFamily="18" charset="0"/>
              </a:rPr>
              <a:t>（</a:t>
            </a:r>
            <a:r>
              <a:rPr kumimoji="0" lang="en-US" altLang="zh-CN" b="1" dirty="0">
                <a:latin typeface="Times New Roman" panose="02020603050405020304" pitchFamily="18" charset="0"/>
              </a:rPr>
              <a:t>Average Search Length</a:t>
            </a:r>
            <a:r>
              <a:rPr kumimoji="0" lang="zh-CN" altLang="en-US" b="1" dirty="0">
                <a:latin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33CC"/>
                </a:solidFill>
              </a:rPr>
              <a:t>  </a:t>
            </a:r>
            <a:r>
              <a:rPr lang="zh-CN" altLang="en-US" sz="2400" b="1" dirty="0">
                <a:ea typeface="楷体_GB2312" pitchFamily="1" charset="-122"/>
              </a:rPr>
              <a:t>搜索过程中</a:t>
            </a:r>
            <a:r>
              <a:rPr lang="zh-CN" altLang="en-US" sz="2400" b="1" dirty="0">
                <a:solidFill>
                  <a:srgbClr val="0000FF"/>
                </a:solidFill>
              </a:rPr>
              <a:t>关键码的平均比较次数</a:t>
            </a:r>
            <a:r>
              <a:rPr kumimoji="0" lang="zh-CN" altLang="en-US" sz="2400" b="1" dirty="0">
                <a:ea typeface="楷体_GB2312" pitchFamily="1" charset="-122"/>
              </a:rPr>
              <a:t>或</a:t>
            </a:r>
            <a:r>
              <a:rPr lang="zh-CN" altLang="en-US" sz="2400" b="1" dirty="0">
                <a:solidFill>
                  <a:srgbClr val="0000FF"/>
                </a:solidFill>
              </a:rPr>
              <a:t>平均读写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磁盘次数</a:t>
            </a:r>
            <a:r>
              <a:rPr kumimoji="0" lang="zh-CN" altLang="en-US" sz="2400" b="1" dirty="0">
                <a:solidFill>
                  <a:srgbClr val="009900"/>
                </a:solidFill>
              </a:rPr>
              <a:t>（只适合于外部搜索）</a:t>
            </a:r>
            <a:endParaRPr lang="en-US" altLang="zh-CN" b="1" dirty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b="1" dirty="0" smtClean="0">
                <a:latin typeface="楷体_GB2312" pitchFamily="1" charset="-122"/>
                <a:ea typeface="楷体_GB2312" pitchFamily="1" charset="-122"/>
              </a:rPr>
              <a:t>是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搜索结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构中元素总数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或文件结构中</a:t>
            </a:r>
            <a:r>
              <a:rPr lang="zh-CN" altLang="en-US" b="1" dirty="0" smtClean="0">
                <a:latin typeface="Times New Roman" panose="02020603050405020304" pitchFamily="18" charset="0"/>
                <a:ea typeface="楷体_GB2312" pitchFamily="1" charset="-122"/>
              </a:rPr>
              <a:t>物理块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总数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b="1" dirty="0" smtClean="0">
                <a:latin typeface="Times New Roman" panose="02020603050405020304" pitchFamily="18" charset="0"/>
                <a:ea typeface="楷体_GB2312" pitchFamily="1" charset="-122"/>
              </a:rPr>
              <a:t>函数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aphicFrame>
        <p:nvGraphicFramePr>
          <p:cNvPr id="194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704060"/>
              </p:ext>
            </p:extLst>
          </p:nvPr>
        </p:nvGraphicFramePr>
        <p:xfrm>
          <a:off x="4763442" y="3501008"/>
          <a:ext cx="2052638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2" name="公式" r:id="rId3" imgW="914400" imgH="390420" progId="Equation.3">
                  <p:embed/>
                </p:oleObj>
              </mc:Choice>
              <mc:Fallback>
                <p:oleObj name="公式" r:id="rId3" imgW="914400" imgH="3904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3442" y="3501008"/>
                        <a:ext cx="2052638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Rectangle 13"/>
          <p:cNvSpPr>
            <a:spLocks noChangeArrowheads="1"/>
          </p:cNvSpPr>
          <p:nvPr/>
        </p:nvSpPr>
        <p:spPr bwMode="auto">
          <a:xfrm>
            <a:off x="2423045" y="4581400"/>
            <a:ext cx="94335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其中：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为搜索表中第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个元素的概率，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C</a:t>
            </a:r>
            <a:r>
              <a:rPr kumimoji="0" lang="en-US" altLang="zh-CN" sz="2400" i="1" baseline="-250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为找到第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个元素时所需的关键码值与给定值的比较次数。</a:t>
            </a: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1055440" y="5733628"/>
            <a:ext cx="77057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算法所需要的存储量、算法</a:t>
            </a:r>
            <a:r>
              <a:rPr kumimoji="0" lang="zh-CN" alt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r>
              <a:rPr kumimoji="0" lang="zh-CN" alt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复杂性</a:t>
            </a:r>
            <a:endParaRPr kumimoji="0" lang="zh-CN" altLang="en-US" sz="2600" dirty="0">
              <a:solidFill>
                <a:srgbClr val="333399"/>
              </a:solidFill>
            </a:endParaRPr>
          </a:p>
        </p:txBody>
      </p:sp>
      <p:sp>
        <p:nvSpPr>
          <p:cNvPr id="87055" name="Rectangle 15"/>
          <p:cNvSpPr>
            <a:spLocks noChangeArrowheads="1"/>
          </p:cNvSpPr>
          <p:nvPr/>
        </p:nvSpPr>
        <p:spPr bwMode="white">
          <a:xfrm>
            <a:off x="766763" y="80169"/>
            <a:ext cx="5185221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搜索算法的性能分析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7" name="Picture 3" descr="11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052514"/>
            <a:ext cx="6624637" cy="16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88" name="Text Box 4"/>
          <p:cNvSpPr txBox="1">
            <a:spLocks noChangeArrowheads="1"/>
          </p:cNvSpPr>
          <p:nvPr/>
        </p:nvSpPr>
        <p:spPr bwMode="auto">
          <a:xfrm>
            <a:off x="2711450" y="2708275"/>
            <a:ext cx="67691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所有内部节点至少有</a:t>
            </a:r>
            <a:r>
              <a:rPr lang="en-US" altLang="zh-CN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4</a:t>
            </a:r>
            <a:r>
              <a:rPr lang="zh-CN" altLang="en-US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个孩子；                所有外部节点位于同一层上。</a:t>
            </a:r>
          </a:p>
        </p:txBody>
      </p:sp>
      <p:pic>
        <p:nvPicPr>
          <p:cNvPr id="169989" name="Picture 5" descr="11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933825"/>
            <a:ext cx="74168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90" name="Rectangle 6"/>
          <p:cNvSpPr>
            <a:spLocks noChangeArrowheads="1"/>
          </p:cNvSpPr>
          <p:nvPr/>
        </p:nvSpPr>
        <p:spPr bwMode="auto">
          <a:xfrm>
            <a:off x="7896226" y="3860800"/>
            <a:ext cx="2016125" cy="5032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非七阶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B-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树</a:t>
            </a:r>
          </a:p>
        </p:txBody>
      </p:sp>
      <p:sp>
        <p:nvSpPr>
          <p:cNvPr id="349191" name="Oval 7"/>
          <p:cNvSpPr>
            <a:spLocks noChangeArrowheads="1"/>
          </p:cNvSpPr>
          <p:nvPr/>
        </p:nvSpPr>
        <p:spPr bwMode="auto">
          <a:xfrm>
            <a:off x="2927351" y="4581525"/>
            <a:ext cx="576263" cy="503238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49192" name="Oval 8"/>
          <p:cNvSpPr>
            <a:spLocks noChangeArrowheads="1"/>
          </p:cNvSpPr>
          <p:nvPr/>
        </p:nvSpPr>
        <p:spPr bwMode="auto">
          <a:xfrm>
            <a:off x="4440238" y="5300664"/>
            <a:ext cx="863600" cy="503237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501" y="46584"/>
            <a:ext cx="2030413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七阶</a:t>
            </a:r>
            <a:r>
              <a:rPr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0" grpId="0" animBg="1"/>
      <p:bldP spid="349191" grpId="0" animBg="1"/>
      <p:bldP spid="349192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440" y="116632"/>
            <a:ext cx="7793038" cy="566738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特殊的</a:t>
            </a:r>
            <a:r>
              <a:rPr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B-</a:t>
            </a: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idx="1"/>
          </p:nvPr>
        </p:nvSpPr>
        <p:spPr>
          <a:xfrm>
            <a:off x="1919537" y="1196752"/>
            <a:ext cx="9000999" cy="4114800"/>
          </a:xfrm>
        </p:spPr>
        <p:txBody>
          <a:bodyPr/>
          <a:lstStyle/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树：是一棵满二叉树</a:t>
            </a:r>
          </a:p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树：内部节点可以有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个或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个孩子，也称</a:t>
            </a:r>
            <a:r>
              <a:rPr lang="en-US" altLang="zh-CN" sz="24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2-3</a:t>
            </a:r>
            <a:r>
              <a:rPr lang="zh-CN" altLang="en-US" sz="24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四阶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树：内部节点可以有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个、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个或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个孩子，也称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2-3-4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  <p:pic>
        <p:nvPicPr>
          <p:cNvPr id="171012" name="Picture 4" descr="1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16" y="3228628"/>
            <a:ext cx="7416800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321537" y="57332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三阶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34311"/>
            <a:ext cx="7793037" cy="710977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红</a:t>
            </a:r>
            <a:r>
              <a:rPr lang="zh-CN" altLang="en-US" dirty="0">
                <a:solidFill>
                  <a:schemeClr val="tx1"/>
                </a:solidFill>
              </a:rPr>
              <a:t>黑</a:t>
            </a:r>
            <a:r>
              <a:rPr lang="zh-CN" altLang="en-US" dirty="0">
                <a:solidFill>
                  <a:srgbClr val="3333CC"/>
                </a:solidFill>
              </a:rPr>
              <a:t>树 </a:t>
            </a:r>
            <a:r>
              <a:rPr lang="en-US" altLang="zh-CN" dirty="0">
                <a:solidFill>
                  <a:srgbClr val="3333CC"/>
                </a:solidFill>
              </a:rPr>
              <a:t>= 4</a:t>
            </a:r>
            <a:r>
              <a:rPr lang="zh-CN" altLang="en-US" dirty="0">
                <a:solidFill>
                  <a:srgbClr val="3333CC"/>
                </a:solidFill>
              </a:rPr>
              <a:t>阶</a:t>
            </a:r>
            <a:r>
              <a:rPr lang="en-US" altLang="zh-CN" dirty="0">
                <a:solidFill>
                  <a:srgbClr val="3333CC"/>
                </a:solidFill>
              </a:rPr>
              <a:t>B-</a:t>
            </a:r>
            <a:r>
              <a:rPr lang="zh-CN" altLang="en-US" dirty="0">
                <a:solidFill>
                  <a:srgbClr val="3333CC"/>
                </a:solidFill>
              </a:rPr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5480" y="1196752"/>
            <a:ext cx="9793088" cy="5112568"/>
          </a:xfrm>
        </p:spPr>
        <p:txBody>
          <a:bodyPr/>
          <a:lstStyle/>
          <a:p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红色结点必有黑父亲，而每条路径中黑结点数目一致。如果把所有的红结点都和它的黑父亲结合，形成超级结点，就得到了所有叶结点深度一致的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B-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树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转换后的超级结点，最多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3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个元素，其中黑结点在中间，红结点在两边</a:t>
            </a:r>
          </a:p>
        </p:txBody>
      </p:sp>
      <p:pic>
        <p:nvPicPr>
          <p:cNvPr id="167938" name="Picture 2" descr="scrn20160122133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3017"/>
            <a:ext cx="62674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529064" y="6237312"/>
            <a:ext cx="6606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http://</a:t>
            </a:r>
            <a:r>
              <a:rPr lang="en-US" altLang="zh-CN" sz="1600" dirty="0" smtClean="0"/>
              <a:t>www.yalewoo.com/red_black_tree_a_b-tree_view.html</a:t>
            </a:r>
          </a:p>
          <a:p>
            <a:r>
              <a:rPr lang="en-AU" altLang="zh-CN" sz="1600" dirty="0"/>
              <a:t>https://www.zhihu.com/question/19856999/answer/258118494</a:t>
            </a:r>
            <a:endParaRPr lang="zh-CN" altLang="en-US" sz="1600" dirty="0"/>
          </a:p>
        </p:txBody>
      </p:sp>
      <p:sp>
        <p:nvSpPr>
          <p:cNvPr id="4" name="云形标注 3"/>
          <p:cNvSpPr/>
          <p:nvPr/>
        </p:nvSpPr>
        <p:spPr bwMode="auto">
          <a:xfrm>
            <a:off x="8832304" y="2924945"/>
            <a:ext cx="2808312" cy="1296144"/>
          </a:xfrm>
          <a:prstGeom prst="cloudCallout">
            <a:avLst>
              <a:gd name="adj1" fmla="val -63744"/>
              <a:gd name="adj2" fmla="val 23722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非平衡性的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缓存让红黑树能够吸收不平衡性，减少旋转次数</a:t>
            </a:r>
          </a:p>
        </p:txBody>
      </p:sp>
    </p:spTree>
    <p:extLst>
      <p:ext uri="{BB962C8B-B14F-4D97-AF65-F5344CB8AC3E}">
        <p14:creationId xmlns:p14="http://schemas.microsoft.com/office/powerpoint/2010/main" val="17540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876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473093" name="Rectangle 5"/>
          <p:cNvSpPr>
            <a:spLocks noChangeArrowheads="1"/>
          </p:cNvSpPr>
          <p:nvPr/>
        </p:nvSpPr>
        <p:spPr bwMode="auto">
          <a:xfrm>
            <a:off x="2278064" y="1196976"/>
            <a:ext cx="7921625" cy="436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endParaRPr lang="zh-CN" altLang="en-US" sz="1200" b="1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template &lt;class T&gt; 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class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Btree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: public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Mtree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&lt;T&gt; {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          </a:t>
            </a:r>
            <a:r>
              <a:rPr lang="en-US" altLang="zh-CN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//B</a:t>
            </a:r>
            <a:r>
              <a:rPr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树的类定义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继承 </a:t>
            </a:r>
            <a:r>
              <a:rPr lang="en-US" altLang="zh-CN" sz="2400" b="1" i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 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路搜索树的所有属性和操作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//Search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从</a:t>
            </a:r>
            <a:r>
              <a:rPr lang="en-US" altLang="zh-CN" sz="2400" b="1" dirty="0" err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Mtree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继承， </a:t>
            </a:r>
            <a:r>
              <a:rPr lang="en-US" altLang="zh-CN" sz="2400" b="1" dirty="0" err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MtreeNode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直接使用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public: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Btree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();                                     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构造函数</a:t>
            </a:r>
            <a:endParaRPr lang="en-US" altLang="zh-CN" sz="22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    bool Insert (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const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T&amp; x );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      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插入关键码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x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    bool Remove ( T&amp; x );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               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删除关键码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x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};</a:t>
            </a:r>
          </a:p>
          <a:p>
            <a:pPr eaLnBrk="1" hangingPunct="1">
              <a:defRPr/>
            </a:pPr>
            <a:endParaRPr lang="en-US" altLang="zh-CN" sz="8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defRPr/>
            </a:pPr>
            <a:endParaRPr lang="en-US" altLang="zh-CN" sz="2400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473094" name="Rectangle 6"/>
          <p:cNvSpPr>
            <a:spLocks noChangeArrowheads="1"/>
          </p:cNvSpPr>
          <p:nvPr/>
        </p:nvSpPr>
        <p:spPr bwMode="white">
          <a:xfrm>
            <a:off x="1055440" y="11588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树的类定义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6"/>
          <p:cNvSpPr>
            <a:spLocks noChangeArrowheads="1"/>
          </p:cNvSpPr>
          <p:nvPr/>
        </p:nvSpPr>
        <p:spPr bwMode="auto">
          <a:xfrm>
            <a:off x="1919288" y="1125538"/>
            <a:ext cx="8208962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en-US" altLang="zh-CN" sz="2600">
                <a:latin typeface="Times New Roman" panose="02020603050405020304" pitchFamily="18" charset="0"/>
              </a:rPr>
              <a:t>B</a:t>
            </a:r>
            <a:r>
              <a:rPr kumimoji="0" lang="zh-CN" altLang="zh-CN" sz="2600">
                <a:latin typeface="Times New Roman" panose="02020603050405020304" pitchFamily="18" charset="0"/>
              </a:rPr>
              <a:t>树的搜索算法继承了</a:t>
            </a:r>
            <a:r>
              <a:rPr kumimoji="0" lang="en-US" altLang="zh-CN" sz="2600" i="1">
                <a:latin typeface="Times New Roman" panose="02020603050405020304" pitchFamily="18" charset="0"/>
              </a:rPr>
              <a:t>m</a:t>
            </a:r>
            <a:r>
              <a:rPr kumimoji="0" lang="zh-CN" altLang="en-US" sz="2600">
                <a:latin typeface="Times New Roman" panose="02020603050405020304" pitchFamily="18" charset="0"/>
              </a:rPr>
              <a:t>路搜索树的搜索算法。其搜索过程也是一个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在结点内搜索</a:t>
            </a:r>
            <a:r>
              <a:rPr kumimoji="0" lang="zh-CN" altLang="en-US" sz="2600">
                <a:latin typeface="Times New Roman" panose="02020603050405020304" pitchFamily="18" charset="0"/>
              </a:rPr>
              <a:t>和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自根结点开始循某一条路径向下一层结点搜索</a:t>
            </a:r>
            <a:r>
              <a:rPr kumimoji="0" lang="zh-CN" altLang="en-US" sz="2600">
                <a:latin typeface="Times New Roman" panose="02020603050405020304" pitchFamily="18" charset="0"/>
              </a:rPr>
              <a:t>的交替的过程。</a:t>
            </a: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例如：</a:t>
            </a:r>
          </a:p>
        </p:txBody>
      </p:sp>
      <p:sp>
        <p:nvSpPr>
          <p:cNvPr id="173059" name="Rectangle 7"/>
          <p:cNvSpPr>
            <a:spLocks noChangeArrowheads="1"/>
          </p:cNvSpPr>
          <p:nvPr/>
        </p:nvSpPr>
        <p:spPr bwMode="auto">
          <a:xfrm>
            <a:off x="1046163" y="14288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树的搜索</a:t>
            </a:r>
          </a:p>
        </p:txBody>
      </p:sp>
      <p:grpSp>
        <p:nvGrpSpPr>
          <p:cNvPr id="173060" name="Group 73"/>
          <p:cNvGrpSpPr>
            <a:grpSpLocks/>
          </p:cNvGrpSpPr>
          <p:nvPr/>
        </p:nvGrpSpPr>
        <p:grpSpPr bwMode="auto">
          <a:xfrm>
            <a:off x="4151313" y="2565401"/>
            <a:ext cx="4521200" cy="3662363"/>
            <a:chOff x="3833" y="1616"/>
            <a:chExt cx="2848" cy="2307"/>
          </a:xfrm>
        </p:grpSpPr>
        <p:sp>
          <p:nvSpPr>
            <p:cNvPr id="173077" name="Rectangle 10" descr="羊皮纸"/>
            <p:cNvSpPr>
              <a:spLocks noChangeArrowheads="1"/>
            </p:cNvSpPr>
            <p:nvPr/>
          </p:nvSpPr>
          <p:spPr bwMode="auto">
            <a:xfrm>
              <a:off x="5061" y="2021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73078" name="Line 11"/>
            <p:cNvSpPr>
              <a:spLocks noChangeShapeType="1"/>
            </p:cNvSpPr>
            <p:nvPr/>
          </p:nvSpPr>
          <p:spPr bwMode="auto">
            <a:xfrm flipH="1">
              <a:off x="4629" y="2213"/>
              <a:ext cx="480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79" name="Line 12"/>
            <p:cNvSpPr>
              <a:spLocks noChangeShapeType="1"/>
            </p:cNvSpPr>
            <p:nvPr/>
          </p:nvSpPr>
          <p:spPr bwMode="auto">
            <a:xfrm>
              <a:off x="5349" y="2213"/>
              <a:ext cx="528" cy="38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0" name="Rectangle 13" descr="羊皮纸"/>
            <p:cNvSpPr>
              <a:spLocks noChangeArrowheads="1"/>
            </p:cNvSpPr>
            <p:nvPr/>
          </p:nvSpPr>
          <p:spPr bwMode="auto">
            <a:xfrm>
              <a:off x="6021" y="3173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73081" name="Rectangle 14" descr="羊皮纸"/>
            <p:cNvSpPr>
              <a:spLocks noChangeArrowheads="1"/>
            </p:cNvSpPr>
            <p:nvPr/>
          </p:nvSpPr>
          <p:spPr bwMode="auto">
            <a:xfrm>
              <a:off x="5445" y="3173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73082" name="Rectangle 15" descr="羊皮纸"/>
            <p:cNvSpPr>
              <a:spLocks noChangeArrowheads="1"/>
            </p:cNvSpPr>
            <p:nvPr/>
          </p:nvSpPr>
          <p:spPr bwMode="auto">
            <a:xfrm>
              <a:off x="5781" y="2578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40</a:t>
              </a:r>
            </a:p>
          </p:txBody>
        </p:sp>
        <p:sp>
          <p:nvSpPr>
            <p:cNvPr id="173083" name="Rectangle 16" descr="羊皮纸"/>
            <p:cNvSpPr>
              <a:spLocks noChangeArrowheads="1"/>
            </p:cNvSpPr>
            <p:nvPr/>
          </p:nvSpPr>
          <p:spPr bwMode="auto">
            <a:xfrm>
              <a:off x="4341" y="2578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73084" name="Line 17"/>
            <p:cNvSpPr>
              <a:spLocks noChangeShapeType="1"/>
            </p:cNvSpPr>
            <p:nvPr/>
          </p:nvSpPr>
          <p:spPr bwMode="auto">
            <a:xfrm flipH="1">
              <a:off x="5205" y="1714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5" name="Text Box 18"/>
            <p:cNvSpPr txBox="1">
              <a:spLocks noChangeArrowheads="1"/>
            </p:cNvSpPr>
            <p:nvPr/>
          </p:nvSpPr>
          <p:spPr bwMode="auto">
            <a:xfrm>
              <a:off x="5301" y="1616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73086" name="Line 19"/>
            <p:cNvSpPr>
              <a:spLocks noChangeShapeType="1"/>
            </p:cNvSpPr>
            <p:nvPr/>
          </p:nvSpPr>
          <p:spPr bwMode="auto">
            <a:xfrm>
              <a:off x="6066" y="2837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7" name="Line 20"/>
            <p:cNvSpPr>
              <a:spLocks noChangeShapeType="1"/>
            </p:cNvSpPr>
            <p:nvPr/>
          </p:nvSpPr>
          <p:spPr bwMode="auto">
            <a:xfrm flipH="1">
              <a:off x="4197" y="2837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8" name="Line 21"/>
            <p:cNvSpPr>
              <a:spLocks noChangeShapeType="1"/>
            </p:cNvSpPr>
            <p:nvPr/>
          </p:nvSpPr>
          <p:spPr bwMode="auto">
            <a:xfrm flipH="1">
              <a:off x="5637" y="2837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9" name="Rectangle 22" descr="羊皮纸"/>
            <p:cNvSpPr>
              <a:spLocks noChangeArrowheads="1"/>
            </p:cNvSpPr>
            <p:nvPr/>
          </p:nvSpPr>
          <p:spPr bwMode="auto">
            <a:xfrm>
              <a:off x="3861" y="3154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73090" name="Line 23"/>
            <p:cNvSpPr>
              <a:spLocks noChangeShapeType="1"/>
            </p:cNvSpPr>
            <p:nvPr/>
          </p:nvSpPr>
          <p:spPr bwMode="auto">
            <a:xfrm>
              <a:off x="4626" y="2837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91" name="Rectangle 24" descr="羊皮纸"/>
            <p:cNvSpPr>
              <a:spLocks noChangeArrowheads="1"/>
            </p:cNvSpPr>
            <p:nvPr/>
          </p:nvSpPr>
          <p:spPr bwMode="auto">
            <a:xfrm>
              <a:off x="4725" y="3154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25</a:t>
              </a:r>
            </a:p>
          </p:txBody>
        </p:sp>
        <p:grpSp>
          <p:nvGrpSpPr>
            <p:cNvPr id="173092" name="Group 25"/>
            <p:cNvGrpSpPr>
              <a:grpSpLocks/>
            </p:cNvGrpSpPr>
            <p:nvPr/>
          </p:nvGrpSpPr>
          <p:grpSpPr bwMode="auto">
            <a:xfrm>
              <a:off x="3833" y="3384"/>
              <a:ext cx="172" cy="523"/>
              <a:chOff x="2708" y="3315"/>
              <a:chExt cx="172" cy="523"/>
            </a:xfrm>
          </p:grpSpPr>
          <p:sp>
            <p:nvSpPr>
              <p:cNvPr id="474138" name="Rectangle 2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21" name="AutoShape 27"/>
              <p:cNvCxnSpPr>
                <a:cxnSpLocks noChangeShapeType="1"/>
                <a:stCxn id="474138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3" name="Group 28"/>
            <p:cNvGrpSpPr>
              <a:grpSpLocks/>
            </p:cNvGrpSpPr>
            <p:nvPr/>
          </p:nvGrpSpPr>
          <p:grpSpPr bwMode="auto">
            <a:xfrm>
              <a:off x="4089" y="3384"/>
              <a:ext cx="172" cy="523"/>
              <a:chOff x="2708" y="3315"/>
              <a:chExt cx="172" cy="523"/>
            </a:xfrm>
          </p:grpSpPr>
          <p:sp>
            <p:nvSpPr>
              <p:cNvPr id="474141" name="Rectangle 29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9" name="AutoShape 30"/>
              <p:cNvCxnSpPr>
                <a:cxnSpLocks noChangeShapeType="1"/>
                <a:stCxn id="474141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4" name="Group 31"/>
            <p:cNvGrpSpPr>
              <a:grpSpLocks/>
            </p:cNvGrpSpPr>
            <p:nvPr/>
          </p:nvGrpSpPr>
          <p:grpSpPr bwMode="auto">
            <a:xfrm>
              <a:off x="4349" y="3384"/>
              <a:ext cx="172" cy="523"/>
              <a:chOff x="2708" y="3315"/>
              <a:chExt cx="172" cy="523"/>
            </a:xfrm>
          </p:grpSpPr>
          <p:sp>
            <p:nvSpPr>
              <p:cNvPr id="474144" name="Rectangle 32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7" name="AutoShape 33"/>
              <p:cNvCxnSpPr>
                <a:cxnSpLocks noChangeShapeType="1"/>
                <a:stCxn id="474144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5" name="Group 34"/>
            <p:cNvGrpSpPr>
              <a:grpSpLocks/>
            </p:cNvGrpSpPr>
            <p:nvPr/>
          </p:nvGrpSpPr>
          <p:grpSpPr bwMode="auto">
            <a:xfrm>
              <a:off x="4694" y="3384"/>
              <a:ext cx="172" cy="539"/>
              <a:chOff x="2708" y="3315"/>
              <a:chExt cx="172" cy="518"/>
            </a:xfrm>
          </p:grpSpPr>
          <p:sp>
            <p:nvSpPr>
              <p:cNvPr id="474147" name="Rectangle 35"/>
              <p:cNvSpPr>
                <a:spLocks noChangeArrowheads="1"/>
              </p:cNvSpPr>
              <p:nvPr/>
            </p:nvSpPr>
            <p:spPr bwMode="auto">
              <a:xfrm>
                <a:off x="2708" y="3629"/>
                <a:ext cx="172" cy="204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5" name="AutoShape 36"/>
              <p:cNvCxnSpPr>
                <a:cxnSpLocks noChangeShapeType="1"/>
                <a:stCxn id="474147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6" name="Group 37"/>
            <p:cNvGrpSpPr>
              <a:grpSpLocks/>
            </p:cNvGrpSpPr>
            <p:nvPr/>
          </p:nvGrpSpPr>
          <p:grpSpPr bwMode="auto">
            <a:xfrm>
              <a:off x="6509" y="3384"/>
              <a:ext cx="172" cy="523"/>
              <a:chOff x="2708" y="3315"/>
              <a:chExt cx="172" cy="523"/>
            </a:xfrm>
          </p:grpSpPr>
          <p:sp>
            <p:nvSpPr>
              <p:cNvPr id="474150" name="Rectangle 38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3" name="AutoShape 39"/>
              <p:cNvCxnSpPr>
                <a:cxnSpLocks noChangeShapeType="1"/>
                <a:stCxn id="47415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7" name="Group 40"/>
            <p:cNvGrpSpPr>
              <a:grpSpLocks/>
            </p:cNvGrpSpPr>
            <p:nvPr/>
          </p:nvGrpSpPr>
          <p:grpSpPr bwMode="auto">
            <a:xfrm>
              <a:off x="4944" y="3384"/>
              <a:ext cx="172" cy="523"/>
              <a:chOff x="2708" y="3315"/>
              <a:chExt cx="172" cy="523"/>
            </a:xfrm>
          </p:grpSpPr>
          <p:sp>
            <p:nvSpPr>
              <p:cNvPr id="474153" name="Rectangle 41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1" name="AutoShape 42"/>
              <p:cNvCxnSpPr>
                <a:cxnSpLocks noChangeShapeType="1"/>
                <a:stCxn id="474153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8" name="Group 43"/>
            <p:cNvGrpSpPr>
              <a:grpSpLocks/>
            </p:cNvGrpSpPr>
            <p:nvPr/>
          </p:nvGrpSpPr>
          <p:grpSpPr bwMode="auto">
            <a:xfrm>
              <a:off x="5404" y="3384"/>
              <a:ext cx="172" cy="523"/>
              <a:chOff x="2708" y="3315"/>
              <a:chExt cx="172" cy="523"/>
            </a:xfrm>
          </p:grpSpPr>
          <p:sp>
            <p:nvSpPr>
              <p:cNvPr id="474156" name="Rectangle 44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9" name="AutoShape 45"/>
              <p:cNvCxnSpPr>
                <a:cxnSpLocks noChangeShapeType="1"/>
                <a:stCxn id="474156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9" name="Group 46"/>
            <p:cNvGrpSpPr>
              <a:grpSpLocks/>
            </p:cNvGrpSpPr>
            <p:nvPr/>
          </p:nvGrpSpPr>
          <p:grpSpPr bwMode="auto">
            <a:xfrm>
              <a:off x="5663" y="3384"/>
              <a:ext cx="172" cy="523"/>
              <a:chOff x="2708" y="3315"/>
              <a:chExt cx="172" cy="523"/>
            </a:xfrm>
          </p:grpSpPr>
          <p:sp>
            <p:nvSpPr>
              <p:cNvPr id="474159" name="Rectangle 47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7" name="AutoShape 48"/>
              <p:cNvCxnSpPr>
                <a:cxnSpLocks noChangeShapeType="1"/>
                <a:stCxn id="474159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100" name="Group 49"/>
            <p:cNvGrpSpPr>
              <a:grpSpLocks/>
            </p:cNvGrpSpPr>
            <p:nvPr/>
          </p:nvGrpSpPr>
          <p:grpSpPr bwMode="auto">
            <a:xfrm>
              <a:off x="5986" y="3384"/>
              <a:ext cx="172" cy="523"/>
              <a:chOff x="2708" y="3315"/>
              <a:chExt cx="172" cy="523"/>
            </a:xfrm>
          </p:grpSpPr>
          <p:sp>
            <p:nvSpPr>
              <p:cNvPr id="474162" name="Rectangle 50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5" name="AutoShape 51"/>
              <p:cNvCxnSpPr>
                <a:cxnSpLocks noChangeShapeType="1"/>
                <a:stCxn id="474162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101" name="Group 52"/>
            <p:cNvGrpSpPr>
              <a:grpSpLocks/>
            </p:cNvGrpSpPr>
            <p:nvPr/>
          </p:nvGrpSpPr>
          <p:grpSpPr bwMode="auto">
            <a:xfrm>
              <a:off x="6237" y="3384"/>
              <a:ext cx="172" cy="523"/>
              <a:chOff x="2708" y="3315"/>
              <a:chExt cx="172" cy="523"/>
            </a:xfrm>
          </p:grpSpPr>
          <p:sp>
            <p:nvSpPr>
              <p:cNvPr id="474165" name="Rectangle 53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3" name="AutoShape 54"/>
              <p:cNvCxnSpPr>
                <a:cxnSpLocks noChangeShapeType="1"/>
                <a:stCxn id="474165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474167" name="Line 55"/>
          <p:cNvSpPr>
            <a:spLocks noChangeShapeType="1"/>
          </p:cNvSpPr>
          <p:nvPr/>
        </p:nvSpPr>
        <p:spPr bwMode="auto">
          <a:xfrm flipH="1">
            <a:off x="6399213" y="2730500"/>
            <a:ext cx="152400" cy="457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4169" name="Text Box 57"/>
          <p:cNvSpPr txBox="1">
            <a:spLocks noChangeArrowheads="1"/>
          </p:cNvSpPr>
          <p:nvPr/>
        </p:nvSpPr>
        <p:spPr bwMode="auto">
          <a:xfrm>
            <a:off x="8520114" y="2852738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35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4170" name="Line 58"/>
          <p:cNvSpPr>
            <a:spLocks noChangeShapeType="1"/>
          </p:cNvSpPr>
          <p:nvPr/>
        </p:nvSpPr>
        <p:spPr bwMode="auto">
          <a:xfrm flipH="1">
            <a:off x="6950076" y="4437063"/>
            <a:ext cx="341313" cy="576262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1" name="Line 59"/>
          <p:cNvSpPr>
            <a:spLocks noChangeShapeType="1"/>
          </p:cNvSpPr>
          <p:nvPr/>
        </p:nvSpPr>
        <p:spPr bwMode="auto">
          <a:xfrm>
            <a:off x="6662738" y="3500438"/>
            <a:ext cx="792162" cy="56515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2" name="Text Box 60"/>
          <p:cNvSpPr txBox="1">
            <a:spLocks noChangeArrowheads="1"/>
          </p:cNvSpPr>
          <p:nvPr/>
        </p:nvSpPr>
        <p:spPr bwMode="auto">
          <a:xfrm>
            <a:off x="2566989" y="3357563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18</a:t>
            </a:r>
            <a:endParaRPr lang="en-US" altLang="zh-CN" b="1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4173" name="Text Box 61"/>
          <p:cNvSpPr txBox="1">
            <a:spLocks noChangeArrowheads="1"/>
          </p:cNvSpPr>
          <p:nvPr/>
        </p:nvSpPr>
        <p:spPr bwMode="auto">
          <a:xfrm>
            <a:off x="2135189" y="3933826"/>
            <a:ext cx="1870075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搜索失败，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返回最后停留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的叶结点地址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及新关键码在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结点中可插入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的位置！</a:t>
            </a:r>
            <a:endParaRPr lang="en-US" altLang="zh-CN" sz="2200">
              <a:solidFill>
                <a:srgbClr val="0066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4174" name="Text Box 62"/>
          <p:cNvSpPr txBox="1">
            <a:spLocks noChangeArrowheads="1"/>
          </p:cNvSpPr>
          <p:nvPr/>
        </p:nvSpPr>
        <p:spPr bwMode="auto">
          <a:xfrm>
            <a:off x="8474076" y="3402014"/>
            <a:ext cx="1870075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搜索成功，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返回结点地址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及关键码在结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点中的序号！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4175" name="Line 63"/>
          <p:cNvSpPr>
            <a:spLocks noChangeShapeType="1"/>
          </p:cNvSpPr>
          <p:nvPr/>
        </p:nvSpPr>
        <p:spPr bwMode="auto">
          <a:xfrm flipH="1">
            <a:off x="6215063" y="2720975"/>
            <a:ext cx="152400" cy="45720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4176" name="Line 64"/>
          <p:cNvSpPr>
            <a:spLocks noChangeShapeType="1"/>
          </p:cNvSpPr>
          <p:nvPr/>
        </p:nvSpPr>
        <p:spPr bwMode="auto">
          <a:xfrm flipH="1">
            <a:off x="5384800" y="3467101"/>
            <a:ext cx="755650" cy="576263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7" name="Line 65"/>
          <p:cNvSpPr>
            <a:spLocks noChangeShapeType="1"/>
          </p:cNvSpPr>
          <p:nvPr/>
        </p:nvSpPr>
        <p:spPr bwMode="auto">
          <a:xfrm flipH="1">
            <a:off x="4656138" y="4424363"/>
            <a:ext cx="341312" cy="576262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8" name="Line 66"/>
          <p:cNvSpPr>
            <a:spLocks noChangeShapeType="1"/>
          </p:cNvSpPr>
          <p:nvPr/>
        </p:nvSpPr>
        <p:spPr bwMode="auto">
          <a:xfrm flipH="1">
            <a:off x="5049838" y="5326063"/>
            <a:ext cx="0" cy="53975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4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7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7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7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7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7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67" grpId="0" animBg="1"/>
      <p:bldP spid="474169" grpId="0"/>
      <p:bldP spid="474170" grpId="0" animBg="1"/>
      <p:bldP spid="474171" grpId="0" animBg="1"/>
      <p:bldP spid="474172" grpId="0"/>
      <p:bldP spid="474173" grpId="0"/>
      <p:bldP spid="474174" grpId="0"/>
      <p:bldP spid="474175" grpId="0" animBg="1"/>
      <p:bldP spid="474176" grpId="0" animBg="1"/>
      <p:bldP spid="474177" grpId="0" animBg="1"/>
      <p:bldP spid="47417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2" name="Rectangle 4"/>
          <p:cNvSpPr>
            <a:spLocks noChangeArrowheads="1"/>
          </p:cNvSpPr>
          <p:nvPr/>
        </p:nvSpPr>
        <p:spPr bwMode="auto">
          <a:xfrm>
            <a:off x="1487488" y="1196975"/>
            <a:ext cx="9865096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树的搜索时间与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树的阶数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直接有关，必须加以权衡。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树上进行搜索，搜索成功所需的时间取决于关键码所在的层次，搜索不成功所需的时间取决于树的高度。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定义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为叶结点所在的层次，失败结点位于第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层，那么，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树的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与树中的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之间有什么关系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？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如果让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树每层结点个数达到最大，且设关键码总数为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，则树的高度达到最小：</a:t>
            </a:r>
          </a:p>
          <a:p>
            <a:pPr algn="just"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3400" b="0" i="1" dirty="0">
                <a:latin typeface="Times New Roman" panose="02020603050405020304" pitchFamily="18" charset="0"/>
                <a:ea typeface="仿宋_GB2312" pitchFamily="1" charset="-122"/>
              </a:rPr>
              <a:t>         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zh-CN" sz="2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        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≥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2600" i="1" baseline="-25000" dirty="0" err="1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488454" name="Rectangle 6"/>
          <p:cNvSpPr>
            <a:spLocks noChangeArrowheads="1"/>
          </p:cNvSpPr>
          <p:nvPr/>
        </p:nvSpPr>
        <p:spPr bwMode="white">
          <a:xfrm>
            <a:off x="1200151" y="8228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</a:t>
            </a:r>
          </a:p>
        </p:txBody>
      </p:sp>
      <p:sp>
        <p:nvSpPr>
          <p:cNvPr id="174089" name="AutoShape 12"/>
          <p:cNvSpPr>
            <a:spLocks noChangeArrowheads="1"/>
          </p:cNvSpPr>
          <p:nvPr/>
        </p:nvSpPr>
        <p:spPr bwMode="auto">
          <a:xfrm>
            <a:off x="4079007" y="5517232"/>
            <a:ext cx="504825" cy="107950"/>
          </a:xfrm>
          <a:prstGeom prst="rightArrow">
            <a:avLst>
              <a:gd name="adj1" fmla="val 50000"/>
              <a:gd name="adj2" fmla="val 116912"/>
            </a:avLst>
          </a:prstGeom>
          <a:solidFill>
            <a:srgbClr val="FF7C8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4"/>
          <p:cNvSpPr>
            <a:spLocks noChangeArrowheads="1"/>
          </p:cNvSpPr>
          <p:nvPr/>
        </p:nvSpPr>
        <p:spPr bwMode="auto">
          <a:xfrm>
            <a:off x="1775520" y="1268413"/>
            <a:ext cx="9288262" cy="510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如果让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树中每层结点个数达到最少，则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树的高度可能达到最大。设树中关键码个数为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树的定义可知： 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4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如此类推，</a:t>
            </a:r>
            <a:r>
              <a:rPr kumimoji="0"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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所有这些结点都不是失败结点。失败结点在第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层，失败结点个数为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28715" name="Rectangle 11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1847528" y="1268414"/>
            <a:ext cx="9144818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这是因为树中关键码有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个，而失败数据一般与已有关键码交错排列。因此，有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   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 =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失败结点数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位于第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h+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层的结点数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   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-1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N≥2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m/2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((N+1)/2)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      </a:t>
            </a:r>
            <a:r>
              <a:rPr kumimoji="0" lang="en-US" altLang="zh-CN" sz="26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≤log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((N+1)/2)+1</a:t>
            </a:r>
          </a:p>
          <a:p>
            <a:pPr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示例：若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树的阶数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= 199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，关键码总数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 = 1999999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不超过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3333CC"/>
              </a:buClr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       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100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1000000 +1= 4           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       log</a:t>
            </a:r>
            <a:r>
              <a:rPr kumimoji="0" lang="en-US" altLang="zh-CN" sz="2600" baseline="-25000" dirty="0" smtClean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1000000 +1=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21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506885" name="Rectangle 5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  <p:sp>
        <p:nvSpPr>
          <p:cNvPr id="2" name="左右箭头 1"/>
          <p:cNvSpPr/>
          <p:nvPr/>
        </p:nvSpPr>
        <p:spPr bwMode="auto">
          <a:xfrm>
            <a:off x="6312024" y="5589240"/>
            <a:ext cx="1080120" cy="216024"/>
          </a:xfrm>
          <a:prstGeom prst="leftRightArrow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7" name="Rectangle 5"/>
          <p:cNvSpPr>
            <a:spLocks noChangeArrowheads="1"/>
          </p:cNvSpPr>
          <p:nvPr/>
        </p:nvSpPr>
        <p:spPr bwMode="auto">
          <a:xfrm>
            <a:off x="1343224" y="1268413"/>
            <a:ext cx="1022538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值的选择 ：应使得在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树中找到关键码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的时间总量达到最小。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这个时间由两部分组成：</a:t>
            </a:r>
            <a:endParaRPr kumimoji="0" lang="zh-CN" altLang="en-US" sz="3000" dirty="0">
              <a:latin typeface="Times New Roman" panose="02020603050405020304" pitchFamily="18" charset="0"/>
            </a:endParaRPr>
          </a:p>
          <a:p>
            <a:pPr marL="971550" lvl="1" indent="-514350">
              <a:buClr>
                <a:srgbClr val="009900"/>
              </a:buClr>
              <a:buSzPct val="50000"/>
              <a:buFont typeface="+mj-ea"/>
              <a:buAutoNum type="circleNumDbPlain"/>
              <a:defRPr/>
            </a:pP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从磁盘中读入结点所用时间</a:t>
            </a:r>
          </a:p>
          <a:p>
            <a:pPr marL="971550" lvl="1" indent="-514350">
              <a:buClr>
                <a:srgbClr val="009900"/>
              </a:buClr>
              <a:buSzPct val="50000"/>
              <a:buFont typeface="+mj-ea"/>
              <a:buAutoNum type="circleNumDbPlain"/>
              <a:defRPr/>
            </a:pP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在结点中搜索 </a:t>
            </a:r>
            <a:r>
              <a:rPr kumimoji="0" lang="en-US" altLang="zh-CN" sz="2600" i="1" dirty="0">
                <a:solidFill>
                  <a:srgbClr val="008000"/>
                </a:solidFill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所用时间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提高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树的阶数</a:t>
            </a:r>
            <a:r>
              <a:rPr kumimoji="0" lang="zh-CN" altLang="en-US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，可以减少树的高度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，从而减少读入结点的次数，因而可减少读磁盘的次数。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事实上，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受到内存可使用空间的限制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。当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很大超出内存工作区容量时，结点不能一次读入到内存，增加了读盘次数，也增加了结点内搜索的难度。</a:t>
            </a:r>
          </a:p>
        </p:txBody>
      </p:sp>
      <p:sp>
        <p:nvSpPr>
          <p:cNvPr id="330763" name="Rectangle 11"/>
          <p:cNvSpPr>
            <a:spLocks noChangeArrowheads="1"/>
          </p:cNvSpPr>
          <p:nvPr/>
        </p:nvSpPr>
        <p:spPr bwMode="white">
          <a:xfrm>
            <a:off x="983432" y="684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9" name="Rectangle 5"/>
          <p:cNvSpPr>
            <a:spLocks noChangeArrowheads="1"/>
          </p:cNvSpPr>
          <p:nvPr/>
        </p:nvSpPr>
        <p:spPr bwMode="auto">
          <a:xfrm>
            <a:off x="1847528" y="1196752"/>
            <a:ext cx="8856984" cy="539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树是从空树起，逐个插入关键码而生成的。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树中，除根结点外的每个非失败结点的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关键码个数都在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[ 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-1, </a:t>
            </a:r>
            <a:r>
              <a:rPr kumimoji="0"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-1]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之间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将一个关键码插入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树中时，首先要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调用搜索算法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，若搜索成功，不能插入，因为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不允许重复值存在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；当搜索失败时，得到要插入的结点地址（该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结点是叶结点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，即搜索路径中所遇到的最后一个非失败结点）。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两种情况：</a:t>
            </a:r>
          </a:p>
          <a:p>
            <a:pPr lvl="1">
              <a:lnSpc>
                <a:spcPct val="105000"/>
              </a:lnSpc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若找到的结点关键码个数少于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，直接插入；</a:t>
            </a:r>
          </a:p>
          <a:p>
            <a:pPr lvl="1">
              <a:lnSpc>
                <a:spcPct val="105000"/>
              </a:lnSpc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若找到的结点已经饱和，插入后结点中的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关键码个数超出了上界 </a:t>
            </a:r>
            <a:r>
              <a:rPr kumimoji="0"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，则该结点需要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“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分裂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78179" name="Rectangle 7"/>
          <p:cNvSpPr>
            <a:spLocks noChangeArrowheads="1"/>
          </p:cNvSpPr>
          <p:nvPr/>
        </p:nvSpPr>
        <p:spPr bwMode="auto">
          <a:xfrm>
            <a:off x="1199456" y="46247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7.5.3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</p:txBody>
      </p:sp>
      <p:sp>
        <p:nvSpPr>
          <p:cNvPr id="2" name="椭圆形标注 1"/>
          <p:cNvSpPr/>
          <p:nvPr/>
        </p:nvSpPr>
        <p:spPr bwMode="auto">
          <a:xfrm>
            <a:off x="10560496" y="1340768"/>
            <a:ext cx="1440160" cy="432048"/>
          </a:xfrm>
          <a:prstGeom prst="wedgeEllipseCallout">
            <a:avLst>
              <a:gd name="adj1" fmla="val -46062"/>
              <a:gd name="adj2" fmla="val 63902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子树个数呢？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ChangeArrowheads="1"/>
          </p:cNvSpPr>
          <p:nvPr/>
        </p:nvSpPr>
        <p:spPr bwMode="auto">
          <a:xfrm>
            <a:off x="2207568" y="1484784"/>
            <a:ext cx="5905500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静态搜索表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顺序搜索</a:t>
            </a:r>
            <a:endParaRPr kumimoji="0" lang="zh-CN" altLang="en-US" dirty="0">
              <a:latin typeface="Comic Sans MS" panose="030F0702030302020204" pitchFamily="66" charset="0"/>
              <a:ea typeface="仿宋" panose="02010609060101010101" pitchFamily="49" charset="-122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有序顺序表的搜索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    ▪ 有序顺序表的顺序搜索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    ▪ 有序顺序表的折半搜索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分块搜索</a:t>
            </a: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（索引顺序搜索）</a:t>
            </a:r>
            <a:endParaRPr kumimoji="0" lang="en-US" altLang="zh-CN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37431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7.1 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静态搜索结构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5"/>
          <p:cNvSpPr>
            <a:spLocks noChangeArrowheads="1"/>
          </p:cNvSpPr>
          <p:nvPr/>
        </p:nvSpPr>
        <p:spPr bwMode="auto">
          <a:xfrm>
            <a:off x="1271464" y="1196975"/>
            <a:ext cx="10009235" cy="518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/>
            <a:r>
              <a:rPr kumimoji="0" lang="zh-CN" altLang="en-US" sz="2600" dirty="0">
                <a:latin typeface="Times New Roman" panose="02020603050405020304" pitchFamily="18" charset="0"/>
              </a:rPr>
              <a:t>设结点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中已经有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个关键码，当再插入一个关键码后结点的状态为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      其中，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+1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 1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这时必须把结点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分裂成两个结点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，它们包含的信息分别为：</a:t>
            </a:r>
          </a:p>
          <a:p>
            <a:pPr lvl="2">
              <a:spcBef>
                <a:spcPct val="15000"/>
              </a:spcBef>
              <a:buClr>
                <a:srgbClr val="FF33CC"/>
              </a:buClr>
              <a:buSzPct val="60000"/>
              <a:buFont typeface="Wingdings" panose="05000000000000000000" pitchFamily="2" charset="2"/>
              <a:buChar char="v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</a:rPr>
              <a:t>结点 </a:t>
            </a:r>
            <a:r>
              <a:rPr kumimoji="0" lang="en-US" altLang="zh-CN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dirty="0">
                <a:latin typeface="Times New Roman" panose="02020603050405020304" pitchFamily="18" charset="0"/>
              </a:rPr>
              <a:t>：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 -1,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0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 -1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 -1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  <a:p>
            <a:pPr lvl="2">
              <a:spcBef>
                <a:spcPct val="15000"/>
              </a:spcBef>
              <a:buClr>
                <a:srgbClr val="FF33CC"/>
              </a:buClr>
              <a:buSzPct val="60000"/>
              <a:buFont typeface="Wingdings" panose="05000000000000000000" pitchFamily="2" charset="2"/>
              <a:buChar char="v"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</a:rPr>
              <a:t>结点 </a:t>
            </a:r>
            <a:r>
              <a:rPr kumimoji="0" lang="en-US" altLang="zh-CN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dirty="0">
                <a:latin typeface="Times New Roman" panose="02020603050405020304" pitchFamily="18" charset="0"/>
              </a:rPr>
              <a:t>：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-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+1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+1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位于中间的关键码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baseline="-25000" dirty="0" err="1">
                <a:latin typeface="Times New Roman" panose="02020603050405020304" pitchFamily="18" charset="0"/>
              </a:rPr>
              <a:t>m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与指向新结点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的指针形成一个二元组 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600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600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q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 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插入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到这两个结点的</a:t>
            </a:r>
            <a:r>
              <a:rPr kumimoji="0" lang="zh-CN" altLang="en-US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中去。</a:t>
            </a:r>
          </a:p>
        </p:txBody>
      </p:sp>
      <p:sp>
        <p:nvSpPr>
          <p:cNvPr id="494598" name="Rectangle 6"/>
          <p:cNvSpPr>
            <a:spLocks noChangeArrowheads="1"/>
          </p:cNvSpPr>
          <p:nvPr/>
        </p:nvSpPr>
        <p:spPr bwMode="white">
          <a:xfrm>
            <a:off x="1127448" y="115887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结点“分裂”的原则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26" name="Group 74"/>
          <p:cNvGrpSpPr>
            <a:grpSpLocks/>
          </p:cNvGrpSpPr>
          <p:nvPr/>
        </p:nvGrpSpPr>
        <p:grpSpPr bwMode="auto">
          <a:xfrm>
            <a:off x="2028826" y="1304926"/>
            <a:ext cx="3381375" cy="1254125"/>
            <a:chOff x="318" y="822"/>
            <a:chExt cx="2130" cy="790"/>
          </a:xfrm>
        </p:grpSpPr>
        <p:sp>
          <p:nvSpPr>
            <p:cNvPr id="180287" name="Rectangle 5" descr="白色大理石"/>
            <p:cNvSpPr>
              <a:spLocks noChangeArrowheads="1"/>
            </p:cNvSpPr>
            <p:nvPr/>
          </p:nvSpPr>
          <p:spPr bwMode="auto">
            <a:xfrm>
              <a:off x="576" y="1087"/>
              <a:ext cx="187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88" name="Line 6"/>
            <p:cNvSpPr>
              <a:spLocks noChangeShapeType="1"/>
            </p:cNvSpPr>
            <p:nvPr/>
          </p:nvSpPr>
          <p:spPr bwMode="auto">
            <a:xfrm>
              <a:off x="912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9" name="Line 7"/>
            <p:cNvSpPr>
              <a:spLocks noChangeShapeType="1"/>
            </p:cNvSpPr>
            <p:nvPr/>
          </p:nvSpPr>
          <p:spPr bwMode="auto">
            <a:xfrm>
              <a:off x="1200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0" name="Line 8"/>
            <p:cNvSpPr>
              <a:spLocks noChangeShapeType="1"/>
            </p:cNvSpPr>
            <p:nvPr/>
          </p:nvSpPr>
          <p:spPr bwMode="auto">
            <a:xfrm>
              <a:off x="1536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1" name="Line 9"/>
            <p:cNvSpPr>
              <a:spLocks noChangeShapeType="1"/>
            </p:cNvSpPr>
            <p:nvPr/>
          </p:nvSpPr>
          <p:spPr bwMode="auto">
            <a:xfrm>
              <a:off x="1824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2" name="Line 10"/>
            <p:cNvSpPr>
              <a:spLocks noChangeShapeType="1"/>
            </p:cNvSpPr>
            <p:nvPr/>
          </p:nvSpPr>
          <p:spPr bwMode="auto">
            <a:xfrm>
              <a:off x="2160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3" name="Text Box 11"/>
            <p:cNvSpPr txBox="1">
              <a:spLocks noChangeArrowheads="1"/>
            </p:cNvSpPr>
            <p:nvPr/>
          </p:nvSpPr>
          <p:spPr bwMode="auto">
            <a:xfrm>
              <a:off x="635" y="1069"/>
              <a:ext cx="15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2        53       75</a:t>
              </a:r>
            </a:p>
          </p:txBody>
        </p:sp>
        <p:sp>
          <p:nvSpPr>
            <p:cNvPr id="180294" name="Text Box 12"/>
            <p:cNvSpPr txBox="1">
              <a:spLocks noChangeArrowheads="1"/>
            </p:cNvSpPr>
            <p:nvPr/>
          </p:nvSpPr>
          <p:spPr bwMode="auto">
            <a:xfrm>
              <a:off x="662" y="822"/>
              <a:ext cx="1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29" name="Text Box 13"/>
            <p:cNvSpPr txBox="1">
              <a:spLocks noChangeArrowheads="1"/>
            </p:cNvSpPr>
            <p:nvPr/>
          </p:nvSpPr>
          <p:spPr bwMode="auto">
            <a:xfrm>
              <a:off x="318" y="1000"/>
              <a:ext cx="24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96" name="Line 14"/>
            <p:cNvSpPr>
              <a:spLocks noChangeShapeType="1"/>
            </p:cNvSpPr>
            <p:nvPr/>
          </p:nvSpPr>
          <p:spPr bwMode="auto">
            <a:xfrm>
              <a:off x="1056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7" name="Line 15"/>
            <p:cNvSpPr>
              <a:spLocks noChangeShapeType="1"/>
            </p:cNvSpPr>
            <p:nvPr/>
          </p:nvSpPr>
          <p:spPr bwMode="auto">
            <a:xfrm>
              <a:off x="1680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8" name="Line 16"/>
            <p:cNvSpPr>
              <a:spLocks noChangeShapeType="1"/>
            </p:cNvSpPr>
            <p:nvPr/>
          </p:nvSpPr>
          <p:spPr bwMode="auto">
            <a:xfrm>
              <a:off x="2304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691" name="Group 75"/>
          <p:cNvGrpSpPr>
            <a:grpSpLocks/>
          </p:cNvGrpSpPr>
          <p:nvPr/>
        </p:nvGrpSpPr>
        <p:grpSpPr bwMode="auto">
          <a:xfrm>
            <a:off x="2028826" y="2559050"/>
            <a:ext cx="4448175" cy="1295400"/>
            <a:chOff x="318" y="1612"/>
            <a:chExt cx="2802" cy="816"/>
          </a:xfrm>
        </p:grpSpPr>
        <p:sp>
          <p:nvSpPr>
            <p:cNvPr id="180272" name="Rectangle 17" descr="白色大理石"/>
            <p:cNvSpPr>
              <a:spLocks noChangeArrowheads="1"/>
            </p:cNvSpPr>
            <p:nvPr/>
          </p:nvSpPr>
          <p:spPr bwMode="auto">
            <a:xfrm>
              <a:off x="576" y="1900"/>
              <a:ext cx="254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73" name="Text Box 18"/>
            <p:cNvSpPr txBox="1">
              <a:spLocks noChangeArrowheads="1"/>
            </p:cNvSpPr>
            <p:nvPr/>
          </p:nvSpPr>
          <p:spPr bwMode="auto">
            <a:xfrm>
              <a:off x="659" y="1888"/>
              <a:ext cx="21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3        53       75      139</a:t>
              </a:r>
            </a:p>
          </p:txBody>
        </p:sp>
        <p:sp>
          <p:nvSpPr>
            <p:cNvPr id="180274" name="Text Box 19"/>
            <p:cNvSpPr txBox="1">
              <a:spLocks noChangeArrowheads="1"/>
            </p:cNvSpPr>
            <p:nvPr/>
          </p:nvSpPr>
          <p:spPr bwMode="auto">
            <a:xfrm>
              <a:off x="638" y="1612"/>
              <a:ext cx="24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     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     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36" name="Text Box 20"/>
            <p:cNvSpPr txBox="1">
              <a:spLocks noChangeArrowheads="1"/>
            </p:cNvSpPr>
            <p:nvPr/>
          </p:nvSpPr>
          <p:spPr bwMode="auto">
            <a:xfrm>
              <a:off x="318" y="1816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76" name="Line 21"/>
            <p:cNvSpPr>
              <a:spLocks noChangeShapeType="1"/>
            </p:cNvSpPr>
            <p:nvPr/>
          </p:nvSpPr>
          <p:spPr bwMode="auto">
            <a:xfrm>
              <a:off x="1056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7" name="Line 22"/>
            <p:cNvSpPr>
              <a:spLocks noChangeShapeType="1"/>
            </p:cNvSpPr>
            <p:nvPr/>
          </p:nvSpPr>
          <p:spPr bwMode="auto">
            <a:xfrm>
              <a:off x="1680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8" name="Line 23"/>
            <p:cNvSpPr>
              <a:spLocks noChangeShapeType="1"/>
            </p:cNvSpPr>
            <p:nvPr/>
          </p:nvSpPr>
          <p:spPr bwMode="auto">
            <a:xfrm>
              <a:off x="2304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9" name="Line 24"/>
            <p:cNvSpPr>
              <a:spLocks noChangeShapeType="1"/>
            </p:cNvSpPr>
            <p:nvPr/>
          </p:nvSpPr>
          <p:spPr bwMode="auto">
            <a:xfrm>
              <a:off x="912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0" name="Line 25"/>
            <p:cNvSpPr>
              <a:spLocks noChangeShapeType="1"/>
            </p:cNvSpPr>
            <p:nvPr/>
          </p:nvSpPr>
          <p:spPr bwMode="auto">
            <a:xfrm>
              <a:off x="1200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1" name="Line 26"/>
            <p:cNvSpPr>
              <a:spLocks noChangeShapeType="1"/>
            </p:cNvSpPr>
            <p:nvPr/>
          </p:nvSpPr>
          <p:spPr bwMode="auto">
            <a:xfrm>
              <a:off x="1536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2" name="Line 27"/>
            <p:cNvSpPr>
              <a:spLocks noChangeShapeType="1"/>
            </p:cNvSpPr>
            <p:nvPr/>
          </p:nvSpPr>
          <p:spPr bwMode="auto">
            <a:xfrm>
              <a:off x="1824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3" name="Line 28"/>
            <p:cNvSpPr>
              <a:spLocks noChangeShapeType="1"/>
            </p:cNvSpPr>
            <p:nvPr/>
          </p:nvSpPr>
          <p:spPr bwMode="auto">
            <a:xfrm>
              <a:off x="2160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4" name="Line 29"/>
            <p:cNvSpPr>
              <a:spLocks noChangeShapeType="1"/>
            </p:cNvSpPr>
            <p:nvPr/>
          </p:nvSpPr>
          <p:spPr bwMode="auto">
            <a:xfrm>
              <a:off x="2448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5" name="Line 30"/>
            <p:cNvSpPr>
              <a:spLocks noChangeShapeType="1"/>
            </p:cNvSpPr>
            <p:nvPr/>
          </p:nvSpPr>
          <p:spPr bwMode="auto">
            <a:xfrm>
              <a:off x="2832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6" name="Line 31"/>
            <p:cNvSpPr>
              <a:spLocks noChangeShapeType="1"/>
            </p:cNvSpPr>
            <p:nvPr/>
          </p:nvSpPr>
          <p:spPr bwMode="auto">
            <a:xfrm>
              <a:off x="2976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693" name="Group 77"/>
          <p:cNvGrpSpPr>
            <a:grpSpLocks/>
          </p:cNvGrpSpPr>
          <p:nvPr/>
        </p:nvGrpSpPr>
        <p:grpSpPr bwMode="auto">
          <a:xfrm>
            <a:off x="6858001" y="1949450"/>
            <a:ext cx="2290763" cy="1295400"/>
            <a:chOff x="3360" y="1228"/>
            <a:chExt cx="1443" cy="816"/>
          </a:xfrm>
        </p:grpSpPr>
        <p:sp>
          <p:nvSpPr>
            <p:cNvPr id="180270" name="AutoShape 32"/>
            <p:cNvSpPr>
              <a:spLocks noChangeArrowheads="1"/>
            </p:cNvSpPr>
            <p:nvPr/>
          </p:nvSpPr>
          <p:spPr bwMode="auto">
            <a:xfrm>
              <a:off x="3360" y="1228"/>
              <a:ext cx="288" cy="816"/>
            </a:xfrm>
            <a:prstGeom prst="curvedLeftArrow">
              <a:avLst>
                <a:gd name="adj1" fmla="val 56667"/>
                <a:gd name="adj2" fmla="val 113333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95649" name="Text Box 33"/>
            <p:cNvSpPr txBox="1">
              <a:spLocks noChangeArrowheads="1"/>
            </p:cNvSpPr>
            <p:nvPr/>
          </p:nvSpPr>
          <p:spPr bwMode="auto">
            <a:xfrm>
              <a:off x="3748" y="1322"/>
              <a:ext cx="1055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加入</a:t>
              </a: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139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，</a:t>
              </a:r>
            </a:p>
            <a:p>
              <a:pPr eaLnBrk="1" hangingPunct="1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结点溢出</a:t>
              </a:r>
              <a:endParaRPr lang="zh-CN" altLang="en-US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495694" name="Group 78"/>
          <p:cNvGrpSpPr>
            <a:grpSpLocks/>
          </p:cNvGrpSpPr>
          <p:nvPr/>
        </p:nvGrpSpPr>
        <p:grpSpPr bwMode="auto">
          <a:xfrm>
            <a:off x="2209800" y="4159250"/>
            <a:ext cx="1524000" cy="1676400"/>
            <a:chOff x="432" y="2620"/>
            <a:chExt cx="960" cy="1056"/>
          </a:xfrm>
        </p:grpSpPr>
        <p:sp>
          <p:nvSpPr>
            <p:cNvPr id="180268" name="AutoShape 62"/>
            <p:cNvSpPr>
              <a:spLocks noChangeArrowheads="1"/>
            </p:cNvSpPr>
            <p:nvPr/>
          </p:nvSpPr>
          <p:spPr bwMode="auto">
            <a:xfrm>
              <a:off x="1152" y="2620"/>
              <a:ext cx="240" cy="1056"/>
            </a:xfrm>
            <a:prstGeom prst="curvedRightArrow">
              <a:avLst>
                <a:gd name="adj1" fmla="val 88000"/>
                <a:gd name="adj2" fmla="val 176000"/>
                <a:gd name="adj3" fmla="val 2023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95679" name="Text Box 63"/>
            <p:cNvSpPr txBox="1">
              <a:spLocks noChangeArrowheads="1"/>
            </p:cNvSpPr>
            <p:nvPr/>
          </p:nvSpPr>
          <p:spPr bwMode="auto">
            <a:xfrm>
              <a:off x="432" y="2813"/>
              <a:ext cx="582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结点</a:t>
              </a:r>
            </a:p>
            <a:p>
              <a:pPr eaLnBrk="1" hangingPunct="1">
                <a:defRPr/>
              </a:pPr>
              <a:r>
                <a:rPr lang="zh-CN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分裂</a:t>
              </a:r>
              <a:r>
                <a:rPr lang="zh-CN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5692" name="Group 76"/>
          <p:cNvGrpSpPr>
            <a:grpSpLocks/>
          </p:cNvGrpSpPr>
          <p:nvPr/>
        </p:nvGrpSpPr>
        <p:grpSpPr bwMode="auto">
          <a:xfrm>
            <a:off x="3779838" y="3930650"/>
            <a:ext cx="5897562" cy="2667000"/>
            <a:chOff x="1421" y="2476"/>
            <a:chExt cx="3715" cy="1680"/>
          </a:xfrm>
        </p:grpSpPr>
        <p:sp>
          <p:nvSpPr>
            <p:cNvPr id="180238" name="Rectangle 34" descr="白色大理石"/>
            <p:cNvSpPr>
              <a:spLocks noChangeArrowheads="1"/>
            </p:cNvSpPr>
            <p:nvPr/>
          </p:nvSpPr>
          <p:spPr bwMode="auto">
            <a:xfrm>
              <a:off x="2688" y="2764"/>
              <a:ext cx="1248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39" name="Text Box 35"/>
            <p:cNvSpPr txBox="1">
              <a:spLocks noChangeArrowheads="1"/>
            </p:cNvSpPr>
            <p:nvPr/>
          </p:nvSpPr>
          <p:spPr bwMode="auto">
            <a:xfrm>
              <a:off x="2743" y="2752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1        75</a:t>
              </a:r>
            </a:p>
          </p:txBody>
        </p:sp>
        <p:sp>
          <p:nvSpPr>
            <p:cNvPr id="180240" name="Text Box 36"/>
            <p:cNvSpPr txBox="1">
              <a:spLocks noChangeArrowheads="1"/>
            </p:cNvSpPr>
            <p:nvPr/>
          </p:nvSpPr>
          <p:spPr bwMode="auto">
            <a:xfrm>
              <a:off x="2774" y="2476"/>
              <a:ext cx="11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41" name="Line 37"/>
            <p:cNvSpPr>
              <a:spLocks noChangeShapeType="1"/>
            </p:cNvSpPr>
            <p:nvPr/>
          </p:nvSpPr>
          <p:spPr bwMode="auto">
            <a:xfrm>
              <a:off x="3984" y="3196"/>
              <a:ext cx="0" cy="24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2" name="Line 38"/>
            <p:cNvSpPr>
              <a:spLocks noChangeShapeType="1"/>
            </p:cNvSpPr>
            <p:nvPr/>
          </p:nvSpPr>
          <p:spPr bwMode="auto">
            <a:xfrm>
              <a:off x="3024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3" name="Line 39"/>
            <p:cNvSpPr>
              <a:spLocks noChangeShapeType="1"/>
            </p:cNvSpPr>
            <p:nvPr/>
          </p:nvSpPr>
          <p:spPr bwMode="auto">
            <a:xfrm>
              <a:off x="3312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4" name="Line 40"/>
            <p:cNvSpPr>
              <a:spLocks noChangeShapeType="1"/>
            </p:cNvSpPr>
            <p:nvPr/>
          </p:nvSpPr>
          <p:spPr bwMode="auto">
            <a:xfrm>
              <a:off x="3648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5" name="Line 41"/>
            <p:cNvSpPr>
              <a:spLocks noChangeShapeType="1"/>
            </p:cNvSpPr>
            <p:nvPr/>
          </p:nvSpPr>
          <p:spPr bwMode="auto">
            <a:xfrm>
              <a:off x="1872" y="3196"/>
              <a:ext cx="0" cy="24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6" name="Rectangle 42" descr="白色大理石"/>
            <p:cNvSpPr>
              <a:spLocks noChangeArrowheads="1"/>
            </p:cNvSpPr>
            <p:nvPr/>
          </p:nvSpPr>
          <p:spPr bwMode="auto">
            <a:xfrm>
              <a:off x="1680" y="3628"/>
              <a:ext cx="1248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47" name="Text Box 43"/>
            <p:cNvSpPr txBox="1">
              <a:spLocks noChangeArrowheads="1"/>
            </p:cNvSpPr>
            <p:nvPr/>
          </p:nvSpPr>
          <p:spPr bwMode="auto">
            <a:xfrm>
              <a:off x="1755" y="3616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1        53</a:t>
              </a:r>
            </a:p>
          </p:txBody>
        </p:sp>
        <p:sp>
          <p:nvSpPr>
            <p:cNvPr id="180248" name="Text Box 44"/>
            <p:cNvSpPr txBox="1">
              <a:spLocks noChangeArrowheads="1"/>
            </p:cNvSpPr>
            <p:nvPr/>
          </p:nvSpPr>
          <p:spPr bwMode="auto">
            <a:xfrm>
              <a:off x="1766" y="3340"/>
              <a:ext cx="11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49" name="Line 45"/>
            <p:cNvSpPr>
              <a:spLocks noChangeShapeType="1"/>
            </p:cNvSpPr>
            <p:nvPr/>
          </p:nvSpPr>
          <p:spPr bwMode="auto">
            <a:xfrm>
              <a:off x="2784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0" name="Line 46"/>
            <p:cNvSpPr>
              <a:spLocks noChangeShapeType="1"/>
            </p:cNvSpPr>
            <p:nvPr/>
          </p:nvSpPr>
          <p:spPr bwMode="auto">
            <a:xfrm>
              <a:off x="2016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1" name="Line 47"/>
            <p:cNvSpPr>
              <a:spLocks noChangeShapeType="1"/>
            </p:cNvSpPr>
            <p:nvPr/>
          </p:nvSpPr>
          <p:spPr bwMode="auto">
            <a:xfrm>
              <a:off x="2304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2" name="Line 48"/>
            <p:cNvSpPr>
              <a:spLocks noChangeShapeType="1"/>
            </p:cNvSpPr>
            <p:nvPr/>
          </p:nvSpPr>
          <p:spPr bwMode="auto">
            <a:xfrm>
              <a:off x="2640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3" name="Line 49"/>
            <p:cNvSpPr>
              <a:spLocks noChangeShapeType="1"/>
            </p:cNvSpPr>
            <p:nvPr/>
          </p:nvSpPr>
          <p:spPr bwMode="auto">
            <a:xfrm>
              <a:off x="2160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4" name="Rectangle 50" descr="白色大理石"/>
            <p:cNvSpPr>
              <a:spLocks noChangeArrowheads="1"/>
            </p:cNvSpPr>
            <p:nvPr/>
          </p:nvSpPr>
          <p:spPr bwMode="auto">
            <a:xfrm>
              <a:off x="3772" y="3628"/>
              <a:ext cx="136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55" name="Text Box 51"/>
            <p:cNvSpPr txBox="1">
              <a:spLocks noChangeArrowheads="1"/>
            </p:cNvSpPr>
            <p:nvPr/>
          </p:nvSpPr>
          <p:spPr bwMode="auto">
            <a:xfrm>
              <a:off x="3839" y="3616"/>
              <a:ext cx="10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1        139</a:t>
              </a:r>
            </a:p>
          </p:txBody>
        </p:sp>
        <p:sp>
          <p:nvSpPr>
            <p:cNvPr id="180256" name="Text Box 52"/>
            <p:cNvSpPr txBox="1">
              <a:spLocks noChangeArrowheads="1"/>
            </p:cNvSpPr>
            <p:nvPr/>
          </p:nvSpPr>
          <p:spPr bwMode="auto">
            <a:xfrm>
              <a:off x="3858" y="3340"/>
              <a:ext cx="12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57" name="Line 53"/>
            <p:cNvSpPr>
              <a:spLocks noChangeShapeType="1"/>
            </p:cNvSpPr>
            <p:nvPr/>
          </p:nvSpPr>
          <p:spPr bwMode="auto">
            <a:xfrm>
              <a:off x="4992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8" name="Line 54"/>
            <p:cNvSpPr>
              <a:spLocks noChangeShapeType="1"/>
            </p:cNvSpPr>
            <p:nvPr/>
          </p:nvSpPr>
          <p:spPr bwMode="auto">
            <a:xfrm>
              <a:off x="4108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9" name="Line 55"/>
            <p:cNvSpPr>
              <a:spLocks noChangeShapeType="1"/>
            </p:cNvSpPr>
            <p:nvPr/>
          </p:nvSpPr>
          <p:spPr bwMode="auto">
            <a:xfrm>
              <a:off x="4396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0" name="Line 56"/>
            <p:cNvSpPr>
              <a:spLocks noChangeShapeType="1"/>
            </p:cNvSpPr>
            <p:nvPr/>
          </p:nvSpPr>
          <p:spPr bwMode="auto">
            <a:xfrm>
              <a:off x="4848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1" name="Line 57"/>
            <p:cNvSpPr>
              <a:spLocks noChangeShapeType="1"/>
            </p:cNvSpPr>
            <p:nvPr/>
          </p:nvSpPr>
          <p:spPr bwMode="auto">
            <a:xfrm>
              <a:off x="4252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2" name="Line 58"/>
            <p:cNvSpPr>
              <a:spLocks noChangeShapeType="1"/>
            </p:cNvSpPr>
            <p:nvPr/>
          </p:nvSpPr>
          <p:spPr bwMode="auto">
            <a:xfrm>
              <a:off x="1872" y="3196"/>
              <a:ext cx="1296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3" name="Line 59"/>
            <p:cNvSpPr>
              <a:spLocks noChangeShapeType="1"/>
            </p:cNvSpPr>
            <p:nvPr/>
          </p:nvSpPr>
          <p:spPr bwMode="auto">
            <a:xfrm flipV="1">
              <a:off x="3168" y="2908"/>
              <a:ext cx="0" cy="288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4" name="Line 60"/>
            <p:cNvSpPr>
              <a:spLocks noChangeShapeType="1"/>
            </p:cNvSpPr>
            <p:nvPr/>
          </p:nvSpPr>
          <p:spPr bwMode="auto">
            <a:xfrm>
              <a:off x="3792" y="2908"/>
              <a:ext cx="0" cy="288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5" name="Line 61"/>
            <p:cNvSpPr>
              <a:spLocks noChangeShapeType="1"/>
            </p:cNvSpPr>
            <p:nvPr/>
          </p:nvSpPr>
          <p:spPr bwMode="auto">
            <a:xfrm>
              <a:off x="3792" y="3196"/>
              <a:ext cx="192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6" name="Text Box 64"/>
            <p:cNvSpPr txBox="1">
              <a:spLocks noChangeArrowheads="1"/>
            </p:cNvSpPr>
            <p:nvPr/>
          </p:nvSpPr>
          <p:spPr bwMode="auto">
            <a:xfrm>
              <a:off x="1421" y="3572"/>
              <a:ext cx="18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b="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67" name="Text Box 65"/>
            <p:cNvSpPr txBox="1">
              <a:spLocks noChangeArrowheads="1"/>
            </p:cNvSpPr>
            <p:nvPr/>
          </p:nvSpPr>
          <p:spPr bwMode="auto">
            <a:xfrm>
              <a:off x="3504" y="3580"/>
              <a:ext cx="1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endParaRPr lang="en-US" altLang="zh-CN" sz="2800" b="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5682" name="Rectangle 66"/>
          <p:cNvSpPr>
            <a:spLocks noChangeArrowheads="1"/>
          </p:cNvSpPr>
          <p:nvPr/>
        </p:nvSpPr>
        <p:spPr bwMode="white">
          <a:xfrm>
            <a:off x="836613" y="99105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结点“分裂”的示例</a:t>
            </a:r>
          </a:p>
        </p:txBody>
      </p:sp>
      <p:sp>
        <p:nvSpPr>
          <p:cNvPr id="180237" name="Text Box 72"/>
          <p:cNvSpPr txBox="1">
            <a:spLocks noChangeArrowheads="1"/>
          </p:cNvSpPr>
          <p:nvPr/>
        </p:nvSpPr>
        <p:spPr bwMode="auto">
          <a:xfrm>
            <a:off x="5880100" y="1341438"/>
            <a:ext cx="960438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5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5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5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5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50" name="Group 106"/>
          <p:cNvGrpSpPr>
            <a:grpSpLocks/>
          </p:cNvGrpSpPr>
          <p:nvPr/>
        </p:nvGrpSpPr>
        <p:grpSpPr bwMode="auto">
          <a:xfrm>
            <a:off x="2262189" y="1387476"/>
            <a:ext cx="1673225" cy="1547813"/>
            <a:chOff x="465" y="874"/>
            <a:chExt cx="1054" cy="975"/>
          </a:xfrm>
        </p:grpSpPr>
        <p:sp>
          <p:nvSpPr>
            <p:cNvPr id="181303" name="Text Box 7"/>
            <p:cNvSpPr txBox="1">
              <a:spLocks noChangeArrowheads="1"/>
            </p:cNvSpPr>
            <p:nvPr/>
          </p:nvSpPr>
          <p:spPr bwMode="auto">
            <a:xfrm>
              <a:off x="465" y="874"/>
              <a:ext cx="10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n=1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53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4" name="Rectangle 8" descr="白色大理石"/>
            <p:cNvSpPr>
              <a:spLocks noChangeArrowheads="1"/>
            </p:cNvSpPr>
            <p:nvPr/>
          </p:nvSpPr>
          <p:spPr bwMode="auto">
            <a:xfrm>
              <a:off x="657" y="1273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800" b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5" name="Line 9"/>
            <p:cNvSpPr>
              <a:spLocks noChangeShapeType="1"/>
            </p:cNvSpPr>
            <p:nvPr/>
          </p:nvSpPr>
          <p:spPr bwMode="auto">
            <a:xfrm>
              <a:off x="753" y="1513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6" name="Line 10"/>
            <p:cNvSpPr>
              <a:spLocks noChangeShapeType="1"/>
            </p:cNvSpPr>
            <p:nvPr/>
          </p:nvSpPr>
          <p:spPr bwMode="auto">
            <a:xfrm>
              <a:off x="1185" y="1513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7" name="Group 107"/>
          <p:cNvGrpSpPr>
            <a:grpSpLocks/>
          </p:cNvGrpSpPr>
          <p:nvPr/>
        </p:nvGrpSpPr>
        <p:grpSpPr bwMode="auto">
          <a:xfrm>
            <a:off x="4710114" y="1387476"/>
            <a:ext cx="1673225" cy="1547813"/>
            <a:chOff x="2007" y="874"/>
            <a:chExt cx="1054" cy="975"/>
          </a:xfrm>
        </p:grpSpPr>
        <p:sp>
          <p:nvSpPr>
            <p:cNvPr id="181298" name="Text Box 11"/>
            <p:cNvSpPr txBox="1">
              <a:spLocks noChangeArrowheads="1"/>
            </p:cNvSpPr>
            <p:nvPr/>
          </p:nvSpPr>
          <p:spPr bwMode="auto">
            <a:xfrm>
              <a:off x="2007" y="874"/>
              <a:ext cx="10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n=2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75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99" name="Rectangle 12" descr="白色大理石"/>
            <p:cNvSpPr>
              <a:spLocks noChangeArrowheads="1"/>
            </p:cNvSpPr>
            <p:nvPr/>
          </p:nvSpPr>
          <p:spPr bwMode="auto">
            <a:xfrm>
              <a:off x="2064" y="1273"/>
              <a:ext cx="96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53   75</a:t>
              </a:r>
            </a:p>
          </p:txBody>
        </p:sp>
        <p:sp>
          <p:nvSpPr>
            <p:cNvPr id="181300" name="Line 13"/>
            <p:cNvSpPr>
              <a:spLocks noChangeShapeType="1"/>
            </p:cNvSpPr>
            <p:nvPr/>
          </p:nvSpPr>
          <p:spPr bwMode="auto">
            <a:xfrm>
              <a:off x="2160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1" name="Line 14"/>
            <p:cNvSpPr>
              <a:spLocks noChangeShapeType="1"/>
            </p:cNvSpPr>
            <p:nvPr/>
          </p:nvSpPr>
          <p:spPr bwMode="auto">
            <a:xfrm>
              <a:off x="2542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2" name="Line 15"/>
            <p:cNvSpPr>
              <a:spLocks noChangeShapeType="1"/>
            </p:cNvSpPr>
            <p:nvPr/>
          </p:nvSpPr>
          <p:spPr bwMode="auto">
            <a:xfrm>
              <a:off x="2926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8" name="Group 108"/>
          <p:cNvGrpSpPr>
            <a:grpSpLocks/>
          </p:cNvGrpSpPr>
          <p:nvPr/>
        </p:nvGrpSpPr>
        <p:grpSpPr bwMode="auto">
          <a:xfrm>
            <a:off x="7104065" y="1093788"/>
            <a:ext cx="3078163" cy="2755900"/>
            <a:chOff x="3515" y="689"/>
            <a:chExt cx="1939" cy="1736"/>
          </a:xfrm>
        </p:grpSpPr>
        <p:sp>
          <p:nvSpPr>
            <p:cNvPr id="181288" name="Text Box 16"/>
            <p:cNvSpPr txBox="1">
              <a:spLocks noChangeArrowheads="1"/>
            </p:cNvSpPr>
            <p:nvPr/>
          </p:nvSpPr>
          <p:spPr bwMode="auto">
            <a:xfrm>
              <a:off x="3515" y="689"/>
              <a:ext cx="1939" cy="52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n=3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139 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      树高增加一层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89" name="Rectangle 17" descr="白色大理石"/>
            <p:cNvSpPr>
              <a:spLocks noChangeArrowheads="1"/>
            </p:cNvSpPr>
            <p:nvPr/>
          </p:nvSpPr>
          <p:spPr bwMode="auto">
            <a:xfrm>
              <a:off x="4080" y="1273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81290" name="Line 18"/>
            <p:cNvSpPr>
              <a:spLocks noChangeShapeType="1"/>
            </p:cNvSpPr>
            <p:nvPr/>
          </p:nvSpPr>
          <p:spPr bwMode="auto">
            <a:xfrm flipH="1">
              <a:off x="3840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1" name="Line 19"/>
            <p:cNvSpPr>
              <a:spLocks noChangeShapeType="1"/>
            </p:cNvSpPr>
            <p:nvPr/>
          </p:nvSpPr>
          <p:spPr bwMode="auto">
            <a:xfrm>
              <a:off x="4608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2" name="Rectangle 20" descr="白色大理石"/>
            <p:cNvSpPr>
              <a:spLocks noChangeArrowheads="1"/>
            </p:cNvSpPr>
            <p:nvPr/>
          </p:nvSpPr>
          <p:spPr bwMode="auto">
            <a:xfrm>
              <a:off x="4656" y="18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</a:t>
              </a:r>
            </a:p>
          </p:txBody>
        </p:sp>
        <p:sp>
          <p:nvSpPr>
            <p:cNvPr id="181293" name="Line 21"/>
            <p:cNvSpPr>
              <a:spLocks noChangeShapeType="1"/>
            </p:cNvSpPr>
            <p:nvPr/>
          </p:nvSpPr>
          <p:spPr bwMode="auto">
            <a:xfrm>
              <a:off x="4752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4" name="Line 22"/>
            <p:cNvSpPr>
              <a:spLocks noChangeShapeType="1"/>
            </p:cNvSpPr>
            <p:nvPr/>
          </p:nvSpPr>
          <p:spPr bwMode="auto">
            <a:xfrm>
              <a:off x="5184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5" name="Rectangle 23" descr="白色大理石"/>
            <p:cNvSpPr>
              <a:spLocks noChangeArrowheads="1"/>
            </p:cNvSpPr>
            <p:nvPr/>
          </p:nvSpPr>
          <p:spPr bwMode="auto">
            <a:xfrm>
              <a:off x="3552" y="18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181296" name="Line 24"/>
            <p:cNvSpPr>
              <a:spLocks noChangeShapeType="1"/>
            </p:cNvSpPr>
            <p:nvPr/>
          </p:nvSpPr>
          <p:spPr bwMode="auto">
            <a:xfrm>
              <a:off x="3648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7" name="Line 25"/>
            <p:cNvSpPr>
              <a:spLocks noChangeShapeType="1"/>
            </p:cNvSpPr>
            <p:nvPr/>
          </p:nvSpPr>
          <p:spPr bwMode="auto">
            <a:xfrm>
              <a:off x="4080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9" name="Group 109"/>
          <p:cNvGrpSpPr>
            <a:grpSpLocks/>
          </p:cNvGrpSpPr>
          <p:nvPr/>
        </p:nvGrpSpPr>
        <p:grpSpPr bwMode="auto">
          <a:xfrm>
            <a:off x="2286000" y="4195764"/>
            <a:ext cx="3429000" cy="2473325"/>
            <a:chOff x="480" y="2643"/>
            <a:chExt cx="2160" cy="1558"/>
          </a:xfrm>
        </p:grpSpPr>
        <p:sp>
          <p:nvSpPr>
            <p:cNvPr id="181276" name="Text Box 26"/>
            <p:cNvSpPr txBox="1">
              <a:spLocks noChangeArrowheads="1"/>
            </p:cNvSpPr>
            <p:nvPr/>
          </p:nvSpPr>
          <p:spPr bwMode="auto">
            <a:xfrm>
              <a:off x="660" y="2643"/>
              <a:ext cx="1630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n=4, 5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49, 145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77" name="Rectangle 27" descr="白色大理石"/>
            <p:cNvSpPr>
              <a:spLocks noChangeArrowheads="1"/>
            </p:cNvSpPr>
            <p:nvPr/>
          </p:nvSpPr>
          <p:spPr bwMode="auto">
            <a:xfrm>
              <a:off x="1200" y="30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81278" name="Line 28"/>
            <p:cNvSpPr>
              <a:spLocks noChangeShapeType="1"/>
            </p:cNvSpPr>
            <p:nvPr/>
          </p:nvSpPr>
          <p:spPr bwMode="auto">
            <a:xfrm flipH="1">
              <a:off x="9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9" name="Line 29"/>
            <p:cNvSpPr>
              <a:spLocks noChangeShapeType="1"/>
            </p:cNvSpPr>
            <p:nvPr/>
          </p:nvSpPr>
          <p:spPr bwMode="auto">
            <a:xfrm>
              <a:off x="1728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0" name="Rectangle 30" descr="白色大理石"/>
            <p:cNvSpPr>
              <a:spLocks noChangeArrowheads="1"/>
            </p:cNvSpPr>
            <p:nvPr/>
          </p:nvSpPr>
          <p:spPr bwMode="auto">
            <a:xfrm>
              <a:off x="1536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181281" name="Line 31"/>
            <p:cNvSpPr>
              <a:spLocks noChangeShapeType="1"/>
            </p:cNvSpPr>
            <p:nvPr/>
          </p:nvSpPr>
          <p:spPr bwMode="auto">
            <a:xfrm>
              <a:off x="16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2" name="Line 32"/>
            <p:cNvSpPr>
              <a:spLocks noChangeShapeType="1"/>
            </p:cNvSpPr>
            <p:nvPr/>
          </p:nvSpPr>
          <p:spPr bwMode="auto">
            <a:xfrm>
              <a:off x="211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3" name="Rectangle 33" descr="白色大理石"/>
            <p:cNvSpPr>
              <a:spLocks noChangeArrowheads="1"/>
            </p:cNvSpPr>
            <p:nvPr/>
          </p:nvSpPr>
          <p:spPr bwMode="auto">
            <a:xfrm>
              <a:off x="480" y="3625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49  53</a:t>
              </a:r>
            </a:p>
          </p:txBody>
        </p:sp>
        <p:sp>
          <p:nvSpPr>
            <p:cNvPr id="181284" name="Line 34"/>
            <p:cNvSpPr>
              <a:spLocks noChangeShapeType="1"/>
            </p:cNvSpPr>
            <p:nvPr/>
          </p:nvSpPr>
          <p:spPr bwMode="auto">
            <a:xfrm>
              <a:off x="57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5" name="Line 35"/>
            <p:cNvSpPr>
              <a:spLocks noChangeShapeType="1"/>
            </p:cNvSpPr>
            <p:nvPr/>
          </p:nvSpPr>
          <p:spPr bwMode="auto">
            <a:xfrm>
              <a:off x="91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6" name="Line 36"/>
            <p:cNvSpPr>
              <a:spLocks noChangeShapeType="1"/>
            </p:cNvSpPr>
            <p:nvPr/>
          </p:nvSpPr>
          <p:spPr bwMode="auto">
            <a:xfrm>
              <a:off x="1248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7" name="Line 37"/>
            <p:cNvSpPr>
              <a:spLocks noChangeShapeType="1"/>
            </p:cNvSpPr>
            <p:nvPr/>
          </p:nvSpPr>
          <p:spPr bwMode="auto">
            <a:xfrm>
              <a:off x="254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50" name="Group 110"/>
          <p:cNvGrpSpPr>
            <a:grpSpLocks/>
          </p:cNvGrpSpPr>
          <p:nvPr/>
        </p:nvGrpSpPr>
        <p:grpSpPr bwMode="auto">
          <a:xfrm>
            <a:off x="6248400" y="4195764"/>
            <a:ext cx="3733800" cy="2473325"/>
            <a:chOff x="2976" y="2643"/>
            <a:chExt cx="2352" cy="1558"/>
          </a:xfrm>
        </p:grpSpPr>
        <p:sp>
          <p:nvSpPr>
            <p:cNvPr id="181261" name="Rectangle 5" descr="白色大理石"/>
            <p:cNvSpPr>
              <a:spLocks noChangeArrowheads="1"/>
            </p:cNvSpPr>
            <p:nvPr/>
          </p:nvSpPr>
          <p:spPr bwMode="auto">
            <a:xfrm>
              <a:off x="3648" y="304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49  75</a:t>
              </a:r>
            </a:p>
          </p:txBody>
        </p:sp>
        <p:sp>
          <p:nvSpPr>
            <p:cNvPr id="181262" name="Text Box 38"/>
            <p:cNvSpPr txBox="1">
              <a:spLocks noChangeArrowheads="1"/>
            </p:cNvSpPr>
            <p:nvPr/>
          </p:nvSpPr>
          <p:spPr bwMode="auto">
            <a:xfrm>
              <a:off x="3243" y="2643"/>
              <a:ext cx="1794" cy="29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n=6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36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63" name="Line 39"/>
            <p:cNvSpPr>
              <a:spLocks noChangeShapeType="1"/>
            </p:cNvSpPr>
            <p:nvPr/>
          </p:nvSpPr>
          <p:spPr bwMode="auto">
            <a:xfrm flipH="1">
              <a:off x="33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4" name="Line 40"/>
            <p:cNvSpPr>
              <a:spLocks noChangeShapeType="1"/>
            </p:cNvSpPr>
            <p:nvPr/>
          </p:nvSpPr>
          <p:spPr bwMode="auto">
            <a:xfrm>
              <a:off x="4416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5" name="Rectangle 41" descr="白色大理石"/>
            <p:cNvSpPr>
              <a:spLocks noChangeArrowheads="1"/>
            </p:cNvSpPr>
            <p:nvPr/>
          </p:nvSpPr>
          <p:spPr bwMode="auto">
            <a:xfrm>
              <a:off x="4224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181266" name="Line 42"/>
            <p:cNvSpPr>
              <a:spLocks noChangeShapeType="1"/>
            </p:cNvSpPr>
            <p:nvPr/>
          </p:nvSpPr>
          <p:spPr bwMode="auto">
            <a:xfrm>
              <a:off x="432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7" name="Line 43"/>
            <p:cNvSpPr>
              <a:spLocks noChangeShapeType="1"/>
            </p:cNvSpPr>
            <p:nvPr/>
          </p:nvSpPr>
          <p:spPr bwMode="auto">
            <a:xfrm>
              <a:off x="480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8" name="Line 44"/>
            <p:cNvSpPr>
              <a:spLocks noChangeShapeType="1"/>
            </p:cNvSpPr>
            <p:nvPr/>
          </p:nvSpPr>
          <p:spPr bwMode="auto">
            <a:xfrm>
              <a:off x="52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9" name="Rectangle 45" descr="白色大理石"/>
            <p:cNvSpPr>
              <a:spLocks noChangeArrowheads="1"/>
            </p:cNvSpPr>
            <p:nvPr/>
          </p:nvSpPr>
          <p:spPr bwMode="auto">
            <a:xfrm>
              <a:off x="3600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181270" name="Rectangle 46" descr="白色大理石"/>
            <p:cNvSpPr>
              <a:spLocks noChangeArrowheads="1"/>
            </p:cNvSpPr>
            <p:nvPr/>
          </p:nvSpPr>
          <p:spPr bwMode="auto">
            <a:xfrm>
              <a:off x="2976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181271" name="Line 47"/>
            <p:cNvSpPr>
              <a:spLocks noChangeShapeType="1"/>
            </p:cNvSpPr>
            <p:nvPr/>
          </p:nvSpPr>
          <p:spPr bwMode="auto">
            <a:xfrm>
              <a:off x="307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2" name="Line 48"/>
            <p:cNvSpPr>
              <a:spLocks noChangeShapeType="1"/>
            </p:cNvSpPr>
            <p:nvPr/>
          </p:nvSpPr>
          <p:spPr bwMode="auto">
            <a:xfrm>
              <a:off x="336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3" name="Line 49"/>
            <p:cNvSpPr>
              <a:spLocks noChangeShapeType="1"/>
            </p:cNvSpPr>
            <p:nvPr/>
          </p:nvSpPr>
          <p:spPr bwMode="auto">
            <a:xfrm>
              <a:off x="369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4" name="Line 50"/>
            <p:cNvSpPr>
              <a:spLocks noChangeShapeType="1"/>
            </p:cNvSpPr>
            <p:nvPr/>
          </p:nvSpPr>
          <p:spPr bwMode="auto">
            <a:xfrm>
              <a:off x="398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5" name="Line 51"/>
            <p:cNvSpPr>
              <a:spLocks noChangeShapeType="1"/>
            </p:cNvSpPr>
            <p:nvPr/>
          </p:nvSpPr>
          <p:spPr bwMode="auto">
            <a:xfrm flipH="1">
              <a:off x="3888" y="3289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96692" name="Rectangle 52"/>
          <p:cNvSpPr>
            <a:spLocks noChangeArrowheads="1"/>
          </p:cNvSpPr>
          <p:nvPr/>
        </p:nvSpPr>
        <p:spPr bwMode="white">
          <a:xfrm>
            <a:off x="885031" y="91282"/>
            <a:ext cx="55451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示例：由空树开始生成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2-3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4"/>
          <p:cNvSpPr>
            <a:spLocks noChangeArrowheads="1"/>
          </p:cNvSpPr>
          <p:nvPr/>
        </p:nvSpPr>
        <p:spPr bwMode="auto">
          <a:xfrm>
            <a:off x="1618716" y="5494007"/>
            <a:ext cx="9522345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buClr>
                <a:schemeClr val="hlink"/>
              </a:buClr>
              <a:buSzPct val="55000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在插入新关键码时，最坏情况下需要自底向上分裂结点，从被插关键码所在叶结点到根的路径上的所有结点都要分裂。</a:t>
            </a:r>
          </a:p>
        </p:txBody>
      </p:sp>
      <p:sp>
        <p:nvSpPr>
          <p:cNvPr id="182275" name="Rectangle 5"/>
          <p:cNvSpPr>
            <a:spLocks noChangeArrowheads="1"/>
          </p:cNvSpPr>
          <p:nvPr/>
        </p:nvSpPr>
        <p:spPr bwMode="auto">
          <a:xfrm>
            <a:off x="9687096" y="1799231"/>
            <a:ext cx="2362200" cy="271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若设</a:t>
            </a:r>
            <a:r>
              <a:rPr lang="en-US" altLang="zh-CN" sz="2600" dirty="0">
                <a:latin typeface="Times New Roman" panose="02020603050405020304" pitchFamily="18" charset="0"/>
              </a:rPr>
              <a:t>B </a:t>
            </a:r>
            <a:r>
              <a:rPr lang="zh-CN" altLang="en-US" sz="2600" dirty="0">
                <a:latin typeface="Times New Roman" panose="02020603050405020304" pitchFamily="18" charset="0"/>
              </a:rPr>
              <a:t>树的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高度为</a:t>
            </a:r>
            <a:r>
              <a:rPr lang="en-US" altLang="zh-CN" sz="2600" i="1" dirty="0"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latin typeface="Times New Roman" panose="02020603050405020304" pitchFamily="18" charset="0"/>
              </a:rPr>
              <a:t>,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那么在自顶向下搜索到叶结点的过程中需要进行 </a:t>
            </a:r>
            <a:r>
              <a:rPr lang="en-US" altLang="zh-CN" sz="2600" i="1" dirty="0">
                <a:latin typeface="Times New Roman" panose="02020603050405020304" pitchFamily="18" charset="0"/>
              </a:rPr>
              <a:t>h </a:t>
            </a:r>
            <a:r>
              <a:rPr lang="zh-CN" altLang="en-US" sz="2600" dirty="0">
                <a:latin typeface="Times New Roman" panose="02020603050405020304" pitchFamily="18" charset="0"/>
              </a:rPr>
              <a:t>次读盘。</a:t>
            </a:r>
          </a:p>
        </p:txBody>
      </p:sp>
      <p:sp>
        <p:nvSpPr>
          <p:cNvPr id="182276" name="Text Box 6"/>
          <p:cNvSpPr txBox="1">
            <a:spLocks noChangeArrowheads="1"/>
          </p:cNvSpPr>
          <p:nvPr/>
        </p:nvSpPr>
        <p:spPr bwMode="auto">
          <a:xfrm>
            <a:off x="5087665" y="1236664"/>
            <a:ext cx="3078087" cy="83099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仿宋_GB2312" pitchFamily="1" charset="-122"/>
              </a:rPr>
              <a:t>n=7 </a:t>
            </a: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加入</a:t>
            </a:r>
            <a:r>
              <a:rPr lang="en-US" altLang="zh-CN" sz="2400">
                <a:latin typeface="Times New Roman" panose="02020603050405020304" pitchFamily="18" charset="0"/>
                <a:ea typeface="仿宋_GB2312" pitchFamily="1" charset="-122"/>
              </a:rPr>
              <a:t>101  “</a:t>
            </a: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分裂”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      树高增加一层</a:t>
            </a:r>
            <a:endParaRPr lang="zh-CN" altLang="en-US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277" name="Rectangle 7" descr="白色大理石"/>
          <p:cNvSpPr>
            <a:spLocks noChangeArrowheads="1"/>
          </p:cNvSpPr>
          <p:nvPr/>
        </p:nvSpPr>
        <p:spPr bwMode="auto">
          <a:xfrm>
            <a:off x="4627289" y="32559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82278" name="Line 8"/>
          <p:cNvSpPr>
            <a:spLocks noChangeShapeType="1"/>
          </p:cNvSpPr>
          <p:nvPr/>
        </p:nvSpPr>
        <p:spPr bwMode="auto">
          <a:xfrm flipH="1">
            <a:off x="42462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79" name="Line 9"/>
          <p:cNvSpPr>
            <a:spLocks noChangeShapeType="1"/>
          </p:cNvSpPr>
          <p:nvPr/>
        </p:nvSpPr>
        <p:spPr bwMode="auto">
          <a:xfrm>
            <a:off x="53892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0" name="Rectangle 10" descr="白色大理石"/>
          <p:cNvSpPr>
            <a:spLocks noChangeArrowheads="1"/>
          </p:cNvSpPr>
          <p:nvPr/>
        </p:nvSpPr>
        <p:spPr bwMode="auto">
          <a:xfrm>
            <a:off x="53892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</a:p>
        </p:txBody>
      </p:sp>
      <p:sp>
        <p:nvSpPr>
          <p:cNvPr id="182281" name="Line 11"/>
          <p:cNvSpPr>
            <a:spLocks noChangeShapeType="1"/>
          </p:cNvSpPr>
          <p:nvPr/>
        </p:nvSpPr>
        <p:spPr bwMode="auto">
          <a:xfrm>
            <a:off x="55416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2" name="Line 12"/>
          <p:cNvSpPr>
            <a:spLocks noChangeShapeType="1"/>
          </p:cNvSpPr>
          <p:nvPr/>
        </p:nvSpPr>
        <p:spPr bwMode="auto">
          <a:xfrm>
            <a:off x="62274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3" name="Rectangle 13" descr="白色大理石"/>
          <p:cNvSpPr>
            <a:spLocks noChangeArrowheads="1"/>
          </p:cNvSpPr>
          <p:nvPr/>
        </p:nvSpPr>
        <p:spPr bwMode="auto">
          <a:xfrm>
            <a:off x="37890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182284" name="Line 14"/>
          <p:cNvSpPr>
            <a:spLocks noChangeShapeType="1"/>
          </p:cNvSpPr>
          <p:nvPr/>
        </p:nvSpPr>
        <p:spPr bwMode="auto">
          <a:xfrm>
            <a:off x="39414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5" name="Line 15"/>
          <p:cNvSpPr>
            <a:spLocks noChangeShapeType="1"/>
          </p:cNvSpPr>
          <p:nvPr/>
        </p:nvSpPr>
        <p:spPr bwMode="auto">
          <a:xfrm>
            <a:off x="46272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6" name="Rectangle 16" descr="白色大理石"/>
          <p:cNvSpPr>
            <a:spLocks noChangeArrowheads="1"/>
          </p:cNvSpPr>
          <p:nvPr/>
        </p:nvSpPr>
        <p:spPr bwMode="auto">
          <a:xfrm>
            <a:off x="7522889" y="32559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139</a:t>
            </a:r>
          </a:p>
        </p:txBody>
      </p:sp>
      <p:sp>
        <p:nvSpPr>
          <p:cNvPr id="182287" name="Line 17"/>
          <p:cNvSpPr>
            <a:spLocks noChangeShapeType="1"/>
          </p:cNvSpPr>
          <p:nvPr/>
        </p:nvSpPr>
        <p:spPr bwMode="auto">
          <a:xfrm flipH="1">
            <a:off x="71418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8" name="Line 18"/>
          <p:cNvSpPr>
            <a:spLocks noChangeShapeType="1"/>
          </p:cNvSpPr>
          <p:nvPr/>
        </p:nvSpPr>
        <p:spPr bwMode="auto">
          <a:xfrm>
            <a:off x="82848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9" name="Rectangle 19" descr="白色大理石"/>
          <p:cNvSpPr>
            <a:spLocks noChangeArrowheads="1"/>
          </p:cNvSpPr>
          <p:nvPr/>
        </p:nvSpPr>
        <p:spPr bwMode="auto">
          <a:xfrm>
            <a:off x="82848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145</a:t>
            </a:r>
          </a:p>
        </p:txBody>
      </p:sp>
      <p:sp>
        <p:nvSpPr>
          <p:cNvPr id="182290" name="Line 20"/>
          <p:cNvSpPr>
            <a:spLocks noChangeShapeType="1"/>
          </p:cNvSpPr>
          <p:nvPr/>
        </p:nvSpPr>
        <p:spPr bwMode="auto">
          <a:xfrm>
            <a:off x="84372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1" name="Line 21"/>
          <p:cNvSpPr>
            <a:spLocks noChangeShapeType="1"/>
          </p:cNvSpPr>
          <p:nvPr/>
        </p:nvSpPr>
        <p:spPr bwMode="auto">
          <a:xfrm>
            <a:off x="91230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2" name="Rectangle 22" descr="白色大理石"/>
          <p:cNvSpPr>
            <a:spLocks noChangeArrowheads="1"/>
          </p:cNvSpPr>
          <p:nvPr/>
        </p:nvSpPr>
        <p:spPr bwMode="auto">
          <a:xfrm>
            <a:off x="66846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</a:p>
        </p:txBody>
      </p:sp>
      <p:sp>
        <p:nvSpPr>
          <p:cNvPr id="182293" name="Line 23"/>
          <p:cNvSpPr>
            <a:spLocks noChangeShapeType="1"/>
          </p:cNvSpPr>
          <p:nvPr/>
        </p:nvSpPr>
        <p:spPr bwMode="auto">
          <a:xfrm>
            <a:off x="68370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4" name="Line 24"/>
          <p:cNvSpPr>
            <a:spLocks noChangeShapeType="1"/>
          </p:cNvSpPr>
          <p:nvPr/>
        </p:nvSpPr>
        <p:spPr bwMode="auto">
          <a:xfrm>
            <a:off x="75228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5" name="Rectangle 25" descr="白色大理石"/>
          <p:cNvSpPr>
            <a:spLocks noChangeArrowheads="1"/>
          </p:cNvSpPr>
          <p:nvPr/>
        </p:nvSpPr>
        <p:spPr bwMode="auto">
          <a:xfrm>
            <a:off x="6075089" y="21891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75</a:t>
            </a:r>
          </a:p>
        </p:txBody>
      </p:sp>
      <p:sp>
        <p:nvSpPr>
          <p:cNvPr id="182296" name="Line 26"/>
          <p:cNvSpPr>
            <a:spLocks noChangeShapeType="1"/>
          </p:cNvSpPr>
          <p:nvPr/>
        </p:nvSpPr>
        <p:spPr bwMode="auto">
          <a:xfrm flipH="1">
            <a:off x="5160689" y="2493963"/>
            <a:ext cx="10668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7" name="Line 27"/>
          <p:cNvSpPr>
            <a:spLocks noChangeShapeType="1"/>
          </p:cNvSpPr>
          <p:nvPr/>
        </p:nvSpPr>
        <p:spPr bwMode="auto">
          <a:xfrm>
            <a:off x="6913289" y="2493963"/>
            <a:ext cx="10668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7698" name="Rectangle 34"/>
          <p:cNvSpPr>
            <a:spLocks noChangeArrowheads="1"/>
          </p:cNvSpPr>
          <p:nvPr/>
        </p:nvSpPr>
        <p:spPr bwMode="white">
          <a:xfrm>
            <a:off x="1113631" y="66250"/>
            <a:ext cx="55451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示例：由空树生成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2-3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  <a:endParaRPr kumimoji="0" lang="zh-CN" altLang="en-US" sz="3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27" name="Group 110"/>
          <p:cNvGrpSpPr>
            <a:grpSpLocks/>
          </p:cNvGrpSpPr>
          <p:nvPr/>
        </p:nvGrpSpPr>
        <p:grpSpPr bwMode="auto">
          <a:xfrm>
            <a:off x="57944" y="908720"/>
            <a:ext cx="3733800" cy="2473325"/>
            <a:chOff x="2976" y="2643"/>
            <a:chExt cx="2352" cy="1558"/>
          </a:xfrm>
        </p:grpSpPr>
        <p:sp>
          <p:nvSpPr>
            <p:cNvPr id="28" name="Rectangle 5" descr="白色大理石"/>
            <p:cNvSpPr>
              <a:spLocks noChangeArrowheads="1"/>
            </p:cNvSpPr>
            <p:nvPr/>
          </p:nvSpPr>
          <p:spPr bwMode="auto">
            <a:xfrm>
              <a:off x="3648" y="304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49  75</a:t>
              </a:r>
            </a:p>
          </p:txBody>
        </p:sp>
        <p:sp>
          <p:nvSpPr>
            <p:cNvPr id="29" name="Text Box 38"/>
            <p:cNvSpPr txBox="1">
              <a:spLocks noChangeArrowheads="1"/>
            </p:cNvSpPr>
            <p:nvPr/>
          </p:nvSpPr>
          <p:spPr bwMode="auto">
            <a:xfrm>
              <a:off x="3243" y="2643"/>
              <a:ext cx="1794" cy="29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n=6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36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flipH="1">
              <a:off x="33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4416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Rectangle 41" descr="白色大理石"/>
            <p:cNvSpPr>
              <a:spLocks noChangeArrowheads="1"/>
            </p:cNvSpPr>
            <p:nvPr/>
          </p:nvSpPr>
          <p:spPr bwMode="auto">
            <a:xfrm>
              <a:off x="4224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auto">
            <a:xfrm>
              <a:off x="432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43"/>
            <p:cNvSpPr>
              <a:spLocks noChangeShapeType="1"/>
            </p:cNvSpPr>
            <p:nvPr/>
          </p:nvSpPr>
          <p:spPr bwMode="auto">
            <a:xfrm>
              <a:off x="480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44"/>
            <p:cNvSpPr>
              <a:spLocks noChangeShapeType="1"/>
            </p:cNvSpPr>
            <p:nvPr/>
          </p:nvSpPr>
          <p:spPr bwMode="auto">
            <a:xfrm>
              <a:off x="52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Rectangle 45" descr="白色大理石"/>
            <p:cNvSpPr>
              <a:spLocks noChangeArrowheads="1"/>
            </p:cNvSpPr>
            <p:nvPr/>
          </p:nvSpPr>
          <p:spPr bwMode="auto">
            <a:xfrm>
              <a:off x="3600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37" name="Rectangle 46" descr="白色大理石"/>
            <p:cNvSpPr>
              <a:spLocks noChangeArrowheads="1"/>
            </p:cNvSpPr>
            <p:nvPr/>
          </p:nvSpPr>
          <p:spPr bwMode="auto">
            <a:xfrm>
              <a:off x="2976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38" name="Line 47"/>
            <p:cNvSpPr>
              <a:spLocks noChangeShapeType="1"/>
            </p:cNvSpPr>
            <p:nvPr/>
          </p:nvSpPr>
          <p:spPr bwMode="auto">
            <a:xfrm>
              <a:off x="307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48"/>
            <p:cNvSpPr>
              <a:spLocks noChangeShapeType="1"/>
            </p:cNvSpPr>
            <p:nvPr/>
          </p:nvSpPr>
          <p:spPr bwMode="auto">
            <a:xfrm>
              <a:off x="336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49"/>
            <p:cNvSpPr>
              <a:spLocks noChangeShapeType="1"/>
            </p:cNvSpPr>
            <p:nvPr/>
          </p:nvSpPr>
          <p:spPr bwMode="auto">
            <a:xfrm>
              <a:off x="369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50"/>
            <p:cNvSpPr>
              <a:spLocks noChangeShapeType="1"/>
            </p:cNvSpPr>
            <p:nvPr/>
          </p:nvSpPr>
          <p:spPr bwMode="auto">
            <a:xfrm>
              <a:off x="398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51"/>
            <p:cNvSpPr>
              <a:spLocks noChangeShapeType="1"/>
            </p:cNvSpPr>
            <p:nvPr/>
          </p:nvSpPr>
          <p:spPr bwMode="auto">
            <a:xfrm flipH="1">
              <a:off x="3888" y="3289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" name="左弧形箭头 4"/>
          <p:cNvSpPr/>
          <p:nvPr/>
        </p:nvSpPr>
        <p:spPr bwMode="auto">
          <a:xfrm>
            <a:off x="2771503" y="3436477"/>
            <a:ext cx="533399" cy="914400"/>
          </a:xfrm>
          <a:prstGeom prst="curvedRightArrow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4"/>
          <p:cNvSpPr txBox="1">
            <a:spLocks noChangeArrowheads="1"/>
          </p:cNvSpPr>
          <p:nvPr/>
        </p:nvSpPr>
        <p:spPr bwMode="auto">
          <a:xfrm>
            <a:off x="1919288" y="1125539"/>
            <a:ext cx="83439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Btree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&lt;T&gt;::Insert (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T&amp; x)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将关键码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插入到一个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树中。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Triple&lt;T&gt;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= Search(x);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搜索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的插入位置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if (!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loc.tag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return false;	          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已存在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不插入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 *p =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loc.r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, *q;	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//r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是插入结点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 *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= NULL, *t;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ap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是右邻指针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T K = x;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j =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;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//(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K,ap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形成插入组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while (1)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if (p-&gt;n &lt; m-1) {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关键码个数未超出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	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insertkey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(p, j, K,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且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p-&gt;n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加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(p);                      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输出结点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return true;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}</a:t>
            </a:r>
          </a:p>
        </p:txBody>
      </p:sp>
      <p:sp>
        <p:nvSpPr>
          <p:cNvPr id="337925" name="Rectangle 5"/>
          <p:cNvSpPr>
            <a:spLocks noChangeArrowheads="1"/>
          </p:cNvSpPr>
          <p:nvPr/>
        </p:nvSpPr>
        <p:spPr bwMode="white">
          <a:xfrm>
            <a:off x="979488" y="77847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4"/>
          <p:cNvSpPr txBox="1">
            <a:spLocks noChangeArrowheads="1"/>
          </p:cNvSpPr>
          <p:nvPr/>
        </p:nvSpPr>
        <p:spPr bwMode="auto">
          <a:xfrm>
            <a:off x="1676400" y="1052513"/>
            <a:ext cx="8991600" cy="526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 = (m+1)/2;	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准备分裂结点   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insertkey</a:t>
            </a:r>
            <a:r>
              <a:rPr lang="en-US" altLang="zh-CN" sz="2400" dirty="0">
                <a:latin typeface="Times New Roman" panose="02020603050405020304" pitchFamily="18" charset="0"/>
              </a:rPr>
              <a:t> (p, j, K,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lang="en-US" altLang="zh-CN" sz="2400" dirty="0">
                <a:latin typeface="Times New Roman" panose="02020603050405020304" pitchFamily="18" charset="0"/>
              </a:rPr>
              <a:t>);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先插入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q = new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建立新结点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move(p, q, s, m);	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向新结点移动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K = p-&gt;key[s];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lang="en-US" altLang="zh-CN" sz="2400" dirty="0">
                <a:latin typeface="Times New Roman" panose="02020603050405020304" pitchFamily="18" charset="0"/>
              </a:rPr>
              <a:t> = q;		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//(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K,ap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形成向上插入二元组      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if (p-&gt;parent != NULL) {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从下向上调整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 = p-&gt;parent;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GetNode</a:t>
            </a:r>
            <a:r>
              <a:rPr lang="en-US" altLang="zh-CN" sz="2400" dirty="0">
                <a:latin typeface="Times New Roman" panose="02020603050405020304" pitchFamily="18" charset="0"/>
              </a:rPr>
              <a:t>(t);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读取父结点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j = 0;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t-&gt;key[(t-&gt;n)+1] = MAXKEY;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设监视哨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while (t-&gt;key[j+1] &lt; K)  j++;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顺序搜索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q-&gt;parent = p-&gt;parent;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新结点的双亲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lang="en-US" altLang="zh-CN" sz="2400" dirty="0">
                <a:latin typeface="Times New Roman" panose="02020603050405020304" pitchFamily="18" charset="0"/>
              </a:rPr>
              <a:t>(p);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lang="en-US" altLang="zh-CN" sz="2400" dirty="0">
                <a:latin typeface="Times New Roman" panose="02020603050405020304" pitchFamily="18" charset="0"/>
              </a:rPr>
              <a:t>(q);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输出结点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p = t;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//p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上升到双亲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继续调整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38955" name="Rectangle 11"/>
          <p:cNvSpPr>
            <a:spLocks noChangeArrowheads="1"/>
          </p:cNvSpPr>
          <p:nvPr/>
        </p:nvSpPr>
        <p:spPr bwMode="white">
          <a:xfrm>
            <a:off x="91142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4"/>
          <p:cNvSpPr>
            <a:spLocks noChangeArrowheads="1"/>
          </p:cNvSpPr>
          <p:nvPr/>
        </p:nvSpPr>
        <p:spPr bwMode="auto">
          <a:xfrm>
            <a:off x="2208214" y="1341439"/>
            <a:ext cx="746550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else {			    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原来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是根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要产生新根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    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root = new MtreeNode&lt;T&gt;;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root-&gt;n = 1;  root-&gt;parent = NULL;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    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root-&gt;key[1] = K;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root-&gt;ptr[0] = p;  root-&gt;ptr[1] = ap;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q-&gt;parent = p-&gt;parent = root;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PutNode(p);  PutNode(q);  PutNode(root);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  return true;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Times New Roman" panose="02020603050405020304" pitchFamily="18" charset="0"/>
              </a:rPr>
              <a:t>       </a:t>
            </a:r>
            <a:endParaRPr lang="en-US" altLang="zh-CN" sz="2400" b="0">
              <a:latin typeface="Times New Roman" panose="02020603050405020304" pitchFamily="18" charset="0"/>
            </a:endParaRPr>
          </a:p>
        </p:txBody>
      </p:sp>
      <p:sp>
        <p:nvSpPr>
          <p:cNvPr id="339979" name="Rectangle 11"/>
          <p:cNvSpPr>
            <a:spLocks noChangeArrowheads="1"/>
          </p:cNvSpPr>
          <p:nvPr/>
        </p:nvSpPr>
        <p:spPr bwMode="white">
          <a:xfrm>
            <a:off x="91142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1271464" y="1124744"/>
            <a:ext cx="1008112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如果内存工作区足够大，使得在向下搜索时，读入的结点在插入后向上分裂时不必再从磁盘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读入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那么，当插入操作引起了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s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个结点的分裂时，磁盘访问的次数为： </a:t>
            </a:r>
            <a:r>
              <a:rPr kumimoji="0" lang="en-US" altLang="zh-CN" sz="2600" i="1" u="sng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（读取搜索路径上的结点）＋</a:t>
            </a:r>
            <a:r>
              <a:rPr kumimoji="0" lang="en-US" altLang="zh-CN" sz="2600" u="sng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u="sng" dirty="0">
                <a:latin typeface="Times New Roman" panose="02020603050405020304" pitchFamily="18" charset="0"/>
              </a:rPr>
              <a:t>s</a:t>
            </a:r>
            <a:r>
              <a:rPr kumimoji="0" lang="zh-CN" altLang="en-US" sz="2600" u="sng" dirty="0">
                <a:latin typeface="楷体_GB2312" pitchFamily="1" charset="-122"/>
              </a:rPr>
              <a:t>（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回写两个分裂出的新结点）＋</a:t>
            </a:r>
            <a:r>
              <a:rPr kumimoji="0" lang="en-US" altLang="zh-CN" sz="2600" u="sng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（回写新的根结点或插入后没有导致分裂的结点</a:t>
            </a:r>
            <a:r>
              <a:rPr kumimoji="0" lang="zh-CN" altLang="en-US" sz="2600" u="sng" dirty="0" smtClean="0">
                <a:latin typeface="Times New Roman" panose="02020603050405020304" pitchFamily="18" charset="0"/>
              </a:rPr>
              <a:t>）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因此，所需要的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磁盘访问次数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s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可达到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（即从叶结点一直分裂到根结点，树长高一层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）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当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较大时，访问磁盘的平均次数近似为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10981" name="Rectangle 5"/>
          <p:cNvSpPr>
            <a:spLocks noChangeArrowheads="1"/>
          </p:cNvSpPr>
          <p:nvPr/>
        </p:nvSpPr>
        <p:spPr bwMode="white">
          <a:xfrm>
            <a:off x="1012199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插入操作的磁盘访问次数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4" name="Rectangle 4"/>
          <p:cNvSpPr>
            <a:spLocks noChangeArrowheads="1"/>
          </p:cNvSpPr>
          <p:nvPr/>
        </p:nvSpPr>
        <p:spPr bwMode="white">
          <a:xfrm>
            <a:off x="1027164" y="6728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课堂练习</a:t>
            </a:r>
            <a:endParaRPr kumimoji="0" lang="en-US" altLang="zh-CN" sz="36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7395" name="Rectangle 5"/>
          <p:cNvSpPr>
            <a:spLocks noChangeArrowheads="1"/>
          </p:cNvSpPr>
          <p:nvPr/>
        </p:nvSpPr>
        <p:spPr bwMode="auto">
          <a:xfrm>
            <a:off x="1271464" y="1052736"/>
            <a:ext cx="8712324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400" dirty="0">
                <a:latin typeface="Times New Roman" panose="02020603050405020304" pitchFamily="18" charset="0"/>
              </a:rPr>
              <a:t>将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30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70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10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25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80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90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60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65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等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关键码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插入一棵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初始为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空的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2-3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树，写出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2-3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树的建立过程。</a:t>
            </a:r>
          </a:p>
        </p:txBody>
      </p:sp>
      <p:pic>
        <p:nvPicPr>
          <p:cNvPr id="51200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47" y="2060848"/>
            <a:ext cx="1913533" cy="446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1860980"/>
            <a:ext cx="2844042" cy="462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2313696"/>
            <a:ext cx="3313911" cy="392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09" name="AutoShape 7"/>
          <p:cNvSpPr>
            <a:spLocks noChangeArrowheads="1"/>
          </p:cNvSpPr>
          <p:nvPr/>
        </p:nvSpPr>
        <p:spPr bwMode="auto">
          <a:xfrm>
            <a:off x="7248128" y="386104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 b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512010" name="AutoShape 8"/>
          <p:cNvSpPr>
            <a:spLocks noChangeArrowheads="1"/>
          </p:cNvSpPr>
          <p:nvPr/>
        </p:nvSpPr>
        <p:spPr bwMode="auto">
          <a:xfrm>
            <a:off x="3690782" y="386104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 b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pic>
        <p:nvPicPr>
          <p:cNvPr id="14" name="内容占位符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023961" y="4581128"/>
            <a:ext cx="3468570" cy="20882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764872" y="2301452"/>
            <a:ext cx="3443696" cy="418498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9" grpId="0" animBg="1"/>
      <p:bldP spid="512010" grpId="0" animBg="1"/>
      <p:bldP spid="2" grpId="0" animBg="1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8" name="Rectangle 4"/>
          <p:cNvSpPr>
            <a:spLocks noChangeArrowheads="1"/>
          </p:cNvSpPr>
          <p:nvPr/>
        </p:nvSpPr>
        <p:spPr bwMode="auto">
          <a:xfrm>
            <a:off x="1776290" y="1124744"/>
            <a:ext cx="9144246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树上删除一个关键码时，若结点中所剩关键码个数少于下限，要考虑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结点的调整或合并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问题，删除过程如下： 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首先调用搜索算法，找到要删除的关键码所在的结点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从中删去这个关键码。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若该结点不是叶结点，且被删关键码为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，则在删去该关键码之后，应以该结点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所指示子树中的最小关键码（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或以</a:t>
            </a:r>
            <a:r>
              <a:rPr kumimoji="0" lang="en-US" altLang="zh-CN" sz="2600" i="1" dirty="0">
                <a:solidFill>
                  <a:srgbClr val="008000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i="1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所指示子树中的最大关键码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来代替被删关键码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所在的位置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;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然后在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所在的叶结点中删除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在叶结点上的删除有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4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种情况</a:t>
            </a:r>
            <a:endParaRPr kumimoji="0" lang="zh-CN" altLang="en-US" sz="3400" b="0" dirty="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88419" name="Rectangle 5"/>
          <p:cNvSpPr>
            <a:spLocks noChangeArrowheads="1"/>
          </p:cNvSpPr>
          <p:nvPr/>
        </p:nvSpPr>
        <p:spPr bwMode="auto">
          <a:xfrm>
            <a:off x="947737" y="1031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3097213" cy="577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 b="1" dirty="0"/>
              <a:t>第六章要点回顾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067209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集合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并查集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跳表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哈希表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96" y="986715"/>
            <a:ext cx="4851360" cy="34926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28048" y="1268761"/>
            <a:ext cx="1733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集合，字典，并查集，跳表，哈希表有哪些应用？</a:t>
            </a:r>
          </a:p>
        </p:txBody>
      </p:sp>
      <p:pic>
        <p:nvPicPr>
          <p:cNvPr id="9" name="Picture 2" descr="https://timgsa.baidu.com/timg?image&amp;quality=80&amp;size=b9999_10000&amp;sec=1571285969210&amp;di=4ac8ce411cc8238493e6e319dd3b7fba&amp;imgtype=jpg&amp;src=http%3A%2F%2Fimg1.imgtn.bdimg.com%2Fit%2Fu%3D373806371%2C369836755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04364"/>
            <a:ext cx="3283684" cy="24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1" y="4707307"/>
            <a:ext cx="3669943" cy="19008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52" y="4845645"/>
            <a:ext cx="1682997" cy="17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54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199456" y="1412776"/>
            <a:ext cx="10296946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最简单的静态搜索结构就是采用顺序存储的线性表表示，即用基于数组的数据表类作为静态搜索结构，称为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静态搜索表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搜索算法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根据给定的关键码值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，在表中进行搜索，直到找到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在表中的位置或可确定在表中找不到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为止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常用的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搜索方法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有：顺序搜索、折半搜索（或二分法搜索）和分块搜索（或索引顺序搜索）。</a:t>
            </a:r>
            <a:endParaRPr kumimoji="0"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938955" y="39697"/>
            <a:ext cx="5616575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7.1.1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静态搜索表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2" name="Rectangle 6"/>
          <p:cNvSpPr>
            <a:spLocks noChangeArrowheads="1"/>
          </p:cNvSpPr>
          <p:nvPr/>
        </p:nvSpPr>
        <p:spPr bwMode="white">
          <a:xfrm>
            <a:off x="911424" y="7540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在叶结点上的删除</a:t>
            </a:r>
            <a:endParaRPr kumimoji="0"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2062164" y="1419226"/>
            <a:ext cx="8137525" cy="208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：被删关键码所在叶结点同时又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是根结点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，且删除前该结点中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≥2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，则直接删去该关键码，并将修改后的结点写回磁盘。</a:t>
            </a:r>
          </a:p>
        </p:txBody>
      </p:sp>
      <p:sp>
        <p:nvSpPr>
          <p:cNvPr id="189444" name="Rectangle 8" descr="白色大理石"/>
          <p:cNvSpPr>
            <a:spLocks noChangeArrowheads="1"/>
          </p:cNvSpPr>
          <p:nvPr/>
        </p:nvSpPr>
        <p:spPr bwMode="auto">
          <a:xfrm>
            <a:off x="4425950" y="3268663"/>
            <a:ext cx="1371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36  49</a:t>
            </a:r>
          </a:p>
        </p:txBody>
      </p:sp>
      <p:sp>
        <p:nvSpPr>
          <p:cNvPr id="189445" name="Line 9"/>
          <p:cNvSpPr>
            <a:spLocks noChangeShapeType="1"/>
          </p:cNvSpPr>
          <p:nvPr/>
        </p:nvSpPr>
        <p:spPr bwMode="auto">
          <a:xfrm>
            <a:off x="51117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6" name="Line 10"/>
          <p:cNvSpPr>
            <a:spLocks noChangeShapeType="1"/>
          </p:cNvSpPr>
          <p:nvPr/>
        </p:nvSpPr>
        <p:spPr bwMode="auto">
          <a:xfrm>
            <a:off x="45783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7" name="Line 11"/>
          <p:cNvSpPr>
            <a:spLocks noChangeShapeType="1"/>
          </p:cNvSpPr>
          <p:nvPr/>
        </p:nvSpPr>
        <p:spPr bwMode="auto">
          <a:xfrm>
            <a:off x="56451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8" name="AutoShape 13"/>
          <p:cNvSpPr>
            <a:spLocks noChangeArrowheads="1"/>
          </p:cNvSpPr>
          <p:nvPr/>
        </p:nvSpPr>
        <p:spPr bwMode="auto">
          <a:xfrm>
            <a:off x="6254750" y="3725863"/>
            <a:ext cx="1219200" cy="304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89449" name="Text Box 14"/>
          <p:cNvSpPr txBox="1">
            <a:spLocks noChangeArrowheads="1"/>
          </p:cNvSpPr>
          <p:nvPr/>
        </p:nvSpPr>
        <p:spPr bwMode="auto">
          <a:xfrm>
            <a:off x="6178551" y="3141663"/>
            <a:ext cx="1177925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99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删除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仿宋_GB2312" pitchFamily="1" charset="-122"/>
              </a:rPr>
              <a:t>36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00763" name="Group 27"/>
          <p:cNvGrpSpPr>
            <a:grpSpLocks/>
          </p:cNvGrpSpPr>
          <p:nvPr/>
        </p:nvGrpSpPr>
        <p:grpSpPr bwMode="auto">
          <a:xfrm>
            <a:off x="7778750" y="3268663"/>
            <a:ext cx="838200" cy="914400"/>
            <a:chOff x="3940" y="2059"/>
            <a:chExt cx="528" cy="576"/>
          </a:xfrm>
        </p:grpSpPr>
        <p:sp>
          <p:nvSpPr>
            <p:cNvPr id="189458" name="Rectangle 15" descr="白色大理石"/>
            <p:cNvSpPr>
              <a:spLocks noChangeArrowheads="1"/>
            </p:cNvSpPr>
            <p:nvPr/>
          </p:nvSpPr>
          <p:spPr bwMode="auto">
            <a:xfrm>
              <a:off x="3940" y="205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</a:t>
              </a:r>
            </a:p>
          </p:txBody>
        </p:sp>
        <p:sp>
          <p:nvSpPr>
            <p:cNvPr id="189459" name="Line 16"/>
            <p:cNvSpPr>
              <a:spLocks noChangeShapeType="1"/>
            </p:cNvSpPr>
            <p:nvPr/>
          </p:nvSpPr>
          <p:spPr bwMode="auto">
            <a:xfrm>
              <a:off x="4036" y="225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0" name="Line 17"/>
            <p:cNvSpPr>
              <a:spLocks noChangeShapeType="1"/>
            </p:cNvSpPr>
            <p:nvPr/>
          </p:nvSpPr>
          <p:spPr bwMode="auto">
            <a:xfrm>
              <a:off x="4372" y="225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9451" name="Text Box 18"/>
          <p:cNvSpPr txBox="1">
            <a:spLocks noChangeArrowheads="1"/>
          </p:cNvSpPr>
          <p:nvPr/>
        </p:nvSpPr>
        <p:spPr bwMode="auto">
          <a:xfrm>
            <a:off x="2903539" y="3332163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0755" name="Rectangle 19"/>
          <p:cNvSpPr>
            <a:spLocks noChangeArrowheads="1"/>
          </p:cNvSpPr>
          <p:nvPr/>
        </p:nvSpPr>
        <p:spPr bwMode="auto">
          <a:xfrm>
            <a:off x="2062164" y="4725144"/>
            <a:ext cx="81375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：被删关键码所在叶结点不是根结点，且删除前该结点中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≥ 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，则直接删去该关键码，并将修改后的结点写回磁盘，删除结束。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55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71" name="Text Box 7"/>
          <p:cNvSpPr txBox="1">
            <a:spLocks noChangeArrowheads="1"/>
          </p:cNvSpPr>
          <p:nvPr/>
        </p:nvSpPr>
        <p:spPr bwMode="auto">
          <a:xfrm>
            <a:off x="1774825" y="3860800"/>
            <a:ext cx="1511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简单删除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4157" name="Group 93"/>
          <p:cNvGrpSpPr>
            <a:grpSpLocks/>
          </p:cNvGrpSpPr>
          <p:nvPr/>
        </p:nvGrpSpPr>
        <p:grpSpPr bwMode="auto">
          <a:xfrm>
            <a:off x="8948738" y="1644651"/>
            <a:ext cx="1250950" cy="849313"/>
            <a:chOff x="4677" y="1036"/>
            <a:chExt cx="788" cy="535"/>
          </a:xfrm>
        </p:grpSpPr>
        <p:sp>
          <p:nvSpPr>
            <p:cNvPr id="190547" name="AutoShape 13"/>
            <p:cNvSpPr>
              <a:spLocks noChangeArrowheads="1"/>
            </p:cNvSpPr>
            <p:nvPr/>
          </p:nvSpPr>
          <p:spPr bwMode="auto">
            <a:xfrm>
              <a:off x="4697" y="1379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0548" name="Text Box 14"/>
            <p:cNvSpPr txBox="1">
              <a:spLocks noChangeArrowheads="1"/>
            </p:cNvSpPr>
            <p:nvPr/>
          </p:nvSpPr>
          <p:spPr bwMode="auto">
            <a:xfrm>
              <a:off x="4677" y="1036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55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0468" name="Group 80"/>
          <p:cNvGrpSpPr>
            <a:grpSpLocks noChangeAspect="1"/>
          </p:cNvGrpSpPr>
          <p:nvPr/>
        </p:nvGrpSpPr>
        <p:grpSpPr bwMode="auto">
          <a:xfrm>
            <a:off x="1992314" y="981076"/>
            <a:ext cx="6772275" cy="2582863"/>
            <a:chOff x="154" y="161"/>
            <a:chExt cx="4742" cy="1809"/>
          </a:xfrm>
        </p:grpSpPr>
        <p:sp>
          <p:nvSpPr>
            <p:cNvPr id="190512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016" y="139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051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032" y="139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0514" name="Line 9"/>
            <p:cNvSpPr>
              <a:spLocks noChangeAspect="1" noChangeShapeType="1"/>
            </p:cNvSpPr>
            <p:nvPr/>
          </p:nvSpPr>
          <p:spPr bwMode="auto">
            <a:xfrm>
              <a:off x="446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5" name="Line 10"/>
            <p:cNvSpPr>
              <a:spLocks noChangeAspect="1" noChangeShapeType="1"/>
            </p:cNvSpPr>
            <p:nvPr/>
          </p:nvSpPr>
          <p:spPr bwMode="auto">
            <a:xfrm>
              <a:off x="4128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6" name="Line 11"/>
            <p:cNvSpPr>
              <a:spLocks noChangeAspect="1" noChangeShapeType="1"/>
            </p:cNvSpPr>
            <p:nvPr/>
          </p:nvSpPr>
          <p:spPr bwMode="auto">
            <a:xfrm>
              <a:off x="480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7" name="Rectangle 15" descr="白色大理石"/>
            <p:cNvSpPr>
              <a:spLocks noChangeAspect="1" noChangeArrowheads="1"/>
            </p:cNvSpPr>
            <p:nvPr/>
          </p:nvSpPr>
          <p:spPr bwMode="auto">
            <a:xfrm>
              <a:off x="384" y="139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0518" name="Line 16"/>
            <p:cNvSpPr>
              <a:spLocks noChangeAspect="1" noChangeShapeType="1"/>
            </p:cNvSpPr>
            <p:nvPr/>
          </p:nvSpPr>
          <p:spPr bwMode="auto">
            <a:xfrm>
              <a:off x="48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9" name="Line 17"/>
            <p:cNvSpPr>
              <a:spLocks noChangeAspect="1" noChangeShapeType="1"/>
            </p:cNvSpPr>
            <p:nvPr/>
          </p:nvSpPr>
          <p:spPr bwMode="auto">
            <a:xfrm>
              <a:off x="816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0" name="Rectangle 18" descr="白色大理石"/>
            <p:cNvSpPr>
              <a:spLocks noChangeAspect="1" noChangeArrowheads="1"/>
            </p:cNvSpPr>
            <p:nvPr/>
          </p:nvSpPr>
          <p:spPr bwMode="auto">
            <a:xfrm>
              <a:off x="1200" y="139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0521" name="Line 19"/>
            <p:cNvSpPr>
              <a:spLocks noChangeAspect="1" noChangeShapeType="1"/>
            </p:cNvSpPr>
            <p:nvPr/>
          </p:nvSpPr>
          <p:spPr bwMode="auto">
            <a:xfrm>
              <a:off x="1296" y="158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2" name="Line 20"/>
            <p:cNvSpPr>
              <a:spLocks noChangeAspect="1" noChangeShapeType="1"/>
            </p:cNvSpPr>
            <p:nvPr/>
          </p:nvSpPr>
          <p:spPr bwMode="auto">
            <a:xfrm>
              <a:off x="1632" y="158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3" name="Line 21"/>
            <p:cNvSpPr>
              <a:spLocks noChangeAspect="1" noChangeShapeType="1"/>
            </p:cNvSpPr>
            <p:nvPr/>
          </p:nvSpPr>
          <p:spPr bwMode="auto">
            <a:xfrm>
              <a:off x="2112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4" name="Line 22"/>
            <p:cNvSpPr>
              <a:spLocks noChangeAspect="1" noChangeShapeType="1"/>
            </p:cNvSpPr>
            <p:nvPr/>
          </p:nvSpPr>
          <p:spPr bwMode="auto">
            <a:xfrm>
              <a:off x="2448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5" name="Rectangle 23" descr="白色大理石"/>
            <p:cNvSpPr>
              <a:spLocks noChangeAspect="1" noChangeArrowheads="1"/>
            </p:cNvSpPr>
            <p:nvPr/>
          </p:nvSpPr>
          <p:spPr bwMode="auto">
            <a:xfrm>
              <a:off x="3168" y="139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0526" name="Line 24"/>
            <p:cNvSpPr>
              <a:spLocks noChangeAspect="1" noChangeShapeType="1"/>
            </p:cNvSpPr>
            <p:nvPr/>
          </p:nvSpPr>
          <p:spPr bwMode="auto">
            <a:xfrm>
              <a:off x="326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7" name="Line 25"/>
            <p:cNvSpPr>
              <a:spLocks noChangeAspect="1" noChangeShapeType="1"/>
            </p:cNvSpPr>
            <p:nvPr/>
          </p:nvSpPr>
          <p:spPr bwMode="auto">
            <a:xfrm>
              <a:off x="360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8" name="Rectangle 26" descr="白色大理石"/>
            <p:cNvSpPr>
              <a:spLocks noChangeAspect="1" noChangeArrowheads="1"/>
            </p:cNvSpPr>
            <p:nvPr/>
          </p:nvSpPr>
          <p:spPr bwMode="auto">
            <a:xfrm>
              <a:off x="2976" y="75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0529" name="Line 27"/>
            <p:cNvSpPr>
              <a:spLocks noChangeAspect="1" noChangeShapeType="1"/>
            </p:cNvSpPr>
            <p:nvPr/>
          </p:nvSpPr>
          <p:spPr bwMode="auto">
            <a:xfrm flipH="1">
              <a:off x="3312" y="951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0" name="Line 28"/>
            <p:cNvSpPr>
              <a:spLocks noChangeAspect="1" noChangeShapeType="1"/>
            </p:cNvSpPr>
            <p:nvPr/>
          </p:nvSpPr>
          <p:spPr bwMode="auto">
            <a:xfrm flipH="1">
              <a:off x="2352" y="951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1" name="Line 29"/>
            <p:cNvSpPr>
              <a:spLocks noChangeAspect="1" noChangeShapeType="1"/>
            </p:cNvSpPr>
            <p:nvPr/>
          </p:nvSpPr>
          <p:spPr bwMode="auto">
            <a:xfrm>
              <a:off x="3744" y="951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2" name="Rectangle 30" descr="白色大理石"/>
            <p:cNvSpPr>
              <a:spLocks noChangeAspect="1" noChangeArrowheads="1"/>
            </p:cNvSpPr>
            <p:nvPr/>
          </p:nvSpPr>
          <p:spPr bwMode="auto">
            <a:xfrm>
              <a:off x="816" y="76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0533" name="Line 31"/>
            <p:cNvSpPr>
              <a:spLocks noChangeAspect="1" noChangeShapeType="1"/>
            </p:cNvSpPr>
            <p:nvPr/>
          </p:nvSpPr>
          <p:spPr bwMode="auto">
            <a:xfrm flipH="1">
              <a:off x="624" y="960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4" name="Line 32"/>
            <p:cNvSpPr>
              <a:spLocks noChangeAspect="1" noChangeShapeType="1"/>
            </p:cNvSpPr>
            <p:nvPr/>
          </p:nvSpPr>
          <p:spPr bwMode="auto">
            <a:xfrm>
              <a:off x="1248" y="960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5" name="Rectangle 33" descr="白色大理石"/>
            <p:cNvSpPr>
              <a:spLocks noChangeAspect="1" noChangeArrowheads="1"/>
            </p:cNvSpPr>
            <p:nvPr/>
          </p:nvSpPr>
          <p:spPr bwMode="auto">
            <a:xfrm>
              <a:off x="2016" y="24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0536" name="Line 34"/>
            <p:cNvSpPr>
              <a:spLocks noChangeAspect="1" noChangeShapeType="1"/>
            </p:cNvSpPr>
            <p:nvPr/>
          </p:nvSpPr>
          <p:spPr bwMode="auto">
            <a:xfrm flipH="1">
              <a:off x="1152" y="432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7" name="Line 35"/>
            <p:cNvSpPr>
              <a:spLocks noChangeAspect="1" noChangeShapeType="1"/>
            </p:cNvSpPr>
            <p:nvPr/>
          </p:nvSpPr>
          <p:spPr bwMode="auto">
            <a:xfrm>
              <a:off x="2448" y="432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8" name="Text Box 36"/>
            <p:cNvSpPr txBox="1">
              <a:spLocks noChangeAspect="1" noChangeArrowheads="1"/>
            </p:cNvSpPr>
            <p:nvPr/>
          </p:nvSpPr>
          <p:spPr bwMode="auto">
            <a:xfrm>
              <a:off x="1786" y="161"/>
              <a:ext cx="24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0539" name="Text Box 37"/>
            <p:cNvSpPr txBox="1">
              <a:spLocks noChangeAspect="1" noChangeArrowheads="1"/>
            </p:cNvSpPr>
            <p:nvPr/>
          </p:nvSpPr>
          <p:spPr bwMode="auto">
            <a:xfrm>
              <a:off x="2746" y="718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0540" name="Text Box 38"/>
            <p:cNvSpPr txBox="1">
              <a:spLocks noChangeAspect="1" noChangeArrowheads="1"/>
            </p:cNvSpPr>
            <p:nvPr/>
          </p:nvSpPr>
          <p:spPr bwMode="auto">
            <a:xfrm>
              <a:off x="586" y="718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0541" name="Text Box 39"/>
            <p:cNvSpPr txBox="1">
              <a:spLocks noChangeAspect="1" noChangeArrowheads="1"/>
            </p:cNvSpPr>
            <p:nvPr/>
          </p:nvSpPr>
          <p:spPr bwMode="auto">
            <a:xfrm>
              <a:off x="154" y="131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0542" name="Text Box 40"/>
            <p:cNvSpPr txBox="1">
              <a:spLocks noChangeAspect="1" noChangeArrowheads="1"/>
            </p:cNvSpPr>
            <p:nvPr/>
          </p:nvSpPr>
          <p:spPr bwMode="auto">
            <a:xfrm>
              <a:off x="1008" y="1313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0543" name="Text Box 41"/>
            <p:cNvSpPr txBox="1">
              <a:spLocks noChangeAspect="1" noChangeArrowheads="1"/>
            </p:cNvSpPr>
            <p:nvPr/>
          </p:nvSpPr>
          <p:spPr bwMode="auto">
            <a:xfrm>
              <a:off x="1786" y="1294"/>
              <a:ext cx="20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0544" name="Text Box 42"/>
            <p:cNvSpPr txBox="1">
              <a:spLocks noChangeAspect="1" noChangeArrowheads="1"/>
            </p:cNvSpPr>
            <p:nvPr/>
          </p:nvSpPr>
          <p:spPr bwMode="auto">
            <a:xfrm>
              <a:off x="2924" y="1294"/>
              <a:ext cx="24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0545" name="Text Box 43"/>
            <p:cNvSpPr txBox="1">
              <a:spLocks noChangeAspect="1" noChangeArrowheads="1"/>
            </p:cNvSpPr>
            <p:nvPr/>
          </p:nvSpPr>
          <p:spPr bwMode="auto">
            <a:xfrm>
              <a:off x="3802" y="131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0546" name="Line 44"/>
            <p:cNvSpPr>
              <a:spLocks noChangeAspect="1" noChangeShapeType="1"/>
            </p:cNvSpPr>
            <p:nvPr/>
          </p:nvSpPr>
          <p:spPr bwMode="auto">
            <a:xfrm>
              <a:off x="278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4146" name="Group 82"/>
          <p:cNvGrpSpPr>
            <a:grpSpLocks noChangeAspect="1"/>
          </p:cNvGrpSpPr>
          <p:nvPr/>
        </p:nvGrpSpPr>
        <p:grpSpPr bwMode="auto">
          <a:xfrm>
            <a:off x="1987551" y="4086226"/>
            <a:ext cx="6772275" cy="2582863"/>
            <a:chOff x="144" y="2271"/>
            <a:chExt cx="4742" cy="1809"/>
          </a:xfrm>
        </p:grpSpPr>
        <p:sp>
          <p:nvSpPr>
            <p:cNvPr id="190478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208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0479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4022" y="350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0480" name="Line 47"/>
            <p:cNvSpPr>
              <a:spLocks noChangeAspect="1" noChangeShapeType="1"/>
            </p:cNvSpPr>
            <p:nvPr/>
          </p:nvSpPr>
          <p:spPr bwMode="auto">
            <a:xfrm>
              <a:off x="445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1" name="Line 48"/>
            <p:cNvSpPr>
              <a:spLocks noChangeAspect="1" noChangeShapeType="1"/>
            </p:cNvSpPr>
            <p:nvPr/>
          </p:nvSpPr>
          <p:spPr bwMode="auto">
            <a:xfrm>
              <a:off x="4118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2" name="Line 49"/>
            <p:cNvSpPr>
              <a:spLocks noChangeAspect="1" noChangeShapeType="1"/>
            </p:cNvSpPr>
            <p:nvPr/>
          </p:nvSpPr>
          <p:spPr bwMode="auto">
            <a:xfrm>
              <a:off x="479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3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374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0484" name="Line 51"/>
            <p:cNvSpPr>
              <a:spLocks noChangeAspect="1" noChangeShapeType="1"/>
            </p:cNvSpPr>
            <p:nvPr/>
          </p:nvSpPr>
          <p:spPr bwMode="auto">
            <a:xfrm>
              <a:off x="47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5" name="Line 52"/>
            <p:cNvSpPr>
              <a:spLocks noChangeAspect="1" noChangeShapeType="1"/>
            </p:cNvSpPr>
            <p:nvPr/>
          </p:nvSpPr>
          <p:spPr bwMode="auto">
            <a:xfrm>
              <a:off x="806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6" name="Rectangle 53" descr="白色大理石"/>
            <p:cNvSpPr>
              <a:spLocks noChangeAspect="1" noChangeArrowheads="1"/>
            </p:cNvSpPr>
            <p:nvPr/>
          </p:nvSpPr>
          <p:spPr bwMode="auto">
            <a:xfrm>
              <a:off x="1190" y="350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0487" name="Line 54"/>
            <p:cNvSpPr>
              <a:spLocks noChangeAspect="1" noChangeShapeType="1"/>
            </p:cNvSpPr>
            <p:nvPr/>
          </p:nvSpPr>
          <p:spPr bwMode="auto">
            <a:xfrm>
              <a:off x="1286" y="369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8" name="Line 55"/>
            <p:cNvSpPr>
              <a:spLocks noChangeAspect="1" noChangeShapeType="1"/>
            </p:cNvSpPr>
            <p:nvPr/>
          </p:nvSpPr>
          <p:spPr bwMode="auto">
            <a:xfrm>
              <a:off x="1622" y="369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9" name="Line 56"/>
            <p:cNvSpPr>
              <a:spLocks noChangeAspect="1" noChangeShapeType="1"/>
            </p:cNvSpPr>
            <p:nvPr/>
          </p:nvSpPr>
          <p:spPr bwMode="auto">
            <a:xfrm>
              <a:off x="230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0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158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0491" name="Line 58"/>
            <p:cNvSpPr>
              <a:spLocks noChangeAspect="1" noChangeShapeType="1"/>
            </p:cNvSpPr>
            <p:nvPr/>
          </p:nvSpPr>
          <p:spPr bwMode="auto">
            <a:xfrm>
              <a:off x="325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2" name="Line 59"/>
            <p:cNvSpPr>
              <a:spLocks noChangeAspect="1" noChangeShapeType="1"/>
            </p:cNvSpPr>
            <p:nvPr/>
          </p:nvSpPr>
          <p:spPr bwMode="auto">
            <a:xfrm>
              <a:off x="359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3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2966" y="28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0494" name="Line 61"/>
            <p:cNvSpPr>
              <a:spLocks noChangeAspect="1" noChangeShapeType="1"/>
            </p:cNvSpPr>
            <p:nvPr/>
          </p:nvSpPr>
          <p:spPr bwMode="auto">
            <a:xfrm flipH="1">
              <a:off x="3302" y="3061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5" name="Line 62"/>
            <p:cNvSpPr>
              <a:spLocks noChangeAspect="1" noChangeShapeType="1"/>
            </p:cNvSpPr>
            <p:nvPr/>
          </p:nvSpPr>
          <p:spPr bwMode="auto">
            <a:xfrm flipH="1">
              <a:off x="2342" y="3061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6" name="Line 63"/>
            <p:cNvSpPr>
              <a:spLocks noChangeAspect="1" noChangeShapeType="1"/>
            </p:cNvSpPr>
            <p:nvPr/>
          </p:nvSpPr>
          <p:spPr bwMode="auto">
            <a:xfrm>
              <a:off x="3734" y="3061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7" name="Rectangle 64" descr="白色大理石"/>
            <p:cNvSpPr>
              <a:spLocks noChangeAspect="1" noChangeArrowheads="1"/>
            </p:cNvSpPr>
            <p:nvPr/>
          </p:nvSpPr>
          <p:spPr bwMode="auto">
            <a:xfrm>
              <a:off x="806" y="287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0498" name="Line 65"/>
            <p:cNvSpPr>
              <a:spLocks noChangeAspect="1" noChangeShapeType="1"/>
            </p:cNvSpPr>
            <p:nvPr/>
          </p:nvSpPr>
          <p:spPr bwMode="auto">
            <a:xfrm flipH="1">
              <a:off x="614" y="3070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9" name="Line 66"/>
            <p:cNvSpPr>
              <a:spLocks noChangeAspect="1" noChangeShapeType="1"/>
            </p:cNvSpPr>
            <p:nvPr/>
          </p:nvSpPr>
          <p:spPr bwMode="auto">
            <a:xfrm>
              <a:off x="1238" y="3070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0" name="Rectangle 67" descr="白色大理石"/>
            <p:cNvSpPr>
              <a:spLocks noChangeAspect="1" noChangeArrowheads="1"/>
            </p:cNvSpPr>
            <p:nvPr/>
          </p:nvSpPr>
          <p:spPr bwMode="auto">
            <a:xfrm>
              <a:off x="2006" y="235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0501" name="Line 68"/>
            <p:cNvSpPr>
              <a:spLocks noChangeAspect="1" noChangeShapeType="1"/>
            </p:cNvSpPr>
            <p:nvPr/>
          </p:nvSpPr>
          <p:spPr bwMode="auto">
            <a:xfrm flipH="1">
              <a:off x="1142" y="2542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2" name="Line 69"/>
            <p:cNvSpPr>
              <a:spLocks noChangeAspect="1" noChangeShapeType="1"/>
            </p:cNvSpPr>
            <p:nvPr/>
          </p:nvSpPr>
          <p:spPr bwMode="auto">
            <a:xfrm>
              <a:off x="2438" y="2542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3" name="Text Box 70"/>
            <p:cNvSpPr txBox="1">
              <a:spLocks noChangeAspect="1" noChangeArrowheads="1"/>
            </p:cNvSpPr>
            <p:nvPr/>
          </p:nvSpPr>
          <p:spPr bwMode="auto">
            <a:xfrm>
              <a:off x="1786" y="2271"/>
              <a:ext cx="24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0504" name="Text Box 71"/>
            <p:cNvSpPr txBox="1">
              <a:spLocks noChangeAspect="1" noChangeArrowheads="1"/>
            </p:cNvSpPr>
            <p:nvPr/>
          </p:nvSpPr>
          <p:spPr bwMode="auto">
            <a:xfrm>
              <a:off x="2736" y="2828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0505" name="Text Box 72"/>
            <p:cNvSpPr txBox="1">
              <a:spLocks noChangeAspect="1" noChangeArrowheads="1"/>
            </p:cNvSpPr>
            <p:nvPr/>
          </p:nvSpPr>
          <p:spPr bwMode="auto">
            <a:xfrm>
              <a:off x="576" y="2828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0506" name="Text Box 73"/>
            <p:cNvSpPr txBox="1">
              <a:spLocks noChangeAspect="1" noChangeArrowheads="1"/>
            </p:cNvSpPr>
            <p:nvPr/>
          </p:nvSpPr>
          <p:spPr bwMode="auto">
            <a:xfrm>
              <a:off x="144" y="342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0507" name="Text Box 74"/>
            <p:cNvSpPr txBox="1">
              <a:spLocks noChangeAspect="1" noChangeArrowheads="1"/>
            </p:cNvSpPr>
            <p:nvPr/>
          </p:nvSpPr>
          <p:spPr bwMode="auto">
            <a:xfrm>
              <a:off x="998" y="3423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0508" name="Text Box 75"/>
            <p:cNvSpPr txBox="1">
              <a:spLocks noChangeAspect="1" noChangeArrowheads="1"/>
            </p:cNvSpPr>
            <p:nvPr/>
          </p:nvSpPr>
          <p:spPr bwMode="auto">
            <a:xfrm>
              <a:off x="1959" y="3404"/>
              <a:ext cx="20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0509" name="Text Box 76"/>
            <p:cNvSpPr txBox="1">
              <a:spLocks noChangeAspect="1" noChangeArrowheads="1"/>
            </p:cNvSpPr>
            <p:nvPr/>
          </p:nvSpPr>
          <p:spPr bwMode="auto">
            <a:xfrm>
              <a:off x="2914" y="3404"/>
              <a:ext cx="24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0510" name="Text Box 77"/>
            <p:cNvSpPr txBox="1">
              <a:spLocks noChangeAspect="1" noChangeArrowheads="1"/>
            </p:cNvSpPr>
            <p:nvPr/>
          </p:nvSpPr>
          <p:spPr bwMode="auto">
            <a:xfrm>
              <a:off x="3792" y="342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0511" name="Line 78"/>
            <p:cNvSpPr>
              <a:spLocks noChangeAspect="1" noChangeShapeType="1"/>
            </p:cNvSpPr>
            <p:nvPr/>
          </p:nvSpPr>
          <p:spPr bwMode="auto">
            <a:xfrm>
              <a:off x="264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4148" name="AutoShape 84"/>
          <p:cNvSpPr>
            <a:spLocks noChangeArrowheads="1"/>
          </p:cNvSpPr>
          <p:nvPr/>
        </p:nvSpPr>
        <p:spPr bwMode="auto">
          <a:xfrm>
            <a:off x="5951538" y="3716338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sp>
        <p:nvSpPr>
          <p:cNvPr id="190471" name="Text Box 85"/>
          <p:cNvSpPr txBox="1">
            <a:spLocks noChangeArrowheads="1"/>
          </p:cNvSpPr>
          <p:nvPr/>
        </p:nvSpPr>
        <p:spPr bwMode="auto">
          <a:xfrm>
            <a:off x="1981200" y="1125538"/>
            <a:ext cx="960438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4150" name="Rectangle 86"/>
          <p:cNvSpPr>
            <a:spLocks noChangeArrowheads="1"/>
          </p:cNvSpPr>
          <p:nvPr/>
        </p:nvSpPr>
        <p:spPr bwMode="white">
          <a:xfrm>
            <a:off x="845276" y="88832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4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71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479376" y="1341908"/>
            <a:ext cx="11494755" cy="475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：被删关键码所在叶结点删除前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</a:t>
            </a:r>
            <a:r>
              <a:rPr kumimoji="0" lang="en-US" altLang="zh-CN" sz="24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 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4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，若这时与该结点相邻的右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结点的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n≥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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，则按以下步骤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调整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该结点、右兄弟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结点以及其双亲结点，以达到新的平衡。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将双亲结点中刚刚大于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或小于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该被删关键码的关键码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(1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i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下移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结点中的最小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或最大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关键码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上移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到双亲结点的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结点中的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最左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或最右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子树指针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平移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到被删关键码所在结点中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最后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或最前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子树指针位置；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结点中，将被移走的关键码和指针位置用剩余的关键码和指针填补、调整。再将结点中的关键码个数减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01767" name="Rectangle 7"/>
          <p:cNvSpPr>
            <a:spLocks noChangeArrowheads="1"/>
          </p:cNvSpPr>
          <p:nvPr/>
        </p:nvSpPr>
        <p:spPr bwMode="white">
          <a:xfrm>
            <a:off x="916443" y="86503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kumimoji="0" lang="zh-CN" altLang="en-US" sz="30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6" name="Rectangle 4"/>
          <p:cNvSpPr>
            <a:spLocks noChangeArrowheads="1"/>
          </p:cNvSpPr>
          <p:nvPr/>
        </p:nvSpPr>
        <p:spPr bwMode="auto">
          <a:xfrm>
            <a:off x="1703389" y="3968751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结点联合调整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6203" name="Group 91"/>
          <p:cNvGrpSpPr>
            <a:grpSpLocks/>
          </p:cNvGrpSpPr>
          <p:nvPr/>
        </p:nvGrpSpPr>
        <p:grpSpPr bwMode="auto">
          <a:xfrm>
            <a:off x="9048750" y="3212977"/>
            <a:ext cx="1250950" cy="849313"/>
            <a:chOff x="4814" y="1014"/>
            <a:chExt cx="788" cy="535"/>
          </a:xfrm>
        </p:grpSpPr>
        <p:sp>
          <p:nvSpPr>
            <p:cNvPr id="193621" name="AutoShape 11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3622" name="Text Box 12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65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6198" name="Group 86"/>
          <p:cNvGrpSpPr>
            <a:grpSpLocks/>
          </p:cNvGrpSpPr>
          <p:nvPr/>
        </p:nvGrpSpPr>
        <p:grpSpPr bwMode="auto">
          <a:xfrm>
            <a:off x="2325688" y="4076701"/>
            <a:ext cx="6291262" cy="2601913"/>
            <a:chOff x="459" y="2471"/>
            <a:chExt cx="3963" cy="1639"/>
          </a:xfrm>
        </p:grpSpPr>
        <p:sp>
          <p:nvSpPr>
            <p:cNvPr id="193587" name="Text Box 71"/>
            <p:cNvSpPr txBox="1">
              <a:spLocks noChangeArrowheads="1"/>
            </p:cNvSpPr>
            <p:nvPr/>
          </p:nvSpPr>
          <p:spPr bwMode="auto">
            <a:xfrm>
              <a:off x="459" y="350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3588" name="Rectangle 43" descr="白色大理石"/>
            <p:cNvSpPr>
              <a:spLocks noChangeAspect="1" noChangeArrowheads="1"/>
            </p:cNvSpPr>
            <p:nvPr/>
          </p:nvSpPr>
          <p:spPr bwMode="auto">
            <a:xfrm>
              <a:off x="2134" y="3590"/>
              <a:ext cx="777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3589" name="Rectangle 44" descr="白色大理石"/>
            <p:cNvSpPr>
              <a:spLocks noChangeAspect="1" noChangeArrowheads="1"/>
            </p:cNvSpPr>
            <p:nvPr/>
          </p:nvSpPr>
          <p:spPr bwMode="auto">
            <a:xfrm>
              <a:off x="3947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3590" name="Line 45"/>
            <p:cNvSpPr>
              <a:spLocks noChangeAspect="1" noChangeShapeType="1"/>
            </p:cNvSpPr>
            <p:nvPr/>
          </p:nvSpPr>
          <p:spPr bwMode="auto">
            <a:xfrm>
              <a:off x="4336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1" name="Line 46"/>
            <p:cNvSpPr>
              <a:spLocks noChangeAspect="1" noChangeShapeType="1"/>
            </p:cNvSpPr>
            <p:nvPr/>
          </p:nvSpPr>
          <p:spPr bwMode="auto">
            <a:xfrm>
              <a:off x="4033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2" name="Rectangle 47" descr="白色大理石"/>
            <p:cNvSpPr>
              <a:spLocks noChangeAspect="1" noChangeArrowheads="1"/>
            </p:cNvSpPr>
            <p:nvPr/>
          </p:nvSpPr>
          <p:spPr bwMode="auto">
            <a:xfrm>
              <a:off x="666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3593" name="Line 48"/>
            <p:cNvSpPr>
              <a:spLocks noChangeAspect="1" noChangeShapeType="1"/>
            </p:cNvSpPr>
            <p:nvPr/>
          </p:nvSpPr>
          <p:spPr bwMode="auto">
            <a:xfrm>
              <a:off x="752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4" name="Line 49"/>
            <p:cNvSpPr>
              <a:spLocks noChangeAspect="1" noChangeShapeType="1"/>
            </p:cNvSpPr>
            <p:nvPr/>
          </p:nvSpPr>
          <p:spPr bwMode="auto">
            <a:xfrm>
              <a:off x="1055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5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1400" y="3592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3596" name="Line 51"/>
            <p:cNvSpPr>
              <a:spLocks noChangeAspect="1" noChangeShapeType="1"/>
            </p:cNvSpPr>
            <p:nvPr/>
          </p:nvSpPr>
          <p:spPr bwMode="auto">
            <a:xfrm>
              <a:off x="1486" y="3765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7" name="Line 52"/>
            <p:cNvSpPr>
              <a:spLocks noChangeAspect="1" noChangeShapeType="1"/>
            </p:cNvSpPr>
            <p:nvPr/>
          </p:nvSpPr>
          <p:spPr bwMode="auto">
            <a:xfrm>
              <a:off x="1788" y="3765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8" name="Line 53"/>
            <p:cNvSpPr>
              <a:spLocks noChangeAspect="1" noChangeShapeType="1"/>
            </p:cNvSpPr>
            <p:nvPr/>
          </p:nvSpPr>
          <p:spPr bwMode="auto">
            <a:xfrm>
              <a:off x="2220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9" name="Line 54"/>
            <p:cNvSpPr>
              <a:spLocks noChangeAspect="1" noChangeShapeType="1"/>
            </p:cNvSpPr>
            <p:nvPr/>
          </p:nvSpPr>
          <p:spPr bwMode="auto">
            <a:xfrm>
              <a:off x="2522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0" name="Rectangle 55" descr="白色大理石"/>
            <p:cNvSpPr>
              <a:spLocks noChangeAspect="1" noChangeArrowheads="1"/>
            </p:cNvSpPr>
            <p:nvPr/>
          </p:nvSpPr>
          <p:spPr bwMode="auto">
            <a:xfrm>
              <a:off x="3170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193601" name="Line 56"/>
            <p:cNvSpPr>
              <a:spLocks noChangeAspect="1" noChangeShapeType="1"/>
            </p:cNvSpPr>
            <p:nvPr/>
          </p:nvSpPr>
          <p:spPr bwMode="auto">
            <a:xfrm>
              <a:off x="3256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2" name="Line 57"/>
            <p:cNvSpPr>
              <a:spLocks noChangeAspect="1" noChangeShapeType="1"/>
            </p:cNvSpPr>
            <p:nvPr/>
          </p:nvSpPr>
          <p:spPr bwMode="auto">
            <a:xfrm>
              <a:off x="3559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3" name="Rectangle 58" descr="白色大理石"/>
            <p:cNvSpPr>
              <a:spLocks noChangeAspect="1" noChangeArrowheads="1"/>
            </p:cNvSpPr>
            <p:nvPr/>
          </p:nvSpPr>
          <p:spPr bwMode="auto">
            <a:xfrm>
              <a:off x="2997" y="3020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3604" name="Line 59"/>
            <p:cNvSpPr>
              <a:spLocks noChangeAspect="1" noChangeShapeType="1"/>
            </p:cNvSpPr>
            <p:nvPr/>
          </p:nvSpPr>
          <p:spPr bwMode="auto">
            <a:xfrm flipH="1">
              <a:off x="3300" y="3193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5" name="Line 60"/>
            <p:cNvSpPr>
              <a:spLocks noChangeAspect="1" noChangeShapeType="1"/>
            </p:cNvSpPr>
            <p:nvPr/>
          </p:nvSpPr>
          <p:spPr bwMode="auto">
            <a:xfrm flipH="1">
              <a:off x="2436" y="3193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6" name="Line 61"/>
            <p:cNvSpPr>
              <a:spLocks noChangeAspect="1" noChangeShapeType="1"/>
            </p:cNvSpPr>
            <p:nvPr/>
          </p:nvSpPr>
          <p:spPr bwMode="auto">
            <a:xfrm>
              <a:off x="3688" y="3193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7" name="Rectangle 62" descr="白色大理石"/>
            <p:cNvSpPr>
              <a:spLocks noChangeAspect="1" noChangeArrowheads="1"/>
            </p:cNvSpPr>
            <p:nvPr/>
          </p:nvSpPr>
          <p:spPr bwMode="auto">
            <a:xfrm>
              <a:off x="1055" y="3029"/>
              <a:ext cx="474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3608" name="Line 63"/>
            <p:cNvSpPr>
              <a:spLocks noChangeAspect="1" noChangeShapeType="1"/>
            </p:cNvSpPr>
            <p:nvPr/>
          </p:nvSpPr>
          <p:spPr bwMode="auto">
            <a:xfrm flipH="1">
              <a:off x="882" y="3201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9" name="Line 64"/>
            <p:cNvSpPr>
              <a:spLocks noChangeAspect="1" noChangeShapeType="1"/>
            </p:cNvSpPr>
            <p:nvPr/>
          </p:nvSpPr>
          <p:spPr bwMode="auto">
            <a:xfrm>
              <a:off x="1443" y="3201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0" name="Rectangle 65" descr="白色大理石"/>
            <p:cNvSpPr>
              <a:spLocks noChangeAspect="1" noChangeArrowheads="1"/>
            </p:cNvSpPr>
            <p:nvPr/>
          </p:nvSpPr>
          <p:spPr bwMode="auto">
            <a:xfrm>
              <a:off x="2134" y="2553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3611" name="Line 66"/>
            <p:cNvSpPr>
              <a:spLocks noChangeAspect="1" noChangeShapeType="1"/>
            </p:cNvSpPr>
            <p:nvPr/>
          </p:nvSpPr>
          <p:spPr bwMode="auto">
            <a:xfrm flipH="1">
              <a:off x="1357" y="2726"/>
              <a:ext cx="863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2" name="Line 67"/>
            <p:cNvSpPr>
              <a:spLocks noChangeAspect="1" noChangeShapeType="1"/>
            </p:cNvSpPr>
            <p:nvPr/>
          </p:nvSpPr>
          <p:spPr bwMode="auto">
            <a:xfrm>
              <a:off x="2522" y="2726"/>
              <a:ext cx="734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3" name="Text Box 68"/>
            <p:cNvSpPr txBox="1">
              <a:spLocks noChangeAspect="1" noChangeArrowheads="1"/>
            </p:cNvSpPr>
            <p:nvPr/>
          </p:nvSpPr>
          <p:spPr bwMode="auto">
            <a:xfrm>
              <a:off x="1927" y="2471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3614" name="Text Box 69"/>
            <p:cNvSpPr txBox="1">
              <a:spLocks noChangeAspect="1" noChangeArrowheads="1"/>
            </p:cNvSpPr>
            <p:nvPr/>
          </p:nvSpPr>
          <p:spPr bwMode="auto">
            <a:xfrm>
              <a:off x="2790" y="297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3615" name="Text Box 70"/>
            <p:cNvSpPr txBox="1">
              <a:spLocks noChangeAspect="1" noChangeArrowheads="1"/>
            </p:cNvSpPr>
            <p:nvPr/>
          </p:nvSpPr>
          <p:spPr bwMode="auto">
            <a:xfrm>
              <a:off x="848" y="297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3616" name="Text Box 72"/>
            <p:cNvSpPr txBox="1">
              <a:spLocks noChangeAspect="1" noChangeArrowheads="1"/>
            </p:cNvSpPr>
            <p:nvPr/>
          </p:nvSpPr>
          <p:spPr bwMode="auto">
            <a:xfrm>
              <a:off x="1227" y="3507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3617" name="Text Box 73"/>
            <p:cNvSpPr txBox="1">
              <a:spLocks noChangeAspect="1" noChangeArrowheads="1"/>
            </p:cNvSpPr>
            <p:nvPr/>
          </p:nvSpPr>
          <p:spPr bwMode="auto">
            <a:xfrm>
              <a:off x="1927" y="3490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3618" name="Text Box 74"/>
            <p:cNvSpPr txBox="1">
              <a:spLocks noChangeAspect="1" noChangeArrowheads="1"/>
            </p:cNvSpPr>
            <p:nvPr/>
          </p:nvSpPr>
          <p:spPr bwMode="auto">
            <a:xfrm>
              <a:off x="2951" y="349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3619" name="Text Box 75"/>
            <p:cNvSpPr txBox="1">
              <a:spLocks noChangeAspect="1" noChangeArrowheads="1"/>
            </p:cNvSpPr>
            <p:nvPr/>
          </p:nvSpPr>
          <p:spPr bwMode="auto">
            <a:xfrm>
              <a:off x="3740" y="350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3620" name="Line 76"/>
            <p:cNvSpPr>
              <a:spLocks noChangeAspect="1" noChangeShapeType="1"/>
            </p:cNvSpPr>
            <p:nvPr/>
          </p:nvSpPr>
          <p:spPr bwMode="auto">
            <a:xfrm>
              <a:off x="2825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6189" name="Text Box 77"/>
          <p:cNvSpPr txBox="1">
            <a:spLocks noChangeArrowheads="1"/>
          </p:cNvSpPr>
          <p:nvPr/>
        </p:nvSpPr>
        <p:spPr bwMode="auto">
          <a:xfrm>
            <a:off x="8825276" y="4168652"/>
            <a:ext cx="1697901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调整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g,c,h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到右兄弟借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6192" name="Freeform 80"/>
          <p:cNvSpPr>
            <a:spLocks/>
          </p:cNvSpPr>
          <p:nvPr/>
        </p:nvSpPr>
        <p:spPr bwMode="auto">
          <a:xfrm>
            <a:off x="6672263" y="25908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3543" name="Group 85"/>
          <p:cNvGrpSpPr>
            <a:grpSpLocks/>
          </p:cNvGrpSpPr>
          <p:nvPr/>
        </p:nvGrpSpPr>
        <p:grpSpPr bwMode="auto">
          <a:xfrm>
            <a:off x="1919289" y="1125538"/>
            <a:ext cx="6777037" cy="2603500"/>
            <a:chOff x="204" y="626"/>
            <a:chExt cx="4269" cy="1640"/>
          </a:xfrm>
        </p:grpSpPr>
        <p:sp>
          <p:nvSpPr>
            <p:cNvPr id="193552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1880" y="174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3553" name="Rectangle 6" descr="白色大理石"/>
            <p:cNvSpPr>
              <a:spLocks noChangeAspect="1" noChangeArrowheads="1"/>
            </p:cNvSpPr>
            <p:nvPr/>
          </p:nvSpPr>
          <p:spPr bwMode="auto">
            <a:xfrm>
              <a:off x="3695" y="174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3554" name="Line 7"/>
            <p:cNvSpPr>
              <a:spLocks noChangeAspect="1" noChangeShapeType="1"/>
            </p:cNvSpPr>
            <p:nvPr/>
          </p:nvSpPr>
          <p:spPr bwMode="auto">
            <a:xfrm>
              <a:off x="4084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5" name="Line 8"/>
            <p:cNvSpPr>
              <a:spLocks noChangeAspect="1" noChangeShapeType="1"/>
            </p:cNvSpPr>
            <p:nvPr/>
          </p:nvSpPr>
          <p:spPr bwMode="auto">
            <a:xfrm>
              <a:off x="3782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6" name="Line 9"/>
            <p:cNvSpPr>
              <a:spLocks noChangeAspect="1" noChangeShapeType="1"/>
            </p:cNvSpPr>
            <p:nvPr/>
          </p:nvSpPr>
          <p:spPr bwMode="auto">
            <a:xfrm>
              <a:off x="438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7" name="Rectangle 13" descr="白色大理石"/>
            <p:cNvSpPr>
              <a:spLocks noChangeAspect="1" noChangeArrowheads="1"/>
            </p:cNvSpPr>
            <p:nvPr/>
          </p:nvSpPr>
          <p:spPr bwMode="auto">
            <a:xfrm>
              <a:off x="411" y="1746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3558" name="Line 14"/>
            <p:cNvSpPr>
              <a:spLocks noChangeAspect="1" noChangeShapeType="1"/>
            </p:cNvSpPr>
            <p:nvPr/>
          </p:nvSpPr>
          <p:spPr bwMode="auto">
            <a:xfrm>
              <a:off x="49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9" name="Line 15"/>
            <p:cNvSpPr>
              <a:spLocks noChangeAspect="1" noChangeShapeType="1"/>
            </p:cNvSpPr>
            <p:nvPr/>
          </p:nvSpPr>
          <p:spPr bwMode="auto">
            <a:xfrm>
              <a:off x="800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0" name="Rectangle 16" descr="白色大理石"/>
            <p:cNvSpPr>
              <a:spLocks noChangeAspect="1" noChangeArrowheads="1"/>
            </p:cNvSpPr>
            <p:nvPr/>
          </p:nvSpPr>
          <p:spPr bwMode="auto">
            <a:xfrm>
              <a:off x="1146" y="1748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3561" name="Line 17"/>
            <p:cNvSpPr>
              <a:spLocks noChangeAspect="1" noChangeShapeType="1"/>
            </p:cNvSpPr>
            <p:nvPr/>
          </p:nvSpPr>
          <p:spPr bwMode="auto">
            <a:xfrm>
              <a:off x="1232" y="192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2" name="Line 18"/>
            <p:cNvSpPr>
              <a:spLocks noChangeAspect="1" noChangeShapeType="1"/>
            </p:cNvSpPr>
            <p:nvPr/>
          </p:nvSpPr>
          <p:spPr bwMode="auto">
            <a:xfrm>
              <a:off x="1535" y="192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3" name="Line 19"/>
            <p:cNvSpPr>
              <a:spLocks noChangeAspect="1" noChangeShapeType="1"/>
            </p:cNvSpPr>
            <p:nvPr/>
          </p:nvSpPr>
          <p:spPr bwMode="auto">
            <a:xfrm>
              <a:off x="196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4" name="Line 20"/>
            <p:cNvSpPr>
              <a:spLocks noChangeAspect="1" noChangeShapeType="1"/>
            </p:cNvSpPr>
            <p:nvPr/>
          </p:nvSpPr>
          <p:spPr bwMode="auto">
            <a:xfrm>
              <a:off x="2269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5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2917" y="174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3566" name="Line 22"/>
            <p:cNvSpPr>
              <a:spLocks noChangeAspect="1" noChangeShapeType="1"/>
            </p:cNvSpPr>
            <p:nvPr/>
          </p:nvSpPr>
          <p:spPr bwMode="auto">
            <a:xfrm>
              <a:off x="3004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7" name="Line 23"/>
            <p:cNvSpPr>
              <a:spLocks noChangeAspect="1" noChangeShapeType="1"/>
            </p:cNvSpPr>
            <p:nvPr/>
          </p:nvSpPr>
          <p:spPr bwMode="auto">
            <a:xfrm>
              <a:off x="3306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8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2745" y="1176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3569" name="Line 25"/>
            <p:cNvSpPr>
              <a:spLocks noChangeAspect="1" noChangeShapeType="1"/>
            </p:cNvSpPr>
            <p:nvPr/>
          </p:nvSpPr>
          <p:spPr bwMode="auto">
            <a:xfrm flipH="1">
              <a:off x="3047" y="1349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0" name="Line 26"/>
            <p:cNvSpPr>
              <a:spLocks noChangeAspect="1" noChangeShapeType="1"/>
            </p:cNvSpPr>
            <p:nvPr/>
          </p:nvSpPr>
          <p:spPr bwMode="auto">
            <a:xfrm flipH="1">
              <a:off x="2183" y="1349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1" name="Line 27"/>
            <p:cNvSpPr>
              <a:spLocks noChangeAspect="1" noChangeShapeType="1"/>
            </p:cNvSpPr>
            <p:nvPr/>
          </p:nvSpPr>
          <p:spPr bwMode="auto">
            <a:xfrm>
              <a:off x="3436" y="1349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2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800" y="1184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3573" name="Line 29"/>
            <p:cNvSpPr>
              <a:spLocks noChangeAspect="1" noChangeShapeType="1"/>
            </p:cNvSpPr>
            <p:nvPr/>
          </p:nvSpPr>
          <p:spPr bwMode="auto">
            <a:xfrm flipH="1">
              <a:off x="627" y="1357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4" name="Line 30"/>
            <p:cNvSpPr>
              <a:spLocks noChangeAspect="1" noChangeShapeType="1"/>
            </p:cNvSpPr>
            <p:nvPr/>
          </p:nvSpPr>
          <p:spPr bwMode="auto">
            <a:xfrm>
              <a:off x="1189" y="1357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5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1880" y="709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3576" name="Line 32"/>
            <p:cNvSpPr>
              <a:spLocks noChangeAspect="1" noChangeShapeType="1"/>
            </p:cNvSpPr>
            <p:nvPr/>
          </p:nvSpPr>
          <p:spPr bwMode="auto">
            <a:xfrm flipH="1">
              <a:off x="1102" y="882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7" name="Line 33"/>
            <p:cNvSpPr>
              <a:spLocks noChangeAspect="1" noChangeShapeType="1"/>
            </p:cNvSpPr>
            <p:nvPr/>
          </p:nvSpPr>
          <p:spPr bwMode="auto">
            <a:xfrm>
              <a:off x="2269" y="882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8" name="Text Box 35"/>
            <p:cNvSpPr txBox="1">
              <a:spLocks noChangeAspect="1" noChangeArrowheads="1"/>
            </p:cNvSpPr>
            <p:nvPr/>
          </p:nvSpPr>
          <p:spPr bwMode="auto">
            <a:xfrm>
              <a:off x="2537" y="112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3579" name="Text Box 36"/>
            <p:cNvSpPr txBox="1">
              <a:spLocks noChangeAspect="1" noChangeArrowheads="1"/>
            </p:cNvSpPr>
            <p:nvPr/>
          </p:nvSpPr>
          <p:spPr bwMode="auto">
            <a:xfrm>
              <a:off x="593" y="112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3580" name="Text Box 37"/>
            <p:cNvSpPr txBox="1">
              <a:spLocks noChangeAspect="1" noChangeArrowheads="1"/>
            </p:cNvSpPr>
            <p:nvPr/>
          </p:nvSpPr>
          <p:spPr bwMode="auto">
            <a:xfrm>
              <a:off x="204" y="166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3581" name="Text Box 38"/>
            <p:cNvSpPr txBox="1">
              <a:spLocks noChangeAspect="1" noChangeArrowheads="1"/>
            </p:cNvSpPr>
            <p:nvPr/>
          </p:nvSpPr>
          <p:spPr bwMode="auto">
            <a:xfrm>
              <a:off x="973" y="166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3582" name="Text Box 39"/>
            <p:cNvSpPr txBox="1">
              <a:spLocks noChangeAspect="1" noChangeArrowheads="1"/>
            </p:cNvSpPr>
            <p:nvPr/>
          </p:nvSpPr>
          <p:spPr bwMode="auto">
            <a:xfrm>
              <a:off x="1673" y="1646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3583" name="Text Box 40"/>
            <p:cNvSpPr txBox="1">
              <a:spLocks noChangeAspect="1" noChangeArrowheads="1"/>
            </p:cNvSpPr>
            <p:nvPr/>
          </p:nvSpPr>
          <p:spPr bwMode="auto">
            <a:xfrm>
              <a:off x="2698" y="164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3584" name="Text Box 41"/>
            <p:cNvSpPr txBox="1">
              <a:spLocks noChangeAspect="1" noChangeArrowheads="1"/>
            </p:cNvSpPr>
            <p:nvPr/>
          </p:nvSpPr>
          <p:spPr bwMode="auto">
            <a:xfrm>
              <a:off x="3488" y="166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3585" name="Line 42"/>
            <p:cNvSpPr>
              <a:spLocks noChangeAspect="1" noChangeShapeType="1"/>
            </p:cNvSpPr>
            <p:nvPr/>
          </p:nvSpPr>
          <p:spPr bwMode="auto">
            <a:xfrm>
              <a:off x="2572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6" name="Text Box 84"/>
            <p:cNvSpPr txBox="1">
              <a:spLocks noChangeAspect="1" noChangeArrowheads="1"/>
            </p:cNvSpPr>
            <p:nvPr/>
          </p:nvSpPr>
          <p:spPr bwMode="auto">
            <a:xfrm>
              <a:off x="1663" y="626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346199" name="AutoShape 87"/>
          <p:cNvSpPr>
            <a:spLocks noChangeArrowheads="1"/>
          </p:cNvSpPr>
          <p:nvPr/>
        </p:nvSpPr>
        <p:spPr bwMode="auto">
          <a:xfrm>
            <a:off x="7532688" y="3940175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65</a:t>
            </a:r>
          </a:p>
        </p:txBody>
      </p:sp>
      <p:sp>
        <p:nvSpPr>
          <p:cNvPr id="193545" name="Text Box 89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6204" name="Rectangle 92"/>
          <p:cNvSpPr>
            <a:spLocks noChangeArrowheads="1"/>
          </p:cNvSpPr>
          <p:nvPr/>
        </p:nvSpPr>
        <p:spPr bwMode="white">
          <a:xfrm>
            <a:off x="702085" y="60880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44272" y="-27384"/>
            <a:ext cx="36718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将双亲结点中刚刚大于 </a:t>
            </a:r>
            <a:r>
              <a:rPr lang="en-US" altLang="zh-CN" sz="1200" dirty="0"/>
              <a:t>(</a:t>
            </a:r>
            <a:r>
              <a:rPr lang="zh-CN" altLang="en-US" sz="1200" dirty="0"/>
              <a:t>或小于</a:t>
            </a:r>
            <a:r>
              <a:rPr lang="en-US" altLang="zh-CN" sz="1200" dirty="0"/>
              <a:t>) </a:t>
            </a:r>
            <a:r>
              <a:rPr lang="zh-CN" altLang="en-US" sz="1200" dirty="0"/>
              <a:t>该被删关键码的关键码 </a:t>
            </a:r>
            <a:r>
              <a:rPr lang="en-US" altLang="zh-CN" sz="1200" dirty="0"/>
              <a:t>Ki  (1≤i ≤n)  </a:t>
            </a:r>
            <a:r>
              <a:rPr lang="zh-CN" altLang="en-US" sz="1200" dirty="0"/>
              <a:t>下移；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结点中的最小 </a:t>
            </a:r>
            <a:r>
              <a:rPr lang="en-US" altLang="zh-CN" sz="1200" dirty="0"/>
              <a:t>(</a:t>
            </a:r>
            <a:r>
              <a:rPr lang="zh-CN" altLang="en-US" sz="1200" dirty="0"/>
              <a:t>或最大</a:t>
            </a:r>
            <a:r>
              <a:rPr lang="en-US" altLang="zh-CN" sz="1200" dirty="0"/>
              <a:t>)</a:t>
            </a:r>
            <a:r>
              <a:rPr lang="zh-CN" altLang="en-US" sz="1200" dirty="0"/>
              <a:t>关键码上移到双亲结点的 </a:t>
            </a:r>
            <a:r>
              <a:rPr lang="en-US" altLang="zh-CN" sz="1200" dirty="0"/>
              <a:t>Ki </a:t>
            </a:r>
            <a:r>
              <a:rPr lang="zh-CN" altLang="en-US" sz="1200" dirty="0"/>
              <a:t>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结点中的最左 </a:t>
            </a:r>
            <a:r>
              <a:rPr lang="en-US" altLang="zh-CN" sz="1200" dirty="0"/>
              <a:t>(</a:t>
            </a:r>
            <a:r>
              <a:rPr lang="zh-CN" altLang="en-US" sz="1200" dirty="0"/>
              <a:t>或最右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子树指针平移到被删关键码所在结点中最后 </a:t>
            </a:r>
            <a:r>
              <a:rPr lang="en-US" altLang="zh-CN" sz="1200" dirty="0"/>
              <a:t>(</a:t>
            </a:r>
            <a:r>
              <a:rPr lang="zh-CN" altLang="en-US" sz="1200" dirty="0"/>
              <a:t>或最前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在右兄弟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结点中，将被移走的关键码和指针位置用剩余的关键码和指针填补、调整。再将结点中的关键码个数减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6" grpId="0"/>
      <p:bldP spid="346189" grpId="0" animBg="1"/>
      <p:bldP spid="346192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62" name="Group 80"/>
          <p:cNvGrpSpPr>
            <a:grpSpLocks noChangeAspect="1"/>
          </p:cNvGrpSpPr>
          <p:nvPr/>
        </p:nvGrpSpPr>
        <p:grpSpPr bwMode="auto">
          <a:xfrm>
            <a:off x="1992313" y="1125538"/>
            <a:ext cx="6291262" cy="2601912"/>
            <a:chOff x="250" y="225"/>
            <a:chExt cx="4406" cy="1822"/>
          </a:xfrm>
        </p:grpSpPr>
        <p:sp>
          <p:nvSpPr>
            <p:cNvPr id="194611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194612" name="Rectangle 7" descr="白色大理石"/>
            <p:cNvSpPr>
              <a:spLocks noChangeAspect="1" noChangeArrowheads="1"/>
            </p:cNvSpPr>
            <p:nvPr/>
          </p:nvSpPr>
          <p:spPr bwMode="auto">
            <a:xfrm>
              <a:off x="2112" y="14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461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4614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5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6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48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4617" name="Line 15"/>
            <p:cNvSpPr>
              <a:spLocks noChangeAspect="1" noChangeShapeType="1"/>
            </p:cNvSpPr>
            <p:nvPr/>
          </p:nvSpPr>
          <p:spPr bwMode="auto">
            <a:xfrm>
              <a:off x="57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8" name="Line 16"/>
            <p:cNvSpPr>
              <a:spLocks noChangeAspect="1" noChangeShapeType="1"/>
            </p:cNvSpPr>
            <p:nvPr/>
          </p:nvSpPr>
          <p:spPr bwMode="auto">
            <a:xfrm>
              <a:off x="91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9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296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4620" name="Line 18"/>
            <p:cNvSpPr>
              <a:spLocks noChangeAspect="1" noChangeShapeType="1"/>
            </p:cNvSpPr>
            <p:nvPr/>
          </p:nvSpPr>
          <p:spPr bwMode="auto">
            <a:xfrm>
              <a:off x="139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1" name="Line 19"/>
            <p:cNvSpPr>
              <a:spLocks noChangeAspect="1" noChangeShapeType="1"/>
            </p:cNvSpPr>
            <p:nvPr/>
          </p:nvSpPr>
          <p:spPr bwMode="auto">
            <a:xfrm>
              <a:off x="1728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2" name="Line 20"/>
            <p:cNvSpPr>
              <a:spLocks noChangeAspect="1" noChangeShapeType="1"/>
            </p:cNvSpPr>
            <p:nvPr/>
          </p:nvSpPr>
          <p:spPr bwMode="auto">
            <a:xfrm>
              <a:off x="220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3" name="Line 21"/>
            <p:cNvSpPr>
              <a:spLocks noChangeAspect="1" noChangeShapeType="1"/>
            </p:cNvSpPr>
            <p:nvPr/>
          </p:nvSpPr>
          <p:spPr bwMode="auto">
            <a:xfrm>
              <a:off x="254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4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5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6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4627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8" name="Line 26"/>
            <p:cNvSpPr>
              <a:spLocks noChangeAspect="1" noChangeShapeType="1"/>
            </p:cNvSpPr>
            <p:nvPr/>
          </p:nvSpPr>
          <p:spPr bwMode="auto">
            <a:xfrm flipH="1">
              <a:off x="2448" y="1028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9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0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912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4631" name="Line 29"/>
            <p:cNvSpPr>
              <a:spLocks noChangeAspect="1" noChangeShapeType="1"/>
            </p:cNvSpPr>
            <p:nvPr/>
          </p:nvSpPr>
          <p:spPr bwMode="auto">
            <a:xfrm flipH="1">
              <a:off x="720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2" name="Line 30"/>
            <p:cNvSpPr>
              <a:spLocks noChangeAspect="1" noChangeShapeType="1"/>
            </p:cNvSpPr>
            <p:nvPr/>
          </p:nvSpPr>
          <p:spPr bwMode="auto">
            <a:xfrm>
              <a:off x="1344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3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4634" name="Line 32"/>
            <p:cNvSpPr>
              <a:spLocks noChangeAspect="1" noChangeShapeType="1"/>
            </p:cNvSpPr>
            <p:nvPr/>
          </p:nvSpPr>
          <p:spPr bwMode="auto">
            <a:xfrm flipH="1">
              <a:off x="1248" y="509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5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6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4637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4638" name="Text Box 36"/>
            <p:cNvSpPr txBox="1">
              <a:spLocks noChangeAspect="1" noChangeArrowheads="1"/>
            </p:cNvSpPr>
            <p:nvPr/>
          </p:nvSpPr>
          <p:spPr bwMode="auto">
            <a:xfrm>
              <a:off x="682" y="782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4639" name="Text Box 37"/>
            <p:cNvSpPr txBox="1">
              <a:spLocks noChangeAspect="1" noChangeArrowheads="1"/>
            </p:cNvSpPr>
            <p:nvPr/>
          </p:nvSpPr>
          <p:spPr bwMode="auto">
            <a:xfrm>
              <a:off x="250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4640" name="Text Box 38"/>
            <p:cNvSpPr txBox="1">
              <a:spLocks noChangeAspect="1" noChangeArrowheads="1"/>
            </p:cNvSpPr>
            <p:nvPr/>
          </p:nvSpPr>
          <p:spPr bwMode="auto">
            <a:xfrm>
              <a:off x="1104" y="1343"/>
              <a:ext cx="25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641" name="Text Box 39"/>
            <p:cNvSpPr txBox="1">
              <a:spLocks noChangeAspect="1" noChangeArrowheads="1"/>
            </p:cNvSpPr>
            <p:nvPr/>
          </p:nvSpPr>
          <p:spPr bwMode="auto">
            <a:xfrm>
              <a:off x="1882" y="1358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4642" name="Text Box 40"/>
            <p:cNvSpPr txBox="1">
              <a:spLocks noChangeAspect="1" noChangeArrowheads="1"/>
            </p:cNvSpPr>
            <p:nvPr/>
          </p:nvSpPr>
          <p:spPr bwMode="auto">
            <a:xfrm>
              <a:off x="3019" y="1358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4643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4644" name="Line 42"/>
            <p:cNvSpPr>
              <a:spLocks noChangeAspect="1" noChangeShapeType="1"/>
            </p:cNvSpPr>
            <p:nvPr/>
          </p:nvSpPr>
          <p:spPr bwMode="auto">
            <a:xfrm>
              <a:off x="288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7217" name="Group 81"/>
          <p:cNvGrpSpPr>
            <a:grpSpLocks noChangeAspect="1"/>
          </p:cNvGrpSpPr>
          <p:nvPr/>
        </p:nvGrpSpPr>
        <p:grpSpPr bwMode="auto">
          <a:xfrm>
            <a:off x="2311400" y="4076701"/>
            <a:ext cx="6305550" cy="2601913"/>
            <a:chOff x="240" y="2241"/>
            <a:chExt cx="4416" cy="1822"/>
          </a:xfrm>
        </p:grpSpPr>
        <p:sp>
          <p:nvSpPr>
            <p:cNvPr id="194578" name="Rectangle 43" descr="白色大理石"/>
            <p:cNvSpPr>
              <a:spLocks noChangeAspect="1" noChangeArrowheads="1"/>
            </p:cNvSpPr>
            <p:nvPr/>
          </p:nvSpPr>
          <p:spPr bwMode="auto">
            <a:xfrm>
              <a:off x="2256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4579" name="Rectangle 44" descr="白色大理石"/>
            <p:cNvSpPr>
              <a:spLocks noChangeAspect="1" noChangeArrowheads="1"/>
            </p:cNvSpPr>
            <p:nvPr/>
          </p:nvSpPr>
          <p:spPr bwMode="auto">
            <a:xfrm>
              <a:off x="4118" y="3485"/>
              <a:ext cx="53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4580" name="Line 45"/>
            <p:cNvSpPr>
              <a:spLocks noChangeAspect="1" noChangeShapeType="1"/>
            </p:cNvSpPr>
            <p:nvPr/>
          </p:nvSpPr>
          <p:spPr bwMode="auto">
            <a:xfrm>
              <a:off x="4550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1" name="Line 46"/>
            <p:cNvSpPr>
              <a:spLocks noChangeAspect="1" noChangeShapeType="1"/>
            </p:cNvSpPr>
            <p:nvPr/>
          </p:nvSpPr>
          <p:spPr bwMode="auto">
            <a:xfrm>
              <a:off x="4214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2" name="Rectangle 47" descr="白色大理石"/>
            <p:cNvSpPr>
              <a:spLocks noChangeAspect="1" noChangeArrowheads="1"/>
            </p:cNvSpPr>
            <p:nvPr/>
          </p:nvSpPr>
          <p:spPr bwMode="auto">
            <a:xfrm>
              <a:off x="470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4583" name="Line 48"/>
            <p:cNvSpPr>
              <a:spLocks noChangeAspect="1" noChangeShapeType="1"/>
            </p:cNvSpPr>
            <p:nvPr/>
          </p:nvSpPr>
          <p:spPr bwMode="auto">
            <a:xfrm>
              <a:off x="566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4" name="Line 49"/>
            <p:cNvSpPr>
              <a:spLocks noChangeAspect="1" noChangeShapeType="1"/>
            </p:cNvSpPr>
            <p:nvPr/>
          </p:nvSpPr>
          <p:spPr bwMode="auto">
            <a:xfrm>
              <a:off x="902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5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1286" y="348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4586" name="Line 51"/>
            <p:cNvSpPr>
              <a:spLocks noChangeAspect="1" noChangeShapeType="1"/>
            </p:cNvSpPr>
            <p:nvPr/>
          </p:nvSpPr>
          <p:spPr bwMode="auto">
            <a:xfrm>
              <a:off x="1382" y="367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7" name="Line 52"/>
            <p:cNvSpPr>
              <a:spLocks noChangeAspect="1" noChangeShapeType="1"/>
            </p:cNvSpPr>
            <p:nvPr/>
          </p:nvSpPr>
          <p:spPr bwMode="auto">
            <a:xfrm>
              <a:off x="1718" y="367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8" name="Line 53"/>
            <p:cNvSpPr>
              <a:spLocks noChangeAspect="1" noChangeShapeType="1"/>
            </p:cNvSpPr>
            <p:nvPr/>
          </p:nvSpPr>
          <p:spPr bwMode="auto">
            <a:xfrm>
              <a:off x="2352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9" name="Line 54"/>
            <p:cNvSpPr>
              <a:spLocks noChangeAspect="1" noChangeShapeType="1"/>
            </p:cNvSpPr>
            <p:nvPr/>
          </p:nvSpPr>
          <p:spPr bwMode="auto">
            <a:xfrm>
              <a:off x="2688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0" name="Rectangle 55" descr="白色大理石"/>
            <p:cNvSpPr>
              <a:spLocks noChangeAspect="1" noChangeArrowheads="1"/>
            </p:cNvSpPr>
            <p:nvPr/>
          </p:nvSpPr>
          <p:spPr bwMode="auto">
            <a:xfrm>
              <a:off x="3254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4591" name="Line 56"/>
            <p:cNvSpPr>
              <a:spLocks noChangeAspect="1" noChangeShapeType="1"/>
            </p:cNvSpPr>
            <p:nvPr/>
          </p:nvSpPr>
          <p:spPr bwMode="auto">
            <a:xfrm>
              <a:off x="3350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2" name="Line 57"/>
            <p:cNvSpPr>
              <a:spLocks noChangeAspect="1" noChangeShapeType="1"/>
            </p:cNvSpPr>
            <p:nvPr/>
          </p:nvSpPr>
          <p:spPr bwMode="auto">
            <a:xfrm>
              <a:off x="3686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3" name="Rectangle 58" descr="白色大理石"/>
            <p:cNvSpPr>
              <a:spLocks noChangeAspect="1" noChangeArrowheads="1"/>
            </p:cNvSpPr>
            <p:nvPr/>
          </p:nvSpPr>
          <p:spPr bwMode="auto">
            <a:xfrm>
              <a:off x="3062" y="285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4594" name="Line 59"/>
            <p:cNvSpPr>
              <a:spLocks noChangeAspect="1" noChangeShapeType="1"/>
            </p:cNvSpPr>
            <p:nvPr/>
          </p:nvSpPr>
          <p:spPr bwMode="auto">
            <a:xfrm flipH="1">
              <a:off x="3398" y="3044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5" name="Line 60"/>
            <p:cNvSpPr>
              <a:spLocks noChangeAspect="1" noChangeShapeType="1"/>
            </p:cNvSpPr>
            <p:nvPr/>
          </p:nvSpPr>
          <p:spPr bwMode="auto">
            <a:xfrm flipH="1">
              <a:off x="2438" y="3044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6" name="Line 61"/>
            <p:cNvSpPr>
              <a:spLocks noChangeAspect="1" noChangeShapeType="1"/>
            </p:cNvSpPr>
            <p:nvPr/>
          </p:nvSpPr>
          <p:spPr bwMode="auto">
            <a:xfrm>
              <a:off x="3830" y="3044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7" name="Rectangle 62" descr="白色大理石"/>
            <p:cNvSpPr>
              <a:spLocks noChangeAspect="1" noChangeArrowheads="1"/>
            </p:cNvSpPr>
            <p:nvPr/>
          </p:nvSpPr>
          <p:spPr bwMode="auto">
            <a:xfrm>
              <a:off x="902" y="286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4598" name="Line 63"/>
            <p:cNvSpPr>
              <a:spLocks noChangeAspect="1" noChangeShapeType="1"/>
            </p:cNvSpPr>
            <p:nvPr/>
          </p:nvSpPr>
          <p:spPr bwMode="auto">
            <a:xfrm flipH="1">
              <a:off x="710" y="3053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9" name="Line 64"/>
            <p:cNvSpPr>
              <a:spLocks noChangeAspect="1" noChangeShapeType="1"/>
            </p:cNvSpPr>
            <p:nvPr/>
          </p:nvSpPr>
          <p:spPr bwMode="auto">
            <a:xfrm>
              <a:off x="1334" y="3053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0" name="Rectangle 65" descr="白色大理石"/>
            <p:cNvSpPr>
              <a:spLocks noChangeAspect="1" noChangeArrowheads="1"/>
            </p:cNvSpPr>
            <p:nvPr/>
          </p:nvSpPr>
          <p:spPr bwMode="auto">
            <a:xfrm>
              <a:off x="2102" y="233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4601" name="Line 66"/>
            <p:cNvSpPr>
              <a:spLocks noChangeAspect="1" noChangeShapeType="1"/>
            </p:cNvSpPr>
            <p:nvPr/>
          </p:nvSpPr>
          <p:spPr bwMode="auto">
            <a:xfrm flipH="1">
              <a:off x="1238" y="2525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2" name="Line 67"/>
            <p:cNvSpPr>
              <a:spLocks noChangeAspect="1" noChangeShapeType="1"/>
            </p:cNvSpPr>
            <p:nvPr/>
          </p:nvSpPr>
          <p:spPr bwMode="auto">
            <a:xfrm>
              <a:off x="2534" y="2525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3" name="Text Box 68"/>
            <p:cNvSpPr txBox="1">
              <a:spLocks noChangeAspect="1" noChangeArrowheads="1"/>
            </p:cNvSpPr>
            <p:nvPr/>
          </p:nvSpPr>
          <p:spPr bwMode="auto">
            <a:xfrm>
              <a:off x="1872" y="2241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4604" name="Text Box 69"/>
            <p:cNvSpPr txBox="1">
              <a:spLocks noChangeAspect="1" noChangeArrowheads="1"/>
            </p:cNvSpPr>
            <p:nvPr/>
          </p:nvSpPr>
          <p:spPr bwMode="auto">
            <a:xfrm>
              <a:off x="2832" y="2798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4605" name="Text Box 70"/>
            <p:cNvSpPr txBox="1">
              <a:spLocks noChangeAspect="1" noChangeArrowheads="1"/>
            </p:cNvSpPr>
            <p:nvPr/>
          </p:nvSpPr>
          <p:spPr bwMode="auto">
            <a:xfrm>
              <a:off x="672" y="2798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4606" name="Text Box 71"/>
            <p:cNvSpPr txBox="1">
              <a:spLocks noChangeAspect="1" noChangeArrowheads="1"/>
            </p:cNvSpPr>
            <p:nvPr/>
          </p:nvSpPr>
          <p:spPr bwMode="auto">
            <a:xfrm>
              <a:off x="240" y="3393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4607" name="Text Box 72"/>
            <p:cNvSpPr txBox="1">
              <a:spLocks noChangeAspect="1" noChangeArrowheads="1"/>
            </p:cNvSpPr>
            <p:nvPr/>
          </p:nvSpPr>
          <p:spPr bwMode="auto">
            <a:xfrm>
              <a:off x="1094" y="3393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4608" name="Text Box 73"/>
            <p:cNvSpPr txBox="1">
              <a:spLocks noChangeAspect="1" noChangeArrowheads="1"/>
            </p:cNvSpPr>
            <p:nvPr/>
          </p:nvSpPr>
          <p:spPr bwMode="auto">
            <a:xfrm>
              <a:off x="2016" y="3374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4609" name="Text Box 74"/>
            <p:cNvSpPr txBox="1">
              <a:spLocks noChangeAspect="1" noChangeArrowheads="1"/>
            </p:cNvSpPr>
            <p:nvPr/>
          </p:nvSpPr>
          <p:spPr bwMode="auto">
            <a:xfrm>
              <a:off x="3009" y="3374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4610" name="Text Box 75"/>
            <p:cNvSpPr txBox="1">
              <a:spLocks noChangeAspect="1" noChangeArrowheads="1"/>
            </p:cNvSpPr>
            <p:nvPr/>
          </p:nvSpPr>
          <p:spPr bwMode="auto">
            <a:xfrm>
              <a:off x="3888" y="3393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</p:grpSp>
      <p:sp>
        <p:nvSpPr>
          <p:cNvPr id="347213" name="Freeform 77"/>
          <p:cNvSpPr>
            <a:spLocks/>
          </p:cNvSpPr>
          <p:nvPr/>
        </p:nvSpPr>
        <p:spPr bwMode="auto">
          <a:xfrm flipH="1">
            <a:off x="5735638" y="25654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218" name="Rectangle 82"/>
          <p:cNvSpPr>
            <a:spLocks noChangeArrowheads="1"/>
          </p:cNvSpPr>
          <p:nvPr/>
        </p:nvSpPr>
        <p:spPr bwMode="auto">
          <a:xfrm>
            <a:off x="1703389" y="3968751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结点联合调整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66" name="Text Box 84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7221" name="Group 85"/>
          <p:cNvGrpSpPr>
            <a:grpSpLocks/>
          </p:cNvGrpSpPr>
          <p:nvPr/>
        </p:nvGrpSpPr>
        <p:grpSpPr bwMode="auto">
          <a:xfrm>
            <a:off x="9021638" y="2185219"/>
            <a:ext cx="1250950" cy="849313"/>
            <a:chOff x="4814" y="1014"/>
            <a:chExt cx="788" cy="535"/>
          </a:xfrm>
        </p:grpSpPr>
        <p:sp>
          <p:nvSpPr>
            <p:cNvPr id="194576" name="AutoShape 86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4577" name="Text Box 87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70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47224" name="Text Box 88"/>
          <p:cNvSpPr txBox="1">
            <a:spLocks noChangeArrowheads="1"/>
          </p:cNvSpPr>
          <p:nvPr/>
        </p:nvSpPr>
        <p:spPr bwMode="auto">
          <a:xfrm>
            <a:off x="8798164" y="3140894"/>
            <a:ext cx="1697901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调整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f,c,g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到左兄弟借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7226" name="AutoShape 90"/>
          <p:cNvSpPr>
            <a:spLocks noChangeArrowheads="1"/>
          </p:cNvSpPr>
          <p:nvPr/>
        </p:nvSpPr>
        <p:spPr bwMode="auto">
          <a:xfrm>
            <a:off x="7604125" y="3933825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70</a:t>
            </a:r>
          </a:p>
        </p:txBody>
      </p:sp>
      <p:sp>
        <p:nvSpPr>
          <p:cNvPr id="347228" name="Rectangle 92"/>
          <p:cNvSpPr>
            <a:spLocks noChangeArrowheads="1"/>
          </p:cNvSpPr>
          <p:nvPr/>
        </p:nvSpPr>
        <p:spPr bwMode="white">
          <a:xfrm>
            <a:off x="818048" y="71937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8544272" y="-27384"/>
            <a:ext cx="36718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将双亲结点中刚刚大于 </a:t>
            </a:r>
            <a:r>
              <a:rPr lang="en-US" altLang="zh-CN" sz="1200" dirty="0"/>
              <a:t>(</a:t>
            </a:r>
            <a:r>
              <a:rPr lang="zh-CN" altLang="en-US" sz="1200" dirty="0"/>
              <a:t>或小于</a:t>
            </a:r>
            <a:r>
              <a:rPr lang="en-US" altLang="zh-CN" sz="1200" dirty="0"/>
              <a:t>) </a:t>
            </a:r>
            <a:r>
              <a:rPr lang="zh-CN" altLang="en-US" sz="1200" dirty="0"/>
              <a:t>该被删关键码的关键码 </a:t>
            </a:r>
            <a:r>
              <a:rPr lang="en-US" altLang="zh-CN" sz="1200" dirty="0"/>
              <a:t>Ki  (1≤i ≤n)  </a:t>
            </a:r>
            <a:r>
              <a:rPr lang="zh-CN" altLang="en-US" sz="1200" dirty="0"/>
              <a:t>下移；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结点中的最小 </a:t>
            </a:r>
            <a:r>
              <a:rPr lang="en-US" altLang="zh-CN" sz="1200" dirty="0"/>
              <a:t>(</a:t>
            </a:r>
            <a:r>
              <a:rPr lang="zh-CN" altLang="en-US" sz="1200" dirty="0"/>
              <a:t>或最大</a:t>
            </a:r>
            <a:r>
              <a:rPr lang="en-US" altLang="zh-CN" sz="1200" dirty="0"/>
              <a:t>)</a:t>
            </a:r>
            <a:r>
              <a:rPr lang="zh-CN" altLang="en-US" sz="1200" dirty="0"/>
              <a:t>关键码上移到双亲结点的 </a:t>
            </a:r>
            <a:r>
              <a:rPr lang="en-US" altLang="zh-CN" sz="1200" dirty="0"/>
              <a:t>Ki </a:t>
            </a:r>
            <a:r>
              <a:rPr lang="zh-CN" altLang="en-US" sz="1200" dirty="0"/>
              <a:t>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结点中的最左 </a:t>
            </a:r>
            <a:r>
              <a:rPr lang="en-US" altLang="zh-CN" sz="1200" dirty="0"/>
              <a:t>(</a:t>
            </a:r>
            <a:r>
              <a:rPr lang="zh-CN" altLang="en-US" sz="1200" dirty="0"/>
              <a:t>或最右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子树指针平移到被删关键码所在结点中最后 </a:t>
            </a:r>
            <a:r>
              <a:rPr lang="en-US" altLang="zh-CN" sz="1200" dirty="0"/>
              <a:t>(</a:t>
            </a:r>
            <a:r>
              <a:rPr lang="zh-CN" altLang="en-US" sz="1200" dirty="0"/>
              <a:t>或最前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在右兄弟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结点中，将被移走的关键码和指针位置用剩余的关键码和指针填补、调整。再将结点中的关键码个数减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213" grpId="0" animBg="1"/>
      <p:bldP spid="347218" grpId="0"/>
      <p:bldP spid="34722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5" name="Rectangle 5"/>
          <p:cNvSpPr>
            <a:spLocks noChangeArrowheads="1"/>
          </p:cNvSpPr>
          <p:nvPr/>
        </p:nvSpPr>
        <p:spPr bwMode="white">
          <a:xfrm>
            <a:off x="950118" y="43656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endParaRPr kumimoji="0" lang="zh-CN" altLang="en-US" sz="32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48166" name="Rectangle 6"/>
          <p:cNvSpPr>
            <a:spLocks noChangeArrowheads="1"/>
          </p:cNvSpPr>
          <p:nvPr/>
        </p:nvSpPr>
        <p:spPr bwMode="auto">
          <a:xfrm>
            <a:off x="1199456" y="1052736"/>
            <a:ext cx="9876493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4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：被删关键码所在叶结点删除前</a:t>
            </a:r>
            <a:r>
              <a:rPr kumimoji="0" lang="zh-CN" altLang="en-US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=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，若这时与该结点相邻的右兄弟</a:t>
            </a:r>
            <a:r>
              <a:rPr kumimoji="0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结点的</a:t>
            </a:r>
            <a:r>
              <a:rPr kumimoji="0" lang="zh-CN" altLang="en-US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=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，则必须按以下步骤</a:t>
            </a:r>
            <a:r>
              <a:rPr kumimoji="0"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</a:rPr>
              <a:t>合并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这两个结点。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将父结点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中相应关键码</a:t>
            </a:r>
            <a:r>
              <a:rPr kumimoji="0"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下移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到选定保留的结点中。若要合并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中的子树指针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与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所指的结点，且保留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所指结点，则把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中的关键码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下移到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所指的结点中。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把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中子树指针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所指结点中的全部指针和关键码都照搬到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所指结点的后面。</a:t>
            </a:r>
            <a:r>
              <a:rPr kumimoji="0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删去 </a:t>
            </a:r>
            <a:r>
              <a:rPr kumimoji="0"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在父结点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中用后面剩余的关键码和指针填补关键码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和指针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。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修改父结点</a:t>
            </a:r>
            <a:r>
              <a:rPr kumimoji="0" lang="zh-CN" altLang="en-US" sz="18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和选定保留结点的关键码个数。 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在合并结点的过程中，父结点中的关键码个数减少了。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若父结点是根结点且结点关键码个数减到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，则将该父结点删去，合并后保留的结点成为新的根结点；否则将父结点与合并后保留的结点都写回磁盘，删除处理结束。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若父结点不是根结点且关键码个数减到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m/2 -2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，又要与它自己的兄弟结点合并，重复上面的合并步骤。最坏情况下这种结点合并处理要自下向上直到根结点。</a:t>
            </a:r>
          </a:p>
          <a:p>
            <a:pPr lvl="1">
              <a:defRPr/>
            </a:pP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kumimoji="0" lang="zh-CN" altLang="en-US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kumimoji="0" lang="zh-CN" altLang="en-US" sz="1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34" name="Group 74"/>
          <p:cNvGrpSpPr>
            <a:grpSpLocks noChangeAspect="1"/>
          </p:cNvGrpSpPr>
          <p:nvPr/>
        </p:nvGrpSpPr>
        <p:grpSpPr bwMode="auto">
          <a:xfrm>
            <a:off x="2279651" y="1196976"/>
            <a:ext cx="6100763" cy="2625725"/>
            <a:chOff x="385" y="225"/>
            <a:chExt cx="4271" cy="1839"/>
          </a:xfrm>
        </p:grpSpPr>
        <p:sp>
          <p:nvSpPr>
            <p:cNvPr id="197679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40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7680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7681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2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3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615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7684" name="Line 15"/>
            <p:cNvSpPr>
              <a:spLocks noChangeAspect="1" noChangeShapeType="1"/>
            </p:cNvSpPr>
            <p:nvPr/>
          </p:nvSpPr>
          <p:spPr bwMode="auto">
            <a:xfrm>
              <a:off x="711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5" name="Line 16"/>
            <p:cNvSpPr>
              <a:spLocks noChangeAspect="1" noChangeShapeType="1"/>
            </p:cNvSpPr>
            <p:nvPr/>
          </p:nvSpPr>
          <p:spPr bwMode="auto">
            <a:xfrm>
              <a:off x="1047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6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440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7687" name="Line 18"/>
            <p:cNvSpPr>
              <a:spLocks noChangeAspect="1" noChangeShapeType="1"/>
            </p:cNvSpPr>
            <p:nvPr/>
          </p:nvSpPr>
          <p:spPr bwMode="auto">
            <a:xfrm>
              <a:off x="1536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8" name="Line 19"/>
            <p:cNvSpPr>
              <a:spLocks noChangeAspect="1" noChangeShapeType="1"/>
            </p:cNvSpPr>
            <p:nvPr/>
          </p:nvSpPr>
          <p:spPr bwMode="auto">
            <a:xfrm>
              <a:off x="187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9" name="Line 20"/>
            <p:cNvSpPr>
              <a:spLocks noChangeAspect="1" noChangeShapeType="1"/>
            </p:cNvSpPr>
            <p:nvPr/>
          </p:nvSpPr>
          <p:spPr bwMode="auto">
            <a:xfrm>
              <a:off x="24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0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7691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2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3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7694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5" name="Line 26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6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7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1047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7698" name="Line 29"/>
            <p:cNvSpPr>
              <a:spLocks noChangeAspect="1" noChangeShapeType="1"/>
            </p:cNvSpPr>
            <p:nvPr/>
          </p:nvSpPr>
          <p:spPr bwMode="auto">
            <a:xfrm flipH="1">
              <a:off x="855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9" name="Line 30"/>
            <p:cNvSpPr>
              <a:spLocks noChangeAspect="1" noChangeShapeType="1"/>
            </p:cNvSpPr>
            <p:nvPr/>
          </p:nvSpPr>
          <p:spPr bwMode="auto">
            <a:xfrm>
              <a:off x="1479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0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7701" name="Line 32"/>
            <p:cNvSpPr>
              <a:spLocks noChangeAspect="1" noChangeShapeType="1"/>
            </p:cNvSpPr>
            <p:nvPr/>
          </p:nvSpPr>
          <p:spPr bwMode="auto">
            <a:xfrm flipH="1">
              <a:off x="1344" y="509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2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3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7704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7705" name="Text Box 36"/>
            <p:cNvSpPr txBox="1">
              <a:spLocks noChangeAspect="1" noChangeArrowheads="1"/>
            </p:cNvSpPr>
            <p:nvPr/>
          </p:nvSpPr>
          <p:spPr bwMode="auto">
            <a:xfrm>
              <a:off x="817" y="782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7706" name="Text Box 37"/>
            <p:cNvSpPr txBox="1">
              <a:spLocks noChangeAspect="1" noChangeArrowheads="1"/>
            </p:cNvSpPr>
            <p:nvPr/>
          </p:nvSpPr>
          <p:spPr bwMode="auto">
            <a:xfrm>
              <a:off x="385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7707" name="Text Box 38"/>
            <p:cNvSpPr txBox="1">
              <a:spLocks noChangeAspect="1" noChangeArrowheads="1"/>
            </p:cNvSpPr>
            <p:nvPr/>
          </p:nvSpPr>
          <p:spPr bwMode="auto">
            <a:xfrm>
              <a:off x="1239" y="1377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7708" name="Text Box 39"/>
            <p:cNvSpPr txBox="1">
              <a:spLocks noChangeAspect="1" noChangeArrowheads="1"/>
            </p:cNvSpPr>
            <p:nvPr/>
          </p:nvSpPr>
          <p:spPr bwMode="auto">
            <a:xfrm>
              <a:off x="2160" y="139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7709" name="Text Box 40"/>
            <p:cNvSpPr txBox="1">
              <a:spLocks noChangeAspect="1" noChangeArrowheads="1"/>
            </p:cNvSpPr>
            <p:nvPr/>
          </p:nvSpPr>
          <p:spPr bwMode="auto">
            <a:xfrm>
              <a:off x="3020" y="135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7710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7711" name="Line 42"/>
            <p:cNvSpPr>
              <a:spLocks noChangeAspect="1" noChangeShapeType="1"/>
            </p:cNvSpPr>
            <p:nvPr/>
          </p:nvSpPr>
          <p:spPr bwMode="auto">
            <a:xfrm>
              <a:off x="2832" y="168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0283" name="Group 75"/>
          <p:cNvGrpSpPr>
            <a:grpSpLocks noChangeAspect="1"/>
          </p:cNvGrpSpPr>
          <p:nvPr/>
        </p:nvGrpSpPr>
        <p:grpSpPr bwMode="auto">
          <a:xfrm>
            <a:off x="2495550" y="4076701"/>
            <a:ext cx="5621338" cy="2625725"/>
            <a:chOff x="384" y="2193"/>
            <a:chExt cx="3936" cy="1839"/>
          </a:xfrm>
        </p:grpSpPr>
        <p:sp>
          <p:nvSpPr>
            <p:cNvPr id="197650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399" y="3437"/>
              <a:ext cx="865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58  60</a:t>
              </a:r>
            </a:p>
          </p:txBody>
        </p:sp>
        <p:sp>
          <p:nvSpPr>
            <p:cNvPr id="197651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3792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7652" name="Line 47"/>
            <p:cNvSpPr>
              <a:spLocks noChangeAspect="1" noChangeShapeType="1"/>
            </p:cNvSpPr>
            <p:nvPr/>
          </p:nvSpPr>
          <p:spPr bwMode="auto">
            <a:xfrm>
              <a:off x="4224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3" name="Line 48"/>
            <p:cNvSpPr>
              <a:spLocks noChangeAspect="1" noChangeShapeType="1"/>
            </p:cNvSpPr>
            <p:nvPr/>
          </p:nvSpPr>
          <p:spPr bwMode="auto">
            <a:xfrm>
              <a:off x="388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4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614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7655" name="Line 50"/>
            <p:cNvSpPr>
              <a:spLocks noChangeAspect="1" noChangeShapeType="1"/>
            </p:cNvSpPr>
            <p:nvPr/>
          </p:nvSpPr>
          <p:spPr bwMode="auto">
            <a:xfrm>
              <a:off x="71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6" name="Line 51"/>
            <p:cNvSpPr>
              <a:spLocks noChangeAspect="1" noChangeShapeType="1"/>
            </p:cNvSpPr>
            <p:nvPr/>
          </p:nvSpPr>
          <p:spPr bwMode="auto">
            <a:xfrm>
              <a:off x="1046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7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1439" y="343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7658" name="Line 53"/>
            <p:cNvSpPr>
              <a:spLocks noChangeAspect="1" noChangeShapeType="1"/>
            </p:cNvSpPr>
            <p:nvPr/>
          </p:nvSpPr>
          <p:spPr bwMode="auto">
            <a:xfrm>
              <a:off x="1535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9" name="Line 54"/>
            <p:cNvSpPr>
              <a:spLocks noChangeAspect="1" noChangeShapeType="1"/>
            </p:cNvSpPr>
            <p:nvPr/>
          </p:nvSpPr>
          <p:spPr bwMode="auto">
            <a:xfrm>
              <a:off x="1871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0" name="Line 55"/>
            <p:cNvSpPr>
              <a:spLocks noChangeAspect="1" noChangeShapeType="1"/>
            </p:cNvSpPr>
            <p:nvPr/>
          </p:nvSpPr>
          <p:spPr bwMode="auto">
            <a:xfrm>
              <a:off x="2495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1" name="Line 56"/>
            <p:cNvSpPr>
              <a:spLocks noChangeAspect="1" noChangeShapeType="1"/>
            </p:cNvSpPr>
            <p:nvPr/>
          </p:nvSpPr>
          <p:spPr bwMode="auto">
            <a:xfrm>
              <a:off x="316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2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072" y="2804"/>
              <a:ext cx="529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97663" name="Line 58"/>
            <p:cNvSpPr>
              <a:spLocks noChangeAspect="1" noChangeShapeType="1"/>
            </p:cNvSpPr>
            <p:nvPr/>
          </p:nvSpPr>
          <p:spPr bwMode="auto">
            <a:xfrm flipH="1">
              <a:off x="2639" y="2996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4" name="Line 59"/>
            <p:cNvSpPr>
              <a:spLocks noChangeAspect="1" noChangeShapeType="1"/>
            </p:cNvSpPr>
            <p:nvPr/>
          </p:nvSpPr>
          <p:spPr bwMode="auto">
            <a:xfrm>
              <a:off x="3504" y="2996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5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1046" y="281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7666" name="Line 61"/>
            <p:cNvSpPr>
              <a:spLocks noChangeAspect="1" noChangeShapeType="1"/>
            </p:cNvSpPr>
            <p:nvPr/>
          </p:nvSpPr>
          <p:spPr bwMode="auto">
            <a:xfrm flipH="1">
              <a:off x="854" y="3005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7" name="Line 62"/>
            <p:cNvSpPr>
              <a:spLocks noChangeAspect="1" noChangeShapeType="1"/>
            </p:cNvSpPr>
            <p:nvPr/>
          </p:nvSpPr>
          <p:spPr bwMode="auto">
            <a:xfrm>
              <a:off x="1478" y="3005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8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2111" y="22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7669" name="Line 64"/>
            <p:cNvSpPr>
              <a:spLocks noChangeAspect="1" noChangeShapeType="1"/>
            </p:cNvSpPr>
            <p:nvPr/>
          </p:nvSpPr>
          <p:spPr bwMode="auto">
            <a:xfrm flipH="1">
              <a:off x="1343" y="2477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0" name="Line 65"/>
            <p:cNvSpPr>
              <a:spLocks noChangeAspect="1" noChangeShapeType="1"/>
            </p:cNvSpPr>
            <p:nvPr/>
          </p:nvSpPr>
          <p:spPr bwMode="auto">
            <a:xfrm>
              <a:off x="2543" y="2477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1" name="Text Box 66"/>
            <p:cNvSpPr txBox="1">
              <a:spLocks noChangeAspect="1" noChangeArrowheads="1"/>
            </p:cNvSpPr>
            <p:nvPr/>
          </p:nvSpPr>
          <p:spPr bwMode="auto">
            <a:xfrm>
              <a:off x="1881" y="2193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7672" name="Text Box 67"/>
            <p:cNvSpPr txBox="1">
              <a:spLocks noChangeAspect="1" noChangeArrowheads="1"/>
            </p:cNvSpPr>
            <p:nvPr/>
          </p:nvSpPr>
          <p:spPr bwMode="auto">
            <a:xfrm>
              <a:off x="2841" y="275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7673" name="Text Box 68"/>
            <p:cNvSpPr txBox="1">
              <a:spLocks noChangeAspect="1" noChangeArrowheads="1"/>
            </p:cNvSpPr>
            <p:nvPr/>
          </p:nvSpPr>
          <p:spPr bwMode="auto">
            <a:xfrm>
              <a:off x="816" y="2750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7674" name="Text Box 69"/>
            <p:cNvSpPr txBox="1">
              <a:spLocks noChangeAspect="1" noChangeArrowheads="1"/>
            </p:cNvSpPr>
            <p:nvPr/>
          </p:nvSpPr>
          <p:spPr bwMode="auto">
            <a:xfrm>
              <a:off x="384" y="3345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7675" name="Text Box 70"/>
            <p:cNvSpPr txBox="1">
              <a:spLocks noChangeAspect="1" noChangeArrowheads="1"/>
            </p:cNvSpPr>
            <p:nvPr/>
          </p:nvSpPr>
          <p:spPr bwMode="auto">
            <a:xfrm>
              <a:off x="1238" y="3345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7676" name="Text Box 71"/>
            <p:cNvSpPr txBox="1">
              <a:spLocks noChangeAspect="1" noChangeArrowheads="1"/>
            </p:cNvSpPr>
            <p:nvPr/>
          </p:nvSpPr>
          <p:spPr bwMode="auto">
            <a:xfrm>
              <a:off x="2159" y="3364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7677" name="Text Box 72"/>
            <p:cNvSpPr txBox="1">
              <a:spLocks noChangeAspect="1" noChangeArrowheads="1"/>
            </p:cNvSpPr>
            <p:nvPr/>
          </p:nvSpPr>
          <p:spPr bwMode="auto">
            <a:xfrm>
              <a:off x="3562" y="3345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7678" name="Line 73"/>
            <p:cNvSpPr>
              <a:spLocks noChangeAspect="1" noChangeShapeType="1"/>
            </p:cNvSpPr>
            <p:nvPr/>
          </p:nvSpPr>
          <p:spPr bwMode="auto">
            <a:xfrm>
              <a:off x="2831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0284" name="Rectangle 76"/>
          <p:cNvSpPr>
            <a:spLocks noChangeArrowheads="1"/>
          </p:cNvSpPr>
          <p:nvPr/>
        </p:nvSpPr>
        <p:spPr bwMode="auto">
          <a:xfrm>
            <a:off x="1847851" y="4221164"/>
            <a:ext cx="1439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结点合并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37" name="Text Box 77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0287" name="Group 79"/>
          <p:cNvGrpSpPr>
            <a:grpSpLocks/>
          </p:cNvGrpSpPr>
          <p:nvPr/>
        </p:nvGrpSpPr>
        <p:grpSpPr bwMode="auto">
          <a:xfrm>
            <a:off x="8948738" y="3049315"/>
            <a:ext cx="1250950" cy="849313"/>
            <a:chOff x="4814" y="1014"/>
            <a:chExt cx="788" cy="535"/>
          </a:xfrm>
        </p:grpSpPr>
        <p:sp>
          <p:nvSpPr>
            <p:cNvPr id="197648" name="AutoShape 80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7649" name="Text Box 81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55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50290" name="Text Box 82"/>
          <p:cNvSpPr txBox="1">
            <a:spLocks noChangeArrowheads="1"/>
          </p:cNvSpPr>
          <p:nvPr/>
        </p:nvSpPr>
        <p:spPr bwMode="auto">
          <a:xfrm>
            <a:off x="8579429" y="4004990"/>
            <a:ext cx="1981633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合并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f,g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与右兄弟合并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0291" name="AutoShape 83"/>
          <p:cNvSpPr>
            <a:spLocks noChangeArrowheads="1"/>
          </p:cNvSpPr>
          <p:nvPr/>
        </p:nvSpPr>
        <p:spPr bwMode="auto">
          <a:xfrm>
            <a:off x="6613525" y="4030663"/>
            <a:ext cx="1155700" cy="425450"/>
          </a:xfrm>
          <a:prstGeom prst="wedgeRectCallout">
            <a:avLst>
              <a:gd name="adj1" fmla="val -126375"/>
              <a:gd name="adj2" fmla="val -22350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sp>
        <p:nvSpPr>
          <p:cNvPr id="350293" name="Freeform 85"/>
          <p:cNvSpPr>
            <a:spLocks/>
          </p:cNvSpPr>
          <p:nvPr/>
        </p:nvSpPr>
        <p:spPr bwMode="auto">
          <a:xfrm>
            <a:off x="5842000" y="2662238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0295" name="Rectangle 87"/>
          <p:cNvSpPr>
            <a:spLocks noChangeArrowheads="1"/>
          </p:cNvSpPr>
          <p:nvPr/>
        </p:nvSpPr>
        <p:spPr bwMode="white">
          <a:xfrm>
            <a:off x="979135" y="72223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550129" y="0"/>
            <a:ext cx="3641871" cy="2169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将父结点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中相应关键码下移到选定保留的结点中。若要合并 </a:t>
            </a:r>
            <a:r>
              <a:rPr lang="en-US" altLang="zh-CN" sz="900" dirty="0"/>
              <a:t>p </a:t>
            </a:r>
            <a:r>
              <a:rPr lang="zh-CN" altLang="en-US" sz="900" dirty="0"/>
              <a:t>中的子树指针 </a:t>
            </a:r>
            <a:r>
              <a:rPr lang="en-US" altLang="zh-CN" sz="900" dirty="0"/>
              <a:t>Pi </a:t>
            </a:r>
            <a:r>
              <a:rPr lang="zh-CN" altLang="en-US" sz="900" dirty="0"/>
              <a:t>与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所指的结点，且保留 </a:t>
            </a:r>
            <a:r>
              <a:rPr lang="en-US" altLang="zh-CN" sz="900" dirty="0"/>
              <a:t>Pi </a:t>
            </a:r>
            <a:r>
              <a:rPr lang="zh-CN" altLang="en-US" sz="900" dirty="0"/>
              <a:t>所指结点，则把 </a:t>
            </a:r>
            <a:r>
              <a:rPr lang="en-US" altLang="zh-CN" sz="900" dirty="0"/>
              <a:t>p </a:t>
            </a:r>
            <a:r>
              <a:rPr lang="zh-CN" altLang="en-US" sz="900" dirty="0"/>
              <a:t>中的关键码 </a:t>
            </a:r>
            <a:r>
              <a:rPr lang="en-US" altLang="zh-CN" sz="900" dirty="0"/>
              <a:t>Ki+1</a:t>
            </a:r>
            <a:r>
              <a:rPr lang="zh-CN" altLang="en-US" sz="900" dirty="0"/>
              <a:t>下移到 </a:t>
            </a:r>
            <a:r>
              <a:rPr lang="en-US" altLang="zh-CN" sz="900" dirty="0"/>
              <a:t>Pi </a:t>
            </a:r>
            <a:r>
              <a:rPr lang="zh-CN" altLang="en-US" sz="900" dirty="0"/>
              <a:t>所指的结点中。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把 </a:t>
            </a:r>
            <a:r>
              <a:rPr lang="en-US" altLang="zh-CN" sz="900" dirty="0"/>
              <a:t>p </a:t>
            </a:r>
            <a:r>
              <a:rPr lang="zh-CN" altLang="en-US" sz="900" dirty="0"/>
              <a:t>中子树指针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所指结点中的全部指针和关键码都照搬到 </a:t>
            </a:r>
            <a:r>
              <a:rPr lang="en-US" altLang="zh-CN" sz="900" dirty="0"/>
              <a:t>Pi </a:t>
            </a:r>
            <a:r>
              <a:rPr lang="zh-CN" altLang="en-US" sz="900" dirty="0"/>
              <a:t>所指结点的后面。删去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所指的结点。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在父结点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中用后面剩余的关键码和指针填补关键码 </a:t>
            </a:r>
            <a:r>
              <a:rPr lang="en-US" altLang="zh-CN" sz="900" dirty="0"/>
              <a:t>Ki+1 </a:t>
            </a:r>
            <a:r>
              <a:rPr lang="zh-CN" altLang="en-US" sz="900" dirty="0"/>
              <a:t>和指针 </a:t>
            </a:r>
            <a:r>
              <a:rPr lang="en-US" altLang="zh-CN" sz="900" dirty="0"/>
              <a:t>Pi+1</a:t>
            </a:r>
            <a:r>
              <a:rPr lang="zh-CN" altLang="en-US" sz="900" dirty="0"/>
              <a:t>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修改父结点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和选定保留结点的关键码个数。 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在合并结点的过程中，父结点中的关键码个数减少了。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若父结点是根结点且结点关键码个数减到 </a:t>
            </a:r>
            <a:r>
              <a:rPr lang="en-US" altLang="zh-CN" sz="900" dirty="0"/>
              <a:t>0</a:t>
            </a:r>
            <a:r>
              <a:rPr lang="zh-CN" altLang="en-US" sz="900" dirty="0"/>
              <a:t>，则将该父结点删去，合并后保留的结点成为新的根结点；否则将父结点与合并后保留的结点都写回磁盘，删除处理结束。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若父结点不是根结点且关键码个数减到</a:t>
            </a:r>
            <a:r>
              <a:rPr lang="en-US" altLang="zh-CN" sz="900" dirty="0"/>
              <a:t>m/2 -2</a:t>
            </a:r>
            <a:r>
              <a:rPr lang="zh-CN" altLang="en-US" sz="900" dirty="0"/>
              <a:t>，又要与它自己的兄弟结点合并，重复上面的合并步骤。最坏情况下这种结点合并处理要自下向上直到根结点。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84" grpId="0"/>
      <p:bldP spid="350290" grpId="0" animBg="1"/>
      <p:bldP spid="350293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658" name="Group 75"/>
          <p:cNvGrpSpPr>
            <a:grpSpLocks noChangeAspect="1"/>
          </p:cNvGrpSpPr>
          <p:nvPr/>
        </p:nvGrpSpPr>
        <p:grpSpPr bwMode="auto">
          <a:xfrm>
            <a:off x="1939926" y="1196976"/>
            <a:ext cx="6100763" cy="2625725"/>
            <a:chOff x="385" y="225"/>
            <a:chExt cx="4271" cy="1839"/>
          </a:xfrm>
        </p:grpSpPr>
        <p:sp>
          <p:nvSpPr>
            <p:cNvPr id="198704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8705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240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8706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07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08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615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8709" name="Line 15"/>
            <p:cNvSpPr>
              <a:spLocks noChangeAspect="1" noChangeShapeType="1"/>
            </p:cNvSpPr>
            <p:nvPr/>
          </p:nvSpPr>
          <p:spPr bwMode="auto">
            <a:xfrm>
              <a:off x="711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0" name="Line 16"/>
            <p:cNvSpPr>
              <a:spLocks noChangeAspect="1" noChangeShapeType="1"/>
            </p:cNvSpPr>
            <p:nvPr/>
          </p:nvSpPr>
          <p:spPr bwMode="auto">
            <a:xfrm>
              <a:off x="1047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1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440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8712" name="Line 18"/>
            <p:cNvSpPr>
              <a:spLocks noChangeAspect="1" noChangeShapeType="1"/>
            </p:cNvSpPr>
            <p:nvPr/>
          </p:nvSpPr>
          <p:spPr bwMode="auto">
            <a:xfrm>
              <a:off x="1536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3" name="Line 19"/>
            <p:cNvSpPr>
              <a:spLocks noChangeAspect="1" noChangeShapeType="1"/>
            </p:cNvSpPr>
            <p:nvPr/>
          </p:nvSpPr>
          <p:spPr bwMode="auto">
            <a:xfrm>
              <a:off x="187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4" name="Line 20"/>
            <p:cNvSpPr>
              <a:spLocks noChangeAspect="1" noChangeShapeType="1"/>
            </p:cNvSpPr>
            <p:nvPr/>
          </p:nvSpPr>
          <p:spPr bwMode="auto">
            <a:xfrm>
              <a:off x="24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5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8716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7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8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8719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0" name="Line 26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1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2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1047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8723" name="Line 29"/>
            <p:cNvSpPr>
              <a:spLocks noChangeAspect="1" noChangeShapeType="1"/>
            </p:cNvSpPr>
            <p:nvPr/>
          </p:nvSpPr>
          <p:spPr bwMode="auto">
            <a:xfrm flipH="1">
              <a:off x="855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4" name="Line 30"/>
            <p:cNvSpPr>
              <a:spLocks noChangeAspect="1" noChangeShapeType="1"/>
            </p:cNvSpPr>
            <p:nvPr/>
          </p:nvSpPr>
          <p:spPr bwMode="auto">
            <a:xfrm>
              <a:off x="1479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5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8726" name="Line 32"/>
            <p:cNvSpPr>
              <a:spLocks noChangeAspect="1" noChangeShapeType="1"/>
            </p:cNvSpPr>
            <p:nvPr/>
          </p:nvSpPr>
          <p:spPr bwMode="auto">
            <a:xfrm flipH="1">
              <a:off x="1344" y="509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7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8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8729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8730" name="Text Box 36"/>
            <p:cNvSpPr txBox="1">
              <a:spLocks noChangeAspect="1" noChangeArrowheads="1"/>
            </p:cNvSpPr>
            <p:nvPr/>
          </p:nvSpPr>
          <p:spPr bwMode="auto">
            <a:xfrm>
              <a:off x="817" y="782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8731" name="Text Box 37"/>
            <p:cNvSpPr txBox="1">
              <a:spLocks noChangeAspect="1" noChangeArrowheads="1"/>
            </p:cNvSpPr>
            <p:nvPr/>
          </p:nvSpPr>
          <p:spPr bwMode="auto">
            <a:xfrm>
              <a:off x="385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8732" name="Text Box 38"/>
            <p:cNvSpPr txBox="1">
              <a:spLocks noChangeAspect="1" noChangeArrowheads="1"/>
            </p:cNvSpPr>
            <p:nvPr/>
          </p:nvSpPr>
          <p:spPr bwMode="auto">
            <a:xfrm>
              <a:off x="1239" y="1377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8733" name="Text Box 39"/>
            <p:cNvSpPr txBox="1">
              <a:spLocks noChangeAspect="1" noChangeArrowheads="1"/>
            </p:cNvSpPr>
            <p:nvPr/>
          </p:nvSpPr>
          <p:spPr bwMode="auto">
            <a:xfrm>
              <a:off x="2160" y="139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8734" name="Text Box 40"/>
            <p:cNvSpPr txBox="1">
              <a:spLocks noChangeAspect="1" noChangeArrowheads="1"/>
            </p:cNvSpPr>
            <p:nvPr/>
          </p:nvSpPr>
          <p:spPr bwMode="auto">
            <a:xfrm>
              <a:off x="3020" y="135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8735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8736" name="Line 42"/>
            <p:cNvSpPr>
              <a:spLocks noChangeAspect="1" noChangeShapeType="1"/>
            </p:cNvSpPr>
            <p:nvPr/>
          </p:nvSpPr>
          <p:spPr bwMode="auto">
            <a:xfrm>
              <a:off x="2832" y="168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1308" name="Group 76"/>
          <p:cNvGrpSpPr>
            <a:grpSpLocks noChangeAspect="1"/>
          </p:cNvGrpSpPr>
          <p:nvPr/>
        </p:nvGrpSpPr>
        <p:grpSpPr bwMode="auto">
          <a:xfrm>
            <a:off x="2424114" y="4005263"/>
            <a:ext cx="6103937" cy="2627312"/>
            <a:chOff x="384" y="2193"/>
            <a:chExt cx="4272" cy="1839"/>
          </a:xfrm>
        </p:grpSpPr>
        <p:sp>
          <p:nvSpPr>
            <p:cNvPr id="198675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3791" y="3437"/>
              <a:ext cx="865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8676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2400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8677" name="Line 47"/>
            <p:cNvSpPr>
              <a:spLocks noChangeAspect="1" noChangeShapeType="1"/>
            </p:cNvSpPr>
            <p:nvPr/>
          </p:nvSpPr>
          <p:spPr bwMode="auto">
            <a:xfrm>
              <a:off x="4224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78" name="Line 48"/>
            <p:cNvSpPr>
              <a:spLocks noChangeAspect="1" noChangeShapeType="1"/>
            </p:cNvSpPr>
            <p:nvPr/>
          </p:nvSpPr>
          <p:spPr bwMode="auto">
            <a:xfrm>
              <a:off x="388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79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614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8680" name="Line 50"/>
            <p:cNvSpPr>
              <a:spLocks noChangeAspect="1" noChangeShapeType="1"/>
            </p:cNvSpPr>
            <p:nvPr/>
          </p:nvSpPr>
          <p:spPr bwMode="auto">
            <a:xfrm>
              <a:off x="71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1" name="Line 51"/>
            <p:cNvSpPr>
              <a:spLocks noChangeAspect="1" noChangeShapeType="1"/>
            </p:cNvSpPr>
            <p:nvPr/>
          </p:nvSpPr>
          <p:spPr bwMode="auto">
            <a:xfrm>
              <a:off x="1046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2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1439" y="343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8683" name="Line 53"/>
            <p:cNvSpPr>
              <a:spLocks noChangeAspect="1" noChangeShapeType="1"/>
            </p:cNvSpPr>
            <p:nvPr/>
          </p:nvSpPr>
          <p:spPr bwMode="auto">
            <a:xfrm>
              <a:off x="1535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4" name="Line 54"/>
            <p:cNvSpPr>
              <a:spLocks noChangeAspect="1" noChangeShapeType="1"/>
            </p:cNvSpPr>
            <p:nvPr/>
          </p:nvSpPr>
          <p:spPr bwMode="auto">
            <a:xfrm>
              <a:off x="1871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5" name="Line 55"/>
            <p:cNvSpPr>
              <a:spLocks noChangeAspect="1" noChangeShapeType="1"/>
            </p:cNvSpPr>
            <p:nvPr/>
          </p:nvSpPr>
          <p:spPr bwMode="auto">
            <a:xfrm>
              <a:off x="2495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6" name="Line 56"/>
            <p:cNvSpPr>
              <a:spLocks noChangeAspect="1" noChangeShapeType="1"/>
            </p:cNvSpPr>
            <p:nvPr/>
          </p:nvSpPr>
          <p:spPr bwMode="auto">
            <a:xfrm>
              <a:off x="456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7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072" y="2804"/>
              <a:ext cx="529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8688" name="Line 58"/>
            <p:cNvSpPr>
              <a:spLocks noChangeAspect="1" noChangeShapeType="1"/>
            </p:cNvSpPr>
            <p:nvPr/>
          </p:nvSpPr>
          <p:spPr bwMode="auto">
            <a:xfrm flipH="1">
              <a:off x="2639" y="2996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9" name="Line 59"/>
            <p:cNvSpPr>
              <a:spLocks noChangeAspect="1" noChangeShapeType="1"/>
            </p:cNvSpPr>
            <p:nvPr/>
          </p:nvSpPr>
          <p:spPr bwMode="auto">
            <a:xfrm>
              <a:off x="3504" y="2996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0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1046" y="281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8691" name="Line 61"/>
            <p:cNvSpPr>
              <a:spLocks noChangeAspect="1" noChangeShapeType="1"/>
            </p:cNvSpPr>
            <p:nvPr/>
          </p:nvSpPr>
          <p:spPr bwMode="auto">
            <a:xfrm flipH="1">
              <a:off x="854" y="3005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2" name="Line 62"/>
            <p:cNvSpPr>
              <a:spLocks noChangeAspect="1" noChangeShapeType="1"/>
            </p:cNvSpPr>
            <p:nvPr/>
          </p:nvSpPr>
          <p:spPr bwMode="auto">
            <a:xfrm>
              <a:off x="1478" y="3005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3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2111" y="22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8694" name="Line 64"/>
            <p:cNvSpPr>
              <a:spLocks noChangeAspect="1" noChangeShapeType="1"/>
            </p:cNvSpPr>
            <p:nvPr/>
          </p:nvSpPr>
          <p:spPr bwMode="auto">
            <a:xfrm flipH="1">
              <a:off x="1343" y="2477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5" name="Line 65"/>
            <p:cNvSpPr>
              <a:spLocks noChangeAspect="1" noChangeShapeType="1"/>
            </p:cNvSpPr>
            <p:nvPr/>
          </p:nvSpPr>
          <p:spPr bwMode="auto">
            <a:xfrm>
              <a:off x="2543" y="2477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6" name="Text Box 66"/>
            <p:cNvSpPr txBox="1">
              <a:spLocks noChangeAspect="1" noChangeArrowheads="1"/>
            </p:cNvSpPr>
            <p:nvPr/>
          </p:nvSpPr>
          <p:spPr bwMode="auto">
            <a:xfrm>
              <a:off x="1881" y="2193"/>
              <a:ext cx="238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8697" name="Text Box 67"/>
            <p:cNvSpPr txBox="1">
              <a:spLocks noChangeAspect="1" noChangeArrowheads="1"/>
            </p:cNvSpPr>
            <p:nvPr/>
          </p:nvSpPr>
          <p:spPr bwMode="auto">
            <a:xfrm>
              <a:off x="2841" y="2751"/>
              <a:ext cx="238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8698" name="Text Box 68"/>
            <p:cNvSpPr txBox="1">
              <a:spLocks noChangeAspect="1" noChangeArrowheads="1"/>
            </p:cNvSpPr>
            <p:nvPr/>
          </p:nvSpPr>
          <p:spPr bwMode="auto">
            <a:xfrm>
              <a:off x="816" y="2750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8699" name="Text Box 69"/>
            <p:cNvSpPr txBox="1">
              <a:spLocks noChangeAspect="1" noChangeArrowheads="1"/>
            </p:cNvSpPr>
            <p:nvPr/>
          </p:nvSpPr>
          <p:spPr bwMode="auto">
            <a:xfrm>
              <a:off x="384" y="3345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8700" name="Text Box 70"/>
            <p:cNvSpPr txBox="1">
              <a:spLocks noChangeAspect="1" noChangeArrowheads="1"/>
            </p:cNvSpPr>
            <p:nvPr/>
          </p:nvSpPr>
          <p:spPr bwMode="auto">
            <a:xfrm>
              <a:off x="1238" y="334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8701" name="Text Box 71"/>
            <p:cNvSpPr txBox="1">
              <a:spLocks noChangeAspect="1" noChangeArrowheads="1"/>
            </p:cNvSpPr>
            <p:nvPr/>
          </p:nvSpPr>
          <p:spPr bwMode="auto">
            <a:xfrm>
              <a:off x="2159" y="3364"/>
              <a:ext cx="21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8702" name="Text Box 72"/>
            <p:cNvSpPr txBox="1">
              <a:spLocks noChangeAspect="1" noChangeArrowheads="1"/>
            </p:cNvSpPr>
            <p:nvPr/>
          </p:nvSpPr>
          <p:spPr bwMode="auto">
            <a:xfrm>
              <a:off x="3562" y="3345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8703" name="Line 73"/>
            <p:cNvSpPr>
              <a:spLocks noChangeAspect="1" noChangeShapeType="1"/>
            </p:cNvSpPr>
            <p:nvPr/>
          </p:nvSpPr>
          <p:spPr bwMode="auto">
            <a:xfrm>
              <a:off x="2831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1309" name="Rectangle 77"/>
          <p:cNvSpPr>
            <a:spLocks noChangeArrowheads="1"/>
          </p:cNvSpPr>
          <p:nvPr/>
        </p:nvSpPr>
        <p:spPr bwMode="auto">
          <a:xfrm>
            <a:off x="1847851" y="4221164"/>
            <a:ext cx="1439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结点合并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61" name="Text Box 78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1311" name="Freeform 79"/>
          <p:cNvSpPr>
            <a:spLocks/>
          </p:cNvSpPr>
          <p:nvPr/>
        </p:nvSpPr>
        <p:spPr bwMode="auto">
          <a:xfrm flipH="1">
            <a:off x="6527800" y="2674938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1312" name="AutoShape 80"/>
          <p:cNvSpPr>
            <a:spLocks noChangeArrowheads="1"/>
          </p:cNvSpPr>
          <p:nvPr/>
        </p:nvSpPr>
        <p:spPr bwMode="auto">
          <a:xfrm>
            <a:off x="7535864" y="4149725"/>
            <a:ext cx="1011237" cy="496888"/>
          </a:xfrm>
          <a:prstGeom prst="wedgeRectCallout">
            <a:avLst>
              <a:gd name="adj1" fmla="val -39167"/>
              <a:gd name="adj2" fmla="val -20910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80</a:t>
            </a:r>
          </a:p>
        </p:txBody>
      </p:sp>
      <p:grpSp>
        <p:nvGrpSpPr>
          <p:cNvPr id="351313" name="Group 81"/>
          <p:cNvGrpSpPr>
            <a:grpSpLocks/>
          </p:cNvGrpSpPr>
          <p:nvPr/>
        </p:nvGrpSpPr>
        <p:grpSpPr bwMode="auto">
          <a:xfrm>
            <a:off x="8904288" y="2041526"/>
            <a:ext cx="1250950" cy="849313"/>
            <a:chOff x="4814" y="1014"/>
            <a:chExt cx="788" cy="535"/>
          </a:xfrm>
        </p:grpSpPr>
        <p:sp>
          <p:nvSpPr>
            <p:cNvPr id="198673" name="AutoShape 82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8674" name="Text Box 83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80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51316" name="Text Box 84"/>
          <p:cNvSpPr txBox="1">
            <a:spLocks noChangeArrowheads="1"/>
          </p:cNvSpPr>
          <p:nvPr/>
        </p:nvSpPr>
        <p:spPr bwMode="auto">
          <a:xfrm>
            <a:off x="8533391" y="2997201"/>
            <a:ext cx="1981633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合并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g,h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与左兄弟合并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1318" name="Rectangle 86"/>
          <p:cNvSpPr>
            <a:spLocks noChangeArrowheads="1"/>
          </p:cNvSpPr>
          <p:nvPr/>
        </p:nvSpPr>
        <p:spPr bwMode="white">
          <a:xfrm>
            <a:off x="913303" y="59441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2" name="爆炸形 1 1"/>
          <p:cNvSpPr>
            <a:spLocks noChangeArrowheads="1"/>
          </p:cNvSpPr>
          <p:nvPr/>
        </p:nvSpPr>
        <p:spPr bwMode="auto">
          <a:xfrm>
            <a:off x="6648451" y="669926"/>
            <a:ext cx="2144713" cy="1597025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课堂作业：删除</a:t>
            </a:r>
            <a:r>
              <a:rPr lang="en-US" altLang="zh-CN" sz="1800">
                <a:solidFill>
                  <a:schemeClr val="bg1"/>
                </a:solidFill>
                <a:ea typeface="黑体" panose="02010609060101010101" pitchFamily="49" charset="-122"/>
              </a:rPr>
              <a:t>60</a:t>
            </a:r>
            <a:endParaRPr lang="zh-CN" altLang="en-US" sz="18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81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-9171"/>
            <a:ext cx="1887538" cy="1258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309" grpId="0"/>
      <p:bldP spid="351311" grpId="0" animBg="1"/>
      <p:bldP spid="351312" grpId="0" animBg="1"/>
      <p:bldP spid="351316" grpId="0" animBg="1"/>
      <p:bldP spid="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64" name="Line 8"/>
          <p:cNvSpPr>
            <a:spLocks noChangeAspect="1" noChangeShapeType="1"/>
          </p:cNvSpPr>
          <p:nvPr/>
        </p:nvSpPr>
        <p:spPr bwMode="auto">
          <a:xfrm>
            <a:off x="4719639" y="1820864"/>
            <a:ext cx="1587" cy="960437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9683" name="Group 90"/>
          <p:cNvGrpSpPr>
            <a:grpSpLocks/>
          </p:cNvGrpSpPr>
          <p:nvPr/>
        </p:nvGrpSpPr>
        <p:grpSpPr bwMode="auto">
          <a:xfrm>
            <a:off x="1695450" y="1131888"/>
            <a:ext cx="6777038" cy="2584450"/>
            <a:chOff x="340" y="683"/>
            <a:chExt cx="4269" cy="1628"/>
          </a:xfrm>
        </p:grpSpPr>
        <p:sp>
          <p:nvSpPr>
            <p:cNvPr id="199741" name="Text Box 40"/>
            <p:cNvSpPr txBox="1">
              <a:spLocks noChangeArrowheads="1"/>
            </p:cNvSpPr>
            <p:nvPr/>
          </p:nvSpPr>
          <p:spPr bwMode="auto">
            <a:xfrm>
              <a:off x="1807" y="68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9742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2016" y="1791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9743" name="Rectangle 12" descr="白色大理石"/>
            <p:cNvSpPr>
              <a:spLocks noChangeAspect="1" noChangeArrowheads="1"/>
            </p:cNvSpPr>
            <p:nvPr/>
          </p:nvSpPr>
          <p:spPr bwMode="auto">
            <a:xfrm>
              <a:off x="3831" y="1791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9744" name="Line 13"/>
            <p:cNvSpPr>
              <a:spLocks noChangeAspect="1" noChangeShapeType="1"/>
            </p:cNvSpPr>
            <p:nvPr/>
          </p:nvSpPr>
          <p:spPr bwMode="auto">
            <a:xfrm>
              <a:off x="4220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5" name="Line 14"/>
            <p:cNvSpPr>
              <a:spLocks noChangeAspect="1" noChangeShapeType="1"/>
            </p:cNvSpPr>
            <p:nvPr/>
          </p:nvSpPr>
          <p:spPr bwMode="auto">
            <a:xfrm>
              <a:off x="3918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6" name="Line 15"/>
            <p:cNvSpPr>
              <a:spLocks noChangeAspect="1" noChangeShapeType="1"/>
            </p:cNvSpPr>
            <p:nvPr/>
          </p:nvSpPr>
          <p:spPr bwMode="auto">
            <a:xfrm>
              <a:off x="452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7" name="Rectangle 19" descr="白色大理石"/>
            <p:cNvSpPr>
              <a:spLocks noChangeAspect="1" noChangeArrowheads="1"/>
            </p:cNvSpPr>
            <p:nvPr/>
          </p:nvSpPr>
          <p:spPr bwMode="auto">
            <a:xfrm>
              <a:off x="547" y="179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9748" name="Line 20"/>
            <p:cNvSpPr>
              <a:spLocks noChangeAspect="1" noChangeShapeType="1"/>
            </p:cNvSpPr>
            <p:nvPr/>
          </p:nvSpPr>
          <p:spPr bwMode="auto">
            <a:xfrm>
              <a:off x="63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9" name="Line 21"/>
            <p:cNvSpPr>
              <a:spLocks noChangeAspect="1" noChangeShapeType="1"/>
            </p:cNvSpPr>
            <p:nvPr/>
          </p:nvSpPr>
          <p:spPr bwMode="auto">
            <a:xfrm>
              <a:off x="936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0" name="Rectangle 22" descr="白色大理石"/>
            <p:cNvSpPr>
              <a:spLocks noChangeAspect="1" noChangeArrowheads="1"/>
            </p:cNvSpPr>
            <p:nvPr/>
          </p:nvSpPr>
          <p:spPr bwMode="auto">
            <a:xfrm>
              <a:off x="1282" y="179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9751" name="Line 23"/>
            <p:cNvSpPr>
              <a:spLocks noChangeAspect="1" noChangeShapeType="1"/>
            </p:cNvSpPr>
            <p:nvPr/>
          </p:nvSpPr>
          <p:spPr bwMode="auto">
            <a:xfrm>
              <a:off x="1368" y="1965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2" name="Line 24"/>
            <p:cNvSpPr>
              <a:spLocks noChangeAspect="1" noChangeShapeType="1"/>
            </p:cNvSpPr>
            <p:nvPr/>
          </p:nvSpPr>
          <p:spPr bwMode="auto">
            <a:xfrm>
              <a:off x="1671" y="1965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3" name="Line 25"/>
            <p:cNvSpPr>
              <a:spLocks noChangeAspect="1" noChangeShapeType="1"/>
            </p:cNvSpPr>
            <p:nvPr/>
          </p:nvSpPr>
          <p:spPr bwMode="auto">
            <a:xfrm>
              <a:off x="210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4" name="Line 26"/>
            <p:cNvSpPr>
              <a:spLocks noChangeAspect="1" noChangeShapeType="1"/>
            </p:cNvSpPr>
            <p:nvPr/>
          </p:nvSpPr>
          <p:spPr bwMode="auto">
            <a:xfrm>
              <a:off x="2405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5" name="Rectangle 27" descr="白色大理石"/>
            <p:cNvSpPr>
              <a:spLocks noChangeAspect="1" noChangeArrowheads="1"/>
            </p:cNvSpPr>
            <p:nvPr/>
          </p:nvSpPr>
          <p:spPr bwMode="auto">
            <a:xfrm>
              <a:off x="3053" y="1791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9756" name="Line 28"/>
            <p:cNvSpPr>
              <a:spLocks noChangeAspect="1" noChangeShapeType="1"/>
            </p:cNvSpPr>
            <p:nvPr/>
          </p:nvSpPr>
          <p:spPr bwMode="auto">
            <a:xfrm>
              <a:off x="3140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7" name="Line 29"/>
            <p:cNvSpPr>
              <a:spLocks noChangeAspect="1" noChangeShapeType="1"/>
            </p:cNvSpPr>
            <p:nvPr/>
          </p:nvSpPr>
          <p:spPr bwMode="auto">
            <a:xfrm>
              <a:off x="3442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8" name="Rectangle 30" descr="白色大理石"/>
            <p:cNvSpPr>
              <a:spLocks noChangeAspect="1" noChangeArrowheads="1"/>
            </p:cNvSpPr>
            <p:nvPr/>
          </p:nvSpPr>
          <p:spPr bwMode="auto">
            <a:xfrm>
              <a:off x="2881" y="1221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9759" name="Line 31"/>
            <p:cNvSpPr>
              <a:spLocks noChangeAspect="1" noChangeShapeType="1"/>
            </p:cNvSpPr>
            <p:nvPr/>
          </p:nvSpPr>
          <p:spPr bwMode="auto">
            <a:xfrm flipH="1">
              <a:off x="3183" y="1394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0" name="Line 32"/>
            <p:cNvSpPr>
              <a:spLocks noChangeAspect="1" noChangeShapeType="1"/>
            </p:cNvSpPr>
            <p:nvPr/>
          </p:nvSpPr>
          <p:spPr bwMode="auto">
            <a:xfrm flipH="1">
              <a:off x="2319" y="1394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1" name="Line 33"/>
            <p:cNvSpPr>
              <a:spLocks noChangeAspect="1" noChangeShapeType="1"/>
            </p:cNvSpPr>
            <p:nvPr/>
          </p:nvSpPr>
          <p:spPr bwMode="auto">
            <a:xfrm>
              <a:off x="3572" y="1394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2" name="Rectangle 34" descr="白色大理石"/>
            <p:cNvSpPr>
              <a:spLocks noChangeAspect="1" noChangeArrowheads="1"/>
            </p:cNvSpPr>
            <p:nvPr/>
          </p:nvSpPr>
          <p:spPr bwMode="auto">
            <a:xfrm>
              <a:off x="936" y="1229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9763" name="Line 35"/>
            <p:cNvSpPr>
              <a:spLocks noChangeAspect="1" noChangeShapeType="1"/>
            </p:cNvSpPr>
            <p:nvPr/>
          </p:nvSpPr>
          <p:spPr bwMode="auto">
            <a:xfrm flipH="1">
              <a:off x="763" y="1402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4" name="Line 36"/>
            <p:cNvSpPr>
              <a:spLocks noChangeAspect="1" noChangeShapeType="1"/>
            </p:cNvSpPr>
            <p:nvPr/>
          </p:nvSpPr>
          <p:spPr bwMode="auto">
            <a:xfrm>
              <a:off x="1325" y="1402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5" name="Rectangle 37" descr="白色大理石"/>
            <p:cNvSpPr>
              <a:spLocks noChangeAspect="1" noChangeArrowheads="1"/>
            </p:cNvSpPr>
            <p:nvPr/>
          </p:nvSpPr>
          <p:spPr bwMode="auto">
            <a:xfrm>
              <a:off x="2016" y="754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9766" name="Line 38"/>
            <p:cNvSpPr>
              <a:spLocks noChangeAspect="1" noChangeShapeType="1"/>
            </p:cNvSpPr>
            <p:nvPr/>
          </p:nvSpPr>
          <p:spPr bwMode="auto">
            <a:xfrm flipH="1">
              <a:off x="1238" y="927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7" name="Line 39"/>
            <p:cNvSpPr>
              <a:spLocks noChangeAspect="1" noChangeShapeType="1"/>
            </p:cNvSpPr>
            <p:nvPr/>
          </p:nvSpPr>
          <p:spPr bwMode="auto">
            <a:xfrm>
              <a:off x="2405" y="927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8" name="Text Box 41"/>
            <p:cNvSpPr txBox="1">
              <a:spLocks noChangeAspect="1" noChangeArrowheads="1"/>
            </p:cNvSpPr>
            <p:nvPr/>
          </p:nvSpPr>
          <p:spPr bwMode="auto">
            <a:xfrm>
              <a:off x="2673" y="117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9769" name="Text Box 42"/>
            <p:cNvSpPr txBox="1">
              <a:spLocks noChangeAspect="1" noChangeArrowheads="1"/>
            </p:cNvSpPr>
            <p:nvPr/>
          </p:nvSpPr>
          <p:spPr bwMode="auto">
            <a:xfrm>
              <a:off x="729" y="117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9770" name="Text Box 43"/>
            <p:cNvSpPr txBox="1">
              <a:spLocks noChangeAspect="1" noChangeArrowheads="1"/>
            </p:cNvSpPr>
            <p:nvPr/>
          </p:nvSpPr>
          <p:spPr bwMode="auto">
            <a:xfrm>
              <a:off x="340" y="170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9771" name="Text Box 44"/>
            <p:cNvSpPr txBox="1">
              <a:spLocks noChangeAspect="1" noChangeArrowheads="1"/>
            </p:cNvSpPr>
            <p:nvPr/>
          </p:nvSpPr>
          <p:spPr bwMode="auto">
            <a:xfrm>
              <a:off x="1109" y="170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9772" name="Text Box 45"/>
            <p:cNvSpPr txBox="1">
              <a:spLocks noChangeAspect="1" noChangeArrowheads="1"/>
            </p:cNvSpPr>
            <p:nvPr/>
          </p:nvSpPr>
          <p:spPr bwMode="auto">
            <a:xfrm>
              <a:off x="1809" y="1691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9773" name="Text Box 46"/>
            <p:cNvSpPr txBox="1">
              <a:spLocks noChangeAspect="1" noChangeArrowheads="1"/>
            </p:cNvSpPr>
            <p:nvPr/>
          </p:nvSpPr>
          <p:spPr bwMode="auto">
            <a:xfrm>
              <a:off x="2834" y="169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9774" name="Text Box 47"/>
            <p:cNvSpPr txBox="1">
              <a:spLocks noChangeAspect="1" noChangeArrowheads="1"/>
            </p:cNvSpPr>
            <p:nvPr/>
          </p:nvSpPr>
          <p:spPr bwMode="auto">
            <a:xfrm>
              <a:off x="3624" y="170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9775" name="Line 48"/>
            <p:cNvSpPr>
              <a:spLocks noChangeAspect="1" noChangeShapeType="1"/>
            </p:cNvSpPr>
            <p:nvPr/>
          </p:nvSpPr>
          <p:spPr bwMode="auto">
            <a:xfrm>
              <a:off x="2708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2347" name="Group 91"/>
          <p:cNvGrpSpPr>
            <a:grpSpLocks/>
          </p:cNvGrpSpPr>
          <p:nvPr/>
        </p:nvGrpSpPr>
        <p:grpSpPr bwMode="auto">
          <a:xfrm>
            <a:off x="1992314" y="4065588"/>
            <a:ext cx="6791325" cy="2603500"/>
            <a:chOff x="385" y="2516"/>
            <a:chExt cx="4278" cy="1640"/>
          </a:xfrm>
        </p:grpSpPr>
        <p:sp>
          <p:nvSpPr>
            <p:cNvPr id="199707" name="Text Box 75"/>
            <p:cNvSpPr txBox="1">
              <a:spLocks noChangeArrowheads="1"/>
            </p:cNvSpPr>
            <p:nvPr/>
          </p:nvSpPr>
          <p:spPr bwMode="auto">
            <a:xfrm>
              <a:off x="1850" y="2516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9708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070" y="2599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9709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2286" y="363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9710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3885" y="363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9711" name="Line 51"/>
            <p:cNvSpPr>
              <a:spLocks noChangeAspect="1" noChangeShapeType="1"/>
            </p:cNvSpPr>
            <p:nvPr/>
          </p:nvSpPr>
          <p:spPr bwMode="auto">
            <a:xfrm>
              <a:off x="4274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2" name="Line 52"/>
            <p:cNvSpPr>
              <a:spLocks noChangeAspect="1" noChangeShapeType="1"/>
            </p:cNvSpPr>
            <p:nvPr/>
          </p:nvSpPr>
          <p:spPr bwMode="auto">
            <a:xfrm>
              <a:off x="3972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3" name="Line 53"/>
            <p:cNvSpPr>
              <a:spLocks noChangeAspect="1" noChangeShapeType="1"/>
            </p:cNvSpPr>
            <p:nvPr/>
          </p:nvSpPr>
          <p:spPr bwMode="auto">
            <a:xfrm>
              <a:off x="4577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4" name="Rectangle 56" descr="白色大理石"/>
            <p:cNvSpPr>
              <a:spLocks noChangeAspect="1" noChangeArrowheads="1"/>
            </p:cNvSpPr>
            <p:nvPr/>
          </p:nvSpPr>
          <p:spPr bwMode="auto">
            <a:xfrm>
              <a:off x="601" y="3636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9715" name="Line 57"/>
            <p:cNvSpPr>
              <a:spLocks noChangeAspect="1" noChangeShapeType="1"/>
            </p:cNvSpPr>
            <p:nvPr/>
          </p:nvSpPr>
          <p:spPr bwMode="auto">
            <a:xfrm>
              <a:off x="687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6" name="Line 58"/>
            <p:cNvSpPr>
              <a:spLocks noChangeAspect="1" noChangeShapeType="1"/>
            </p:cNvSpPr>
            <p:nvPr/>
          </p:nvSpPr>
          <p:spPr bwMode="auto">
            <a:xfrm>
              <a:off x="990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7" name="Rectangle 59" descr="白色大理石"/>
            <p:cNvSpPr>
              <a:spLocks noChangeAspect="1" noChangeArrowheads="1"/>
            </p:cNvSpPr>
            <p:nvPr/>
          </p:nvSpPr>
          <p:spPr bwMode="auto">
            <a:xfrm>
              <a:off x="1336" y="3638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9718" name="Line 60"/>
            <p:cNvSpPr>
              <a:spLocks noChangeAspect="1" noChangeShapeType="1"/>
            </p:cNvSpPr>
            <p:nvPr/>
          </p:nvSpPr>
          <p:spPr bwMode="auto">
            <a:xfrm>
              <a:off x="1422" y="381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9" name="Line 61"/>
            <p:cNvSpPr>
              <a:spLocks noChangeAspect="1" noChangeShapeType="1"/>
            </p:cNvSpPr>
            <p:nvPr/>
          </p:nvSpPr>
          <p:spPr bwMode="auto">
            <a:xfrm>
              <a:off x="1725" y="381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0" name="Line 62"/>
            <p:cNvSpPr>
              <a:spLocks noChangeAspect="1" noChangeShapeType="1"/>
            </p:cNvSpPr>
            <p:nvPr/>
          </p:nvSpPr>
          <p:spPr bwMode="auto">
            <a:xfrm>
              <a:off x="2373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1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3107" y="363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9722" name="Line 64"/>
            <p:cNvSpPr>
              <a:spLocks noChangeAspect="1" noChangeShapeType="1"/>
            </p:cNvSpPr>
            <p:nvPr/>
          </p:nvSpPr>
          <p:spPr bwMode="auto">
            <a:xfrm>
              <a:off x="3194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3" name="Line 65"/>
            <p:cNvSpPr>
              <a:spLocks noChangeAspect="1" noChangeShapeType="1"/>
            </p:cNvSpPr>
            <p:nvPr/>
          </p:nvSpPr>
          <p:spPr bwMode="auto">
            <a:xfrm>
              <a:off x="3496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4" name="Rectangle 66" descr="白色大理石"/>
            <p:cNvSpPr>
              <a:spLocks noChangeAspect="1" noChangeArrowheads="1"/>
            </p:cNvSpPr>
            <p:nvPr/>
          </p:nvSpPr>
          <p:spPr bwMode="auto">
            <a:xfrm>
              <a:off x="2935" y="3066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9725" name="Line 67"/>
            <p:cNvSpPr>
              <a:spLocks noChangeAspect="1" noChangeShapeType="1"/>
            </p:cNvSpPr>
            <p:nvPr/>
          </p:nvSpPr>
          <p:spPr bwMode="auto">
            <a:xfrm flipH="1">
              <a:off x="3237" y="3239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6" name="Line 68"/>
            <p:cNvSpPr>
              <a:spLocks noChangeAspect="1" noChangeShapeType="1"/>
            </p:cNvSpPr>
            <p:nvPr/>
          </p:nvSpPr>
          <p:spPr bwMode="auto">
            <a:xfrm flipH="1">
              <a:off x="2373" y="3239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7" name="Line 69"/>
            <p:cNvSpPr>
              <a:spLocks noChangeAspect="1" noChangeShapeType="1"/>
            </p:cNvSpPr>
            <p:nvPr/>
          </p:nvSpPr>
          <p:spPr bwMode="auto">
            <a:xfrm>
              <a:off x="3626" y="3239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8" name="Rectangle 70" descr="白色大理石"/>
            <p:cNvSpPr>
              <a:spLocks noChangeAspect="1" noChangeArrowheads="1"/>
            </p:cNvSpPr>
            <p:nvPr/>
          </p:nvSpPr>
          <p:spPr bwMode="auto">
            <a:xfrm>
              <a:off x="990" y="3074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9729" name="Line 71"/>
            <p:cNvSpPr>
              <a:spLocks noChangeAspect="1" noChangeShapeType="1"/>
            </p:cNvSpPr>
            <p:nvPr/>
          </p:nvSpPr>
          <p:spPr bwMode="auto">
            <a:xfrm flipH="1">
              <a:off x="817" y="3247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0" name="Line 72"/>
            <p:cNvSpPr>
              <a:spLocks noChangeAspect="1" noChangeShapeType="1"/>
            </p:cNvSpPr>
            <p:nvPr/>
          </p:nvSpPr>
          <p:spPr bwMode="auto">
            <a:xfrm>
              <a:off x="1379" y="3247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1" name="Line 73"/>
            <p:cNvSpPr>
              <a:spLocks noChangeAspect="1" noChangeShapeType="1"/>
            </p:cNvSpPr>
            <p:nvPr/>
          </p:nvSpPr>
          <p:spPr bwMode="auto">
            <a:xfrm flipH="1">
              <a:off x="1292" y="2772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2" name="Line 74"/>
            <p:cNvSpPr>
              <a:spLocks noChangeAspect="1" noChangeShapeType="1"/>
            </p:cNvSpPr>
            <p:nvPr/>
          </p:nvSpPr>
          <p:spPr bwMode="auto">
            <a:xfrm>
              <a:off x="2459" y="2772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3" name="Text Box 76"/>
            <p:cNvSpPr txBox="1">
              <a:spLocks noChangeAspect="1" noChangeArrowheads="1"/>
            </p:cNvSpPr>
            <p:nvPr/>
          </p:nvSpPr>
          <p:spPr bwMode="auto">
            <a:xfrm>
              <a:off x="2727" y="301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9734" name="Text Box 77"/>
            <p:cNvSpPr txBox="1">
              <a:spLocks noChangeAspect="1" noChangeArrowheads="1"/>
            </p:cNvSpPr>
            <p:nvPr/>
          </p:nvSpPr>
          <p:spPr bwMode="auto">
            <a:xfrm>
              <a:off x="783" y="301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9735" name="Text Box 78"/>
            <p:cNvSpPr txBox="1">
              <a:spLocks noChangeAspect="1" noChangeArrowheads="1"/>
            </p:cNvSpPr>
            <p:nvPr/>
          </p:nvSpPr>
          <p:spPr bwMode="auto">
            <a:xfrm>
              <a:off x="385" y="355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9736" name="Text Box 79"/>
            <p:cNvSpPr txBox="1">
              <a:spLocks noChangeAspect="1" noChangeArrowheads="1"/>
            </p:cNvSpPr>
            <p:nvPr/>
          </p:nvSpPr>
          <p:spPr bwMode="auto">
            <a:xfrm>
              <a:off x="1163" y="355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9737" name="Text Box 80"/>
            <p:cNvSpPr txBox="1">
              <a:spLocks noChangeAspect="1" noChangeArrowheads="1"/>
            </p:cNvSpPr>
            <p:nvPr/>
          </p:nvSpPr>
          <p:spPr bwMode="auto">
            <a:xfrm>
              <a:off x="2062" y="3570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9738" name="Text Box 81"/>
            <p:cNvSpPr txBox="1">
              <a:spLocks noChangeAspect="1" noChangeArrowheads="1"/>
            </p:cNvSpPr>
            <p:nvPr/>
          </p:nvSpPr>
          <p:spPr bwMode="auto">
            <a:xfrm>
              <a:off x="2888" y="353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9739" name="Text Box 82"/>
            <p:cNvSpPr txBox="1">
              <a:spLocks noChangeAspect="1" noChangeArrowheads="1"/>
            </p:cNvSpPr>
            <p:nvPr/>
          </p:nvSpPr>
          <p:spPr bwMode="auto">
            <a:xfrm>
              <a:off x="3678" y="355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9740" name="Line 83"/>
            <p:cNvSpPr>
              <a:spLocks noChangeAspect="1" noChangeShapeType="1"/>
            </p:cNvSpPr>
            <p:nvPr/>
          </p:nvSpPr>
          <p:spPr bwMode="auto">
            <a:xfrm>
              <a:off x="2675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2342" name="Line 86"/>
          <p:cNvSpPr>
            <a:spLocks noChangeAspect="1" noChangeShapeType="1"/>
          </p:cNvSpPr>
          <p:nvPr/>
        </p:nvSpPr>
        <p:spPr bwMode="auto">
          <a:xfrm>
            <a:off x="4995864" y="4818063"/>
            <a:ext cx="147637" cy="8763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2348" name="AutoShape 92"/>
          <p:cNvSpPr>
            <a:spLocks noChangeArrowheads="1"/>
          </p:cNvSpPr>
          <p:nvPr/>
        </p:nvSpPr>
        <p:spPr bwMode="auto">
          <a:xfrm>
            <a:off x="6015038" y="1316038"/>
            <a:ext cx="1155700" cy="425450"/>
          </a:xfrm>
          <a:prstGeom prst="wedgeRectCallout">
            <a:avLst>
              <a:gd name="adj1" fmla="val -143958"/>
              <a:gd name="adj2" fmla="val -14551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50</a:t>
            </a:r>
          </a:p>
        </p:txBody>
      </p:sp>
      <p:grpSp>
        <p:nvGrpSpPr>
          <p:cNvPr id="352363" name="Group 107"/>
          <p:cNvGrpSpPr>
            <a:grpSpLocks/>
          </p:cNvGrpSpPr>
          <p:nvPr/>
        </p:nvGrpSpPr>
        <p:grpSpPr bwMode="auto">
          <a:xfrm>
            <a:off x="8978901" y="1584326"/>
            <a:ext cx="1408113" cy="1412875"/>
            <a:chOff x="4685" y="998"/>
            <a:chExt cx="855" cy="890"/>
          </a:xfrm>
        </p:grpSpPr>
        <p:grpSp>
          <p:nvGrpSpPr>
            <p:cNvPr id="199703" name="Group 93"/>
            <p:cNvGrpSpPr>
              <a:grpSpLocks/>
            </p:cNvGrpSpPr>
            <p:nvPr/>
          </p:nvGrpSpPr>
          <p:grpSpPr bwMode="auto">
            <a:xfrm>
              <a:off x="4726" y="998"/>
              <a:ext cx="788" cy="535"/>
              <a:chOff x="4814" y="1014"/>
              <a:chExt cx="788" cy="535"/>
            </a:xfrm>
          </p:grpSpPr>
          <p:sp>
            <p:nvSpPr>
              <p:cNvPr id="199705" name="AutoShape 94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99706" name="Text Box 95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50</a:t>
                </a:r>
              </a:p>
            </p:txBody>
          </p:sp>
        </p:grpSp>
        <p:sp>
          <p:nvSpPr>
            <p:cNvPr id="199704" name="Text Box 96"/>
            <p:cNvSpPr txBox="1">
              <a:spLocks noChangeArrowheads="1"/>
            </p:cNvSpPr>
            <p:nvPr/>
          </p:nvSpPr>
          <p:spPr bwMode="auto">
            <a:xfrm>
              <a:off x="4685" y="1600"/>
              <a:ext cx="855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55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2354" name="AutoShape 98"/>
          <p:cNvSpPr>
            <a:spLocks noChangeArrowheads="1"/>
          </p:cNvSpPr>
          <p:nvPr/>
        </p:nvSpPr>
        <p:spPr bwMode="auto">
          <a:xfrm>
            <a:off x="2065338" y="4292600"/>
            <a:ext cx="1155700" cy="425450"/>
          </a:xfrm>
          <a:prstGeom prst="wedgeRectCallout">
            <a:avLst>
              <a:gd name="adj1" fmla="val 189287"/>
              <a:gd name="adj2" fmla="val -14181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grpSp>
        <p:nvGrpSpPr>
          <p:cNvPr id="352364" name="Group 108"/>
          <p:cNvGrpSpPr>
            <a:grpSpLocks/>
          </p:cNvGrpSpPr>
          <p:nvPr/>
        </p:nvGrpSpPr>
        <p:grpSpPr bwMode="auto">
          <a:xfrm>
            <a:off x="8866188" y="4321176"/>
            <a:ext cx="1408112" cy="1412875"/>
            <a:chOff x="4715" y="2722"/>
            <a:chExt cx="887" cy="890"/>
          </a:xfrm>
        </p:grpSpPr>
        <p:grpSp>
          <p:nvGrpSpPr>
            <p:cNvPr id="199699" name="Group 99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199701" name="AutoShape 100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99702" name="Text Box 101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55</a:t>
                </a:r>
              </a:p>
            </p:txBody>
          </p:sp>
        </p:grpSp>
        <p:sp>
          <p:nvSpPr>
            <p:cNvPr id="199700" name="Text Box 102"/>
            <p:cNvSpPr txBox="1">
              <a:spLocks noChangeArrowheads="1"/>
            </p:cNvSpPr>
            <p:nvPr/>
          </p:nvSpPr>
          <p:spPr bwMode="auto">
            <a:xfrm>
              <a:off x="4715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58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2359" name="Text Box 103"/>
          <p:cNvSpPr txBox="1">
            <a:spLocks noChangeArrowheads="1"/>
          </p:cNvSpPr>
          <p:nvPr/>
        </p:nvSpPr>
        <p:spPr bwMode="auto">
          <a:xfrm>
            <a:off x="9258301" y="2997200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2</a:t>
            </a:r>
            <a:endParaRPr lang="en-US" altLang="zh-CN" sz="2400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2361" name="Rectangle 105"/>
          <p:cNvSpPr>
            <a:spLocks noChangeArrowheads="1"/>
          </p:cNvSpPr>
          <p:nvPr/>
        </p:nvSpPr>
        <p:spPr bwMode="white">
          <a:xfrm>
            <a:off x="1012031" y="7143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endParaRPr kumimoji="0"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9692" name="Text Box 106"/>
          <p:cNvSpPr txBox="1">
            <a:spLocks noChangeArrowheads="1"/>
          </p:cNvSpPr>
          <p:nvPr/>
        </p:nvSpPr>
        <p:spPr bwMode="auto">
          <a:xfrm>
            <a:off x="1839914" y="1244600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2365" name="Rectangle 109"/>
          <p:cNvSpPr>
            <a:spLocks noChangeArrowheads="1"/>
          </p:cNvSpPr>
          <p:nvPr/>
        </p:nvSpPr>
        <p:spPr bwMode="auto">
          <a:xfrm>
            <a:off x="7319964" y="906463"/>
            <a:ext cx="2016125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非叶结点上</a:t>
            </a:r>
          </a:p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的删除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5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4" grpId="0" animBg="1"/>
      <p:bldP spid="352342" grpId="0" animBg="1"/>
      <p:bldP spid="352354" grpId="0" animBg="1"/>
      <p:bldP spid="352359" grpId="0"/>
      <p:bldP spid="352365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706" name="Group 74"/>
          <p:cNvGrpSpPr>
            <a:grpSpLocks noChangeAspect="1"/>
          </p:cNvGrpSpPr>
          <p:nvPr/>
        </p:nvGrpSpPr>
        <p:grpSpPr bwMode="auto">
          <a:xfrm>
            <a:off x="1847850" y="1065214"/>
            <a:ext cx="6783388" cy="2600325"/>
            <a:chOff x="432" y="225"/>
            <a:chExt cx="4752" cy="1822"/>
          </a:xfrm>
        </p:grpSpPr>
        <p:sp>
          <p:nvSpPr>
            <p:cNvPr id="200757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304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0758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254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59" name="Rectangle 6" descr="白色大理石"/>
            <p:cNvSpPr>
              <a:spLocks noChangeAspect="1" noChangeArrowheads="1"/>
            </p:cNvSpPr>
            <p:nvPr/>
          </p:nvSpPr>
          <p:spPr bwMode="auto">
            <a:xfrm>
              <a:off x="4320" y="14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200760" name="Line 7"/>
            <p:cNvSpPr>
              <a:spLocks noChangeAspect="1" noChangeShapeType="1"/>
            </p:cNvSpPr>
            <p:nvPr/>
          </p:nvSpPr>
          <p:spPr bwMode="auto">
            <a:xfrm>
              <a:off x="475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1" name="Line 8"/>
            <p:cNvSpPr>
              <a:spLocks noChangeAspect="1" noChangeShapeType="1"/>
            </p:cNvSpPr>
            <p:nvPr/>
          </p:nvSpPr>
          <p:spPr bwMode="auto">
            <a:xfrm>
              <a:off x="441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2" name="Line 9"/>
            <p:cNvSpPr>
              <a:spLocks noChangeAspect="1" noChangeShapeType="1"/>
            </p:cNvSpPr>
            <p:nvPr/>
          </p:nvSpPr>
          <p:spPr bwMode="auto">
            <a:xfrm>
              <a:off x="508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3" name="Rectangle 10" descr="白色大理石"/>
            <p:cNvSpPr>
              <a:spLocks noChangeAspect="1" noChangeArrowheads="1"/>
            </p:cNvSpPr>
            <p:nvPr/>
          </p:nvSpPr>
          <p:spPr bwMode="auto">
            <a:xfrm>
              <a:off x="672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0764" name="Line 11"/>
            <p:cNvSpPr>
              <a:spLocks noChangeAspect="1" noChangeShapeType="1"/>
            </p:cNvSpPr>
            <p:nvPr/>
          </p:nvSpPr>
          <p:spPr bwMode="auto">
            <a:xfrm>
              <a:off x="76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5" name="Line 12"/>
            <p:cNvSpPr>
              <a:spLocks noChangeAspect="1" noChangeShapeType="1"/>
            </p:cNvSpPr>
            <p:nvPr/>
          </p:nvSpPr>
          <p:spPr bwMode="auto">
            <a:xfrm>
              <a:off x="110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6" name="Rectangle 13" descr="白色大理石"/>
            <p:cNvSpPr>
              <a:spLocks noChangeAspect="1" noChangeArrowheads="1"/>
            </p:cNvSpPr>
            <p:nvPr/>
          </p:nvSpPr>
          <p:spPr bwMode="auto">
            <a:xfrm>
              <a:off x="1488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0767" name="Line 14"/>
            <p:cNvSpPr>
              <a:spLocks noChangeAspect="1" noChangeShapeType="1"/>
            </p:cNvSpPr>
            <p:nvPr/>
          </p:nvSpPr>
          <p:spPr bwMode="auto">
            <a:xfrm>
              <a:off x="1584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8" name="Line 15"/>
            <p:cNvSpPr>
              <a:spLocks noChangeAspect="1" noChangeShapeType="1"/>
            </p:cNvSpPr>
            <p:nvPr/>
          </p:nvSpPr>
          <p:spPr bwMode="auto">
            <a:xfrm>
              <a:off x="1920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9" name="Line 16"/>
            <p:cNvSpPr>
              <a:spLocks noChangeAspect="1" noChangeShapeType="1"/>
            </p:cNvSpPr>
            <p:nvPr/>
          </p:nvSpPr>
          <p:spPr bwMode="auto">
            <a:xfrm>
              <a:off x="264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0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3456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0771" name="Line 18"/>
            <p:cNvSpPr>
              <a:spLocks noChangeAspect="1" noChangeShapeType="1"/>
            </p:cNvSpPr>
            <p:nvPr/>
          </p:nvSpPr>
          <p:spPr bwMode="auto">
            <a:xfrm>
              <a:off x="355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2" name="Line 19"/>
            <p:cNvSpPr>
              <a:spLocks noChangeAspect="1" noChangeShapeType="1"/>
            </p:cNvSpPr>
            <p:nvPr/>
          </p:nvSpPr>
          <p:spPr bwMode="auto">
            <a:xfrm>
              <a:off x="388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3" name="Rectangle 20" descr="白色大理石"/>
            <p:cNvSpPr>
              <a:spLocks noChangeAspect="1" noChangeArrowheads="1"/>
            </p:cNvSpPr>
            <p:nvPr/>
          </p:nvSpPr>
          <p:spPr bwMode="auto">
            <a:xfrm>
              <a:off x="3264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200774" name="Line 21"/>
            <p:cNvSpPr>
              <a:spLocks noChangeAspect="1" noChangeShapeType="1"/>
            </p:cNvSpPr>
            <p:nvPr/>
          </p:nvSpPr>
          <p:spPr bwMode="auto">
            <a:xfrm flipH="1">
              <a:off x="3600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5" name="Line 22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6" name="Line 23"/>
            <p:cNvSpPr>
              <a:spLocks noChangeAspect="1" noChangeShapeType="1"/>
            </p:cNvSpPr>
            <p:nvPr/>
          </p:nvSpPr>
          <p:spPr bwMode="auto">
            <a:xfrm>
              <a:off x="4032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7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1104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0778" name="Line 25"/>
            <p:cNvSpPr>
              <a:spLocks noChangeAspect="1" noChangeShapeType="1"/>
            </p:cNvSpPr>
            <p:nvPr/>
          </p:nvSpPr>
          <p:spPr bwMode="auto">
            <a:xfrm flipH="1">
              <a:off x="912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9" name="Line 26"/>
            <p:cNvSpPr>
              <a:spLocks noChangeAspect="1" noChangeShapeType="1"/>
            </p:cNvSpPr>
            <p:nvPr/>
          </p:nvSpPr>
          <p:spPr bwMode="auto">
            <a:xfrm>
              <a:off x="1536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0" name="Line 27"/>
            <p:cNvSpPr>
              <a:spLocks noChangeAspect="1" noChangeShapeType="1"/>
            </p:cNvSpPr>
            <p:nvPr/>
          </p:nvSpPr>
          <p:spPr bwMode="auto">
            <a:xfrm flipH="1">
              <a:off x="1440" y="509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1" name="Line 28"/>
            <p:cNvSpPr>
              <a:spLocks noChangeAspect="1" noChangeShapeType="1"/>
            </p:cNvSpPr>
            <p:nvPr/>
          </p:nvSpPr>
          <p:spPr bwMode="auto">
            <a:xfrm>
              <a:off x="2736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2" name="Text Box 29"/>
            <p:cNvSpPr txBox="1">
              <a:spLocks noChangeAspect="1" noChangeArrowheads="1"/>
            </p:cNvSpPr>
            <p:nvPr/>
          </p:nvSpPr>
          <p:spPr bwMode="auto">
            <a:xfrm>
              <a:off x="2073" y="225"/>
              <a:ext cx="240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0783" name="Text Box 30"/>
            <p:cNvSpPr txBox="1">
              <a:spLocks noChangeAspect="1" noChangeArrowheads="1"/>
            </p:cNvSpPr>
            <p:nvPr/>
          </p:nvSpPr>
          <p:spPr bwMode="auto">
            <a:xfrm>
              <a:off x="3034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0784" name="Text Box 31"/>
            <p:cNvSpPr txBox="1">
              <a:spLocks noChangeAspect="1" noChangeArrowheads="1"/>
            </p:cNvSpPr>
            <p:nvPr/>
          </p:nvSpPr>
          <p:spPr bwMode="auto">
            <a:xfrm>
              <a:off x="874" y="782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0785" name="Text Box 32"/>
            <p:cNvSpPr txBox="1">
              <a:spLocks noChangeAspect="1" noChangeArrowheads="1"/>
            </p:cNvSpPr>
            <p:nvPr/>
          </p:nvSpPr>
          <p:spPr bwMode="auto">
            <a:xfrm>
              <a:off x="432" y="1377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0786" name="Text Box 33"/>
            <p:cNvSpPr txBox="1">
              <a:spLocks noChangeAspect="1" noChangeArrowheads="1"/>
            </p:cNvSpPr>
            <p:nvPr/>
          </p:nvSpPr>
          <p:spPr bwMode="auto">
            <a:xfrm>
              <a:off x="1296" y="1377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0787" name="Text Box 34"/>
            <p:cNvSpPr txBox="1">
              <a:spLocks noChangeAspect="1" noChangeArrowheads="1"/>
            </p:cNvSpPr>
            <p:nvPr/>
          </p:nvSpPr>
          <p:spPr bwMode="auto">
            <a:xfrm>
              <a:off x="2295" y="1396"/>
              <a:ext cx="212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0788" name="Text Box 35"/>
            <p:cNvSpPr txBox="1">
              <a:spLocks noChangeAspect="1" noChangeArrowheads="1"/>
            </p:cNvSpPr>
            <p:nvPr/>
          </p:nvSpPr>
          <p:spPr bwMode="auto">
            <a:xfrm>
              <a:off x="3212" y="1358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00789" name="Text Box 36"/>
            <p:cNvSpPr txBox="1">
              <a:spLocks noChangeAspect="1" noChangeArrowheads="1"/>
            </p:cNvSpPr>
            <p:nvPr/>
          </p:nvSpPr>
          <p:spPr bwMode="auto">
            <a:xfrm>
              <a:off x="4090" y="1377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0790" name="Line 37"/>
            <p:cNvSpPr>
              <a:spLocks noChangeAspect="1" noChangeShapeType="1"/>
            </p:cNvSpPr>
            <p:nvPr/>
          </p:nvSpPr>
          <p:spPr bwMode="auto">
            <a:xfrm>
              <a:off x="297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3318" name="Freeform 38"/>
          <p:cNvSpPr>
            <a:spLocks/>
          </p:cNvSpPr>
          <p:nvPr/>
        </p:nvSpPr>
        <p:spPr bwMode="auto">
          <a:xfrm>
            <a:off x="5519738" y="25400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3355" name="Group 75"/>
          <p:cNvGrpSpPr>
            <a:grpSpLocks noChangeAspect="1"/>
          </p:cNvGrpSpPr>
          <p:nvPr/>
        </p:nvGrpSpPr>
        <p:grpSpPr bwMode="auto">
          <a:xfrm>
            <a:off x="2063751" y="4005263"/>
            <a:ext cx="6169025" cy="2601912"/>
            <a:chOff x="432" y="2114"/>
            <a:chExt cx="4320" cy="1822"/>
          </a:xfrm>
        </p:grpSpPr>
        <p:sp>
          <p:nvSpPr>
            <p:cNvPr id="200727" name="Rectangle 41" descr="白色大理石"/>
            <p:cNvSpPr>
              <a:spLocks noChangeAspect="1" noChangeArrowheads="1"/>
            </p:cNvSpPr>
            <p:nvPr/>
          </p:nvSpPr>
          <p:spPr bwMode="auto">
            <a:xfrm>
              <a:off x="2304" y="220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0728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3888" y="3358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200729" name="Line 43"/>
            <p:cNvSpPr>
              <a:spLocks noChangeAspect="1" noChangeShapeType="1"/>
            </p:cNvSpPr>
            <p:nvPr/>
          </p:nvSpPr>
          <p:spPr bwMode="auto">
            <a:xfrm>
              <a:off x="4320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0" name="Line 44"/>
            <p:cNvSpPr>
              <a:spLocks noChangeAspect="1" noChangeShapeType="1"/>
            </p:cNvSpPr>
            <p:nvPr/>
          </p:nvSpPr>
          <p:spPr bwMode="auto">
            <a:xfrm>
              <a:off x="398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1" name="Line 45"/>
            <p:cNvSpPr>
              <a:spLocks noChangeAspect="1" noChangeShapeType="1"/>
            </p:cNvSpPr>
            <p:nvPr/>
          </p:nvSpPr>
          <p:spPr bwMode="auto">
            <a:xfrm>
              <a:off x="4656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2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672" y="335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0733" name="Line 47"/>
            <p:cNvSpPr>
              <a:spLocks noChangeAspect="1" noChangeShapeType="1"/>
            </p:cNvSpPr>
            <p:nvPr/>
          </p:nvSpPr>
          <p:spPr bwMode="auto">
            <a:xfrm>
              <a:off x="768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4" name="Line 48"/>
            <p:cNvSpPr>
              <a:spLocks noChangeAspect="1" noChangeShapeType="1"/>
            </p:cNvSpPr>
            <p:nvPr/>
          </p:nvSpPr>
          <p:spPr bwMode="auto">
            <a:xfrm>
              <a:off x="110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5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1488" y="336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0736" name="Line 50"/>
            <p:cNvSpPr>
              <a:spLocks noChangeAspect="1" noChangeShapeType="1"/>
            </p:cNvSpPr>
            <p:nvPr/>
          </p:nvSpPr>
          <p:spPr bwMode="auto">
            <a:xfrm>
              <a:off x="1584" y="355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7" name="Line 51"/>
            <p:cNvSpPr>
              <a:spLocks noChangeAspect="1" noChangeShapeType="1"/>
            </p:cNvSpPr>
            <p:nvPr/>
          </p:nvSpPr>
          <p:spPr bwMode="auto">
            <a:xfrm>
              <a:off x="1920" y="355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8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2592" y="3360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0739" name="Line 53"/>
            <p:cNvSpPr>
              <a:spLocks noChangeAspect="1" noChangeShapeType="1"/>
            </p:cNvSpPr>
            <p:nvPr/>
          </p:nvSpPr>
          <p:spPr bwMode="auto">
            <a:xfrm>
              <a:off x="3360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0" name="Rectangle 54" descr="白色大理石"/>
            <p:cNvSpPr>
              <a:spLocks noChangeAspect="1" noChangeArrowheads="1"/>
            </p:cNvSpPr>
            <p:nvPr/>
          </p:nvSpPr>
          <p:spPr bwMode="auto">
            <a:xfrm>
              <a:off x="3264" y="272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200741" name="Line 55"/>
            <p:cNvSpPr>
              <a:spLocks noChangeAspect="1" noChangeShapeType="1"/>
            </p:cNvSpPr>
            <p:nvPr/>
          </p:nvSpPr>
          <p:spPr bwMode="auto">
            <a:xfrm flipH="1">
              <a:off x="2784" y="2917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2" name="Line 56"/>
            <p:cNvSpPr>
              <a:spLocks noChangeAspect="1" noChangeShapeType="1"/>
            </p:cNvSpPr>
            <p:nvPr/>
          </p:nvSpPr>
          <p:spPr bwMode="auto">
            <a:xfrm>
              <a:off x="3696" y="2917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3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1104" y="27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0744" name="Line 58"/>
            <p:cNvSpPr>
              <a:spLocks noChangeAspect="1" noChangeShapeType="1"/>
            </p:cNvSpPr>
            <p:nvPr/>
          </p:nvSpPr>
          <p:spPr bwMode="auto">
            <a:xfrm flipH="1">
              <a:off x="912" y="2926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5" name="Line 59"/>
            <p:cNvSpPr>
              <a:spLocks noChangeAspect="1" noChangeShapeType="1"/>
            </p:cNvSpPr>
            <p:nvPr/>
          </p:nvSpPr>
          <p:spPr bwMode="auto">
            <a:xfrm>
              <a:off x="1536" y="2926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6" name="Line 60"/>
            <p:cNvSpPr>
              <a:spLocks noChangeAspect="1" noChangeShapeType="1"/>
            </p:cNvSpPr>
            <p:nvPr/>
          </p:nvSpPr>
          <p:spPr bwMode="auto">
            <a:xfrm flipH="1">
              <a:off x="1440" y="2398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7" name="Line 61"/>
            <p:cNvSpPr>
              <a:spLocks noChangeAspect="1" noChangeShapeType="1"/>
            </p:cNvSpPr>
            <p:nvPr/>
          </p:nvSpPr>
          <p:spPr bwMode="auto">
            <a:xfrm>
              <a:off x="2736" y="2398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8" name="Text Box 62"/>
            <p:cNvSpPr txBox="1">
              <a:spLocks noChangeAspect="1" noChangeArrowheads="1"/>
            </p:cNvSpPr>
            <p:nvPr/>
          </p:nvSpPr>
          <p:spPr bwMode="auto">
            <a:xfrm>
              <a:off x="2074" y="2114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0749" name="Text Box 63"/>
            <p:cNvSpPr txBox="1">
              <a:spLocks noChangeAspect="1" noChangeArrowheads="1"/>
            </p:cNvSpPr>
            <p:nvPr/>
          </p:nvSpPr>
          <p:spPr bwMode="auto">
            <a:xfrm>
              <a:off x="3034" y="2671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0750" name="Text Box 64"/>
            <p:cNvSpPr txBox="1">
              <a:spLocks noChangeAspect="1" noChangeArrowheads="1"/>
            </p:cNvSpPr>
            <p:nvPr/>
          </p:nvSpPr>
          <p:spPr bwMode="auto">
            <a:xfrm>
              <a:off x="874" y="2671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0751" name="Text Box 65"/>
            <p:cNvSpPr txBox="1">
              <a:spLocks noChangeAspect="1" noChangeArrowheads="1"/>
            </p:cNvSpPr>
            <p:nvPr/>
          </p:nvSpPr>
          <p:spPr bwMode="auto">
            <a:xfrm>
              <a:off x="432" y="3266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0752" name="Text Box 66"/>
            <p:cNvSpPr txBox="1">
              <a:spLocks noChangeAspect="1" noChangeArrowheads="1"/>
            </p:cNvSpPr>
            <p:nvPr/>
          </p:nvSpPr>
          <p:spPr bwMode="auto">
            <a:xfrm>
              <a:off x="1296" y="3266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0753" name="Text Box 67"/>
            <p:cNvSpPr txBox="1">
              <a:spLocks noChangeAspect="1" noChangeArrowheads="1"/>
            </p:cNvSpPr>
            <p:nvPr/>
          </p:nvSpPr>
          <p:spPr bwMode="auto">
            <a:xfrm>
              <a:off x="2352" y="328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0754" name="Text Box 68"/>
            <p:cNvSpPr txBox="1">
              <a:spLocks noChangeAspect="1" noChangeArrowheads="1"/>
            </p:cNvSpPr>
            <p:nvPr/>
          </p:nvSpPr>
          <p:spPr bwMode="auto">
            <a:xfrm>
              <a:off x="3658" y="3266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0755" name="Line 69"/>
            <p:cNvSpPr>
              <a:spLocks noChangeAspect="1" noChangeShapeType="1"/>
            </p:cNvSpPr>
            <p:nvPr/>
          </p:nvSpPr>
          <p:spPr bwMode="auto">
            <a:xfrm>
              <a:off x="302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56" name="Line 70"/>
            <p:cNvSpPr>
              <a:spLocks noChangeAspect="1" noChangeShapeType="1"/>
            </p:cNvSpPr>
            <p:nvPr/>
          </p:nvSpPr>
          <p:spPr bwMode="auto">
            <a:xfrm>
              <a:off x="2688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3357" name="Rectangle 77"/>
          <p:cNvSpPr>
            <a:spLocks noChangeArrowheads="1"/>
          </p:cNvSpPr>
          <p:nvPr/>
        </p:nvSpPr>
        <p:spPr bwMode="white">
          <a:xfrm>
            <a:off x="907336" y="63353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353359" name="Group 79"/>
          <p:cNvGrpSpPr>
            <a:grpSpLocks/>
          </p:cNvGrpSpPr>
          <p:nvPr/>
        </p:nvGrpSpPr>
        <p:grpSpPr bwMode="auto">
          <a:xfrm>
            <a:off x="8975725" y="1628776"/>
            <a:ext cx="1250950" cy="849313"/>
            <a:chOff x="4814" y="1014"/>
            <a:chExt cx="788" cy="535"/>
          </a:xfrm>
        </p:grpSpPr>
        <p:sp>
          <p:nvSpPr>
            <p:cNvPr id="200725" name="AutoShape 80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0726" name="Text Box 81"/>
            <p:cNvSpPr txBox="1">
              <a:spLocks noChangeArrowheads="1"/>
            </p:cNvSpPr>
            <p:nvPr/>
          </p:nvSpPr>
          <p:spPr bwMode="auto">
            <a:xfrm>
              <a:off x="4814" y="1014"/>
              <a:ext cx="710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>
                  <a:latin typeface="Times New Roman" panose="02020603050405020304" pitchFamily="18" charset="0"/>
                </a:rPr>
                <a:t>f,g</a:t>
              </a:r>
            </a:p>
          </p:txBody>
        </p:sp>
      </p:grpSp>
      <p:sp>
        <p:nvSpPr>
          <p:cNvPr id="353363" name="Text Box 83"/>
          <p:cNvSpPr txBox="1">
            <a:spLocks noChangeArrowheads="1"/>
          </p:cNvSpPr>
          <p:nvPr/>
        </p:nvSpPr>
        <p:spPr bwMode="auto">
          <a:xfrm>
            <a:off x="8996364" y="2608263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4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3364" name="AutoShape 84"/>
          <p:cNvSpPr>
            <a:spLocks noChangeArrowheads="1"/>
          </p:cNvSpPr>
          <p:nvPr/>
        </p:nvSpPr>
        <p:spPr bwMode="auto">
          <a:xfrm>
            <a:off x="7104063" y="4292600"/>
            <a:ext cx="1155700" cy="425450"/>
          </a:xfrm>
          <a:prstGeom prst="wedgeRectCallout">
            <a:avLst>
              <a:gd name="adj1" fmla="val -87912"/>
              <a:gd name="adj2" fmla="val 120523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70</a:t>
            </a:r>
          </a:p>
        </p:txBody>
      </p:sp>
      <p:grpSp>
        <p:nvGrpSpPr>
          <p:cNvPr id="353365" name="Group 85"/>
          <p:cNvGrpSpPr>
            <a:grpSpLocks/>
          </p:cNvGrpSpPr>
          <p:nvPr/>
        </p:nvGrpSpPr>
        <p:grpSpPr bwMode="auto">
          <a:xfrm>
            <a:off x="8904288" y="4508501"/>
            <a:ext cx="1408112" cy="1412875"/>
            <a:chOff x="4715" y="2722"/>
            <a:chExt cx="887" cy="890"/>
          </a:xfrm>
        </p:grpSpPr>
        <p:grpSp>
          <p:nvGrpSpPr>
            <p:cNvPr id="200721" name="Group 86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200723" name="AutoShape 87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0724" name="Text Box 88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70</a:t>
                </a:r>
              </a:p>
            </p:txBody>
          </p:sp>
        </p:grpSp>
        <p:sp>
          <p:nvSpPr>
            <p:cNvPr id="200722" name="Text Box 89"/>
            <p:cNvSpPr txBox="1">
              <a:spLocks noChangeArrowheads="1"/>
            </p:cNvSpPr>
            <p:nvPr/>
          </p:nvSpPr>
          <p:spPr bwMode="auto">
            <a:xfrm>
              <a:off x="4715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75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3370" name="Line 90"/>
          <p:cNvSpPr>
            <a:spLocks noChangeShapeType="1"/>
          </p:cNvSpPr>
          <p:nvPr/>
        </p:nvSpPr>
        <p:spPr bwMode="auto">
          <a:xfrm rot="18600000" flipH="1">
            <a:off x="6776245" y="5396707"/>
            <a:ext cx="71437" cy="4318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3371" name="Text Box 91"/>
          <p:cNvSpPr txBox="1">
            <a:spLocks noChangeArrowheads="1"/>
          </p:cNvSpPr>
          <p:nvPr/>
        </p:nvSpPr>
        <p:spPr bwMode="auto">
          <a:xfrm>
            <a:off x="9115426" y="5964238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2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318" grpId="0" animBg="1"/>
      <p:bldP spid="353363" grpId="0"/>
      <p:bldP spid="353364" grpId="0" animBg="1"/>
      <p:bldP spid="353370" grpId="0" animBg="1"/>
      <p:bldP spid="3533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911424" y="-555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静态搜索表的类定义</a:t>
            </a:r>
            <a:endParaRPr kumimoji="0"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063552" y="1262365"/>
            <a:ext cx="972108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defaultSize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=100;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class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dataList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;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数据表类的前视定义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{</a:t>
            </a:r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数据表中元素结点类的定义</a:t>
            </a:r>
            <a:endParaRPr lang="en-US" altLang="zh-CN" sz="2400" dirty="0">
              <a:solidFill>
                <a:srgbClr val="CC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friend class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K key;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关键码域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other;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其他域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K x ) : key (x) { }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getKey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( )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{ return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key; }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读取关键码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void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setKey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) { key = k; }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修改关键码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30" name="Group 71"/>
          <p:cNvGrpSpPr>
            <a:grpSpLocks noChangeAspect="1"/>
          </p:cNvGrpSpPr>
          <p:nvPr/>
        </p:nvGrpSpPr>
        <p:grpSpPr bwMode="auto">
          <a:xfrm>
            <a:off x="2022475" y="1114426"/>
            <a:ext cx="5689600" cy="2601913"/>
            <a:chOff x="930" y="290"/>
            <a:chExt cx="3984" cy="1822"/>
          </a:xfrm>
        </p:grpSpPr>
        <p:sp>
          <p:nvSpPr>
            <p:cNvPr id="201779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802" y="38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1780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4386" y="15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1781" name="Line 6"/>
            <p:cNvSpPr>
              <a:spLocks noChangeAspect="1" noChangeShapeType="1"/>
            </p:cNvSpPr>
            <p:nvPr/>
          </p:nvSpPr>
          <p:spPr bwMode="auto">
            <a:xfrm>
              <a:off x="4818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2" name="Line 7"/>
            <p:cNvSpPr>
              <a:spLocks noChangeAspect="1" noChangeShapeType="1"/>
            </p:cNvSpPr>
            <p:nvPr/>
          </p:nvSpPr>
          <p:spPr bwMode="auto">
            <a:xfrm>
              <a:off x="448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1170" y="15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1784" name="Line 9"/>
            <p:cNvSpPr>
              <a:spLocks noChangeAspect="1" noChangeShapeType="1"/>
            </p:cNvSpPr>
            <p:nvPr/>
          </p:nvSpPr>
          <p:spPr bwMode="auto">
            <a:xfrm>
              <a:off x="1266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5" name="Line 10"/>
            <p:cNvSpPr>
              <a:spLocks noChangeAspect="1" noChangeShapeType="1"/>
            </p:cNvSpPr>
            <p:nvPr/>
          </p:nvSpPr>
          <p:spPr bwMode="auto">
            <a:xfrm>
              <a:off x="160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6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1986" y="1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1787" name="Line 12"/>
            <p:cNvSpPr>
              <a:spLocks noChangeAspect="1" noChangeShapeType="1"/>
            </p:cNvSpPr>
            <p:nvPr/>
          </p:nvSpPr>
          <p:spPr bwMode="auto">
            <a:xfrm>
              <a:off x="2082" y="17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8" name="Line 13"/>
            <p:cNvSpPr>
              <a:spLocks noChangeAspect="1" noChangeShapeType="1"/>
            </p:cNvSpPr>
            <p:nvPr/>
          </p:nvSpPr>
          <p:spPr bwMode="auto">
            <a:xfrm>
              <a:off x="2418" y="17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9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3090" y="15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1790" name="Line 15"/>
            <p:cNvSpPr>
              <a:spLocks noChangeAspect="1" noChangeShapeType="1"/>
            </p:cNvSpPr>
            <p:nvPr/>
          </p:nvSpPr>
          <p:spPr bwMode="auto">
            <a:xfrm>
              <a:off x="3858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1" name="Rectangle 16" descr="白色大理石"/>
            <p:cNvSpPr>
              <a:spLocks noChangeAspect="1" noChangeArrowheads="1"/>
            </p:cNvSpPr>
            <p:nvPr/>
          </p:nvSpPr>
          <p:spPr bwMode="auto">
            <a:xfrm>
              <a:off x="3762" y="90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201792" name="Line 17"/>
            <p:cNvSpPr>
              <a:spLocks noChangeAspect="1" noChangeShapeType="1"/>
            </p:cNvSpPr>
            <p:nvPr/>
          </p:nvSpPr>
          <p:spPr bwMode="auto">
            <a:xfrm flipH="1">
              <a:off x="3282" y="1093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3" name="Line 18"/>
            <p:cNvSpPr>
              <a:spLocks noChangeAspect="1" noChangeShapeType="1"/>
            </p:cNvSpPr>
            <p:nvPr/>
          </p:nvSpPr>
          <p:spPr bwMode="auto">
            <a:xfrm>
              <a:off x="4194" y="1093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4" name="Rectangle 19" descr="白色大理石"/>
            <p:cNvSpPr>
              <a:spLocks noChangeAspect="1" noChangeArrowheads="1"/>
            </p:cNvSpPr>
            <p:nvPr/>
          </p:nvSpPr>
          <p:spPr bwMode="auto">
            <a:xfrm>
              <a:off x="1602" y="91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1795" name="Line 20"/>
            <p:cNvSpPr>
              <a:spLocks noChangeAspect="1" noChangeShapeType="1"/>
            </p:cNvSpPr>
            <p:nvPr/>
          </p:nvSpPr>
          <p:spPr bwMode="auto">
            <a:xfrm flipH="1">
              <a:off x="1410" y="1102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6" name="Line 21"/>
            <p:cNvSpPr>
              <a:spLocks noChangeAspect="1" noChangeShapeType="1"/>
            </p:cNvSpPr>
            <p:nvPr/>
          </p:nvSpPr>
          <p:spPr bwMode="auto">
            <a:xfrm>
              <a:off x="2034" y="1102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7" name="Line 22"/>
            <p:cNvSpPr>
              <a:spLocks noChangeAspect="1" noChangeShapeType="1"/>
            </p:cNvSpPr>
            <p:nvPr/>
          </p:nvSpPr>
          <p:spPr bwMode="auto">
            <a:xfrm flipH="1">
              <a:off x="1938" y="574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8" name="Line 23"/>
            <p:cNvSpPr>
              <a:spLocks noChangeAspect="1" noChangeShapeType="1"/>
            </p:cNvSpPr>
            <p:nvPr/>
          </p:nvSpPr>
          <p:spPr bwMode="auto">
            <a:xfrm>
              <a:off x="3234" y="574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9" name="Text Box 24"/>
            <p:cNvSpPr txBox="1">
              <a:spLocks noChangeAspect="1" noChangeArrowheads="1"/>
            </p:cNvSpPr>
            <p:nvPr/>
          </p:nvSpPr>
          <p:spPr bwMode="auto">
            <a:xfrm>
              <a:off x="2572" y="29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800" name="Text Box 25"/>
            <p:cNvSpPr txBox="1">
              <a:spLocks noChangeAspect="1" noChangeArrowheads="1"/>
            </p:cNvSpPr>
            <p:nvPr/>
          </p:nvSpPr>
          <p:spPr bwMode="auto">
            <a:xfrm>
              <a:off x="3532" y="847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801" name="Text Box 26"/>
            <p:cNvSpPr txBox="1">
              <a:spLocks noChangeAspect="1" noChangeArrowheads="1"/>
            </p:cNvSpPr>
            <p:nvPr/>
          </p:nvSpPr>
          <p:spPr bwMode="auto">
            <a:xfrm>
              <a:off x="1372" y="847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802" name="Text Box 27"/>
            <p:cNvSpPr txBox="1">
              <a:spLocks noChangeAspect="1" noChangeArrowheads="1"/>
            </p:cNvSpPr>
            <p:nvPr/>
          </p:nvSpPr>
          <p:spPr bwMode="auto">
            <a:xfrm>
              <a:off x="930" y="144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1803" name="Text Box 28"/>
            <p:cNvSpPr txBox="1">
              <a:spLocks noChangeAspect="1" noChangeArrowheads="1"/>
            </p:cNvSpPr>
            <p:nvPr/>
          </p:nvSpPr>
          <p:spPr bwMode="auto">
            <a:xfrm>
              <a:off x="1794" y="144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1804" name="Text Box 29"/>
            <p:cNvSpPr txBox="1">
              <a:spLocks noChangeAspect="1" noChangeArrowheads="1"/>
            </p:cNvSpPr>
            <p:nvPr/>
          </p:nvSpPr>
          <p:spPr bwMode="auto">
            <a:xfrm>
              <a:off x="2850" y="1462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1805" name="Text Box 30"/>
            <p:cNvSpPr txBox="1">
              <a:spLocks noChangeAspect="1" noChangeArrowheads="1"/>
            </p:cNvSpPr>
            <p:nvPr/>
          </p:nvSpPr>
          <p:spPr bwMode="auto">
            <a:xfrm>
              <a:off x="4156" y="144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1806" name="Line 31"/>
            <p:cNvSpPr>
              <a:spLocks noChangeAspect="1" noChangeShapeType="1"/>
            </p:cNvSpPr>
            <p:nvPr/>
          </p:nvSpPr>
          <p:spPr bwMode="auto">
            <a:xfrm>
              <a:off x="352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807" name="Line 32"/>
            <p:cNvSpPr>
              <a:spLocks noChangeAspect="1" noChangeShapeType="1"/>
            </p:cNvSpPr>
            <p:nvPr/>
          </p:nvSpPr>
          <p:spPr bwMode="auto">
            <a:xfrm>
              <a:off x="3186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4376" name="Group 72"/>
          <p:cNvGrpSpPr>
            <a:grpSpLocks noChangeAspect="1"/>
          </p:cNvGrpSpPr>
          <p:nvPr/>
        </p:nvGrpSpPr>
        <p:grpSpPr bwMode="auto">
          <a:xfrm>
            <a:off x="2206625" y="3995738"/>
            <a:ext cx="5689600" cy="2601912"/>
            <a:chOff x="1296" y="2210"/>
            <a:chExt cx="3984" cy="1822"/>
          </a:xfrm>
        </p:grpSpPr>
        <p:sp>
          <p:nvSpPr>
            <p:cNvPr id="201750" name="Rectangle 38" descr="白色大理石"/>
            <p:cNvSpPr>
              <a:spLocks noChangeAspect="1" noChangeArrowheads="1"/>
            </p:cNvSpPr>
            <p:nvPr/>
          </p:nvSpPr>
          <p:spPr bwMode="auto">
            <a:xfrm>
              <a:off x="3168" y="23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1751" name="Rectangle 39" descr="白色大理石"/>
            <p:cNvSpPr>
              <a:spLocks noChangeAspect="1" noChangeArrowheads="1"/>
            </p:cNvSpPr>
            <p:nvPr/>
          </p:nvSpPr>
          <p:spPr bwMode="auto">
            <a:xfrm>
              <a:off x="4752" y="345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52" name="Line 40"/>
            <p:cNvSpPr>
              <a:spLocks noChangeAspect="1" noChangeShapeType="1"/>
            </p:cNvSpPr>
            <p:nvPr/>
          </p:nvSpPr>
          <p:spPr bwMode="auto">
            <a:xfrm>
              <a:off x="5184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3" name="Line 41"/>
            <p:cNvSpPr>
              <a:spLocks noChangeAspect="1" noChangeShapeType="1"/>
            </p:cNvSpPr>
            <p:nvPr/>
          </p:nvSpPr>
          <p:spPr bwMode="auto">
            <a:xfrm>
              <a:off x="484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4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1536" y="345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1755" name="Line 43"/>
            <p:cNvSpPr>
              <a:spLocks noChangeAspect="1" noChangeShapeType="1"/>
            </p:cNvSpPr>
            <p:nvPr/>
          </p:nvSpPr>
          <p:spPr bwMode="auto">
            <a:xfrm>
              <a:off x="1632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6" name="Line 44"/>
            <p:cNvSpPr>
              <a:spLocks noChangeAspect="1" noChangeShapeType="1"/>
            </p:cNvSpPr>
            <p:nvPr/>
          </p:nvSpPr>
          <p:spPr bwMode="auto">
            <a:xfrm>
              <a:off x="196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7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352" y="3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1758" name="Line 46"/>
            <p:cNvSpPr>
              <a:spLocks noChangeAspect="1" noChangeShapeType="1"/>
            </p:cNvSpPr>
            <p:nvPr/>
          </p:nvSpPr>
          <p:spPr bwMode="auto">
            <a:xfrm>
              <a:off x="2448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9" name="Line 47"/>
            <p:cNvSpPr>
              <a:spLocks noChangeAspect="1" noChangeShapeType="1"/>
            </p:cNvSpPr>
            <p:nvPr/>
          </p:nvSpPr>
          <p:spPr bwMode="auto">
            <a:xfrm>
              <a:off x="2784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0" name="Rectangle 48" descr="白色大理石"/>
            <p:cNvSpPr>
              <a:spLocks noChangeAspect="1" noChangeArrowheads="1"/>
            </p:cNvSpPr>
            <p:nvPr/>
          </p:nvSpPr>
          <p:spPr bwMode="auto">
            <a:xfrm>
              <a:off x="3456" y="345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1761" name="Line 49"/>
            <p:cNvSpPr>
              <a:spLocks noChangeAspect="1" noChangeShapeType="1"/>
            </p:cNvSpPr>
            <p:nvPr/>
          </p:nvSpPr>
          <p:spPr bwMode="auto">
            <a:xfrm>
              <a:off x="4224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2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4128" y="282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1763" name="Line 51"/>
            <p:cNvSpPr>
              <a:spLocks noChangeAspect="1" noChangeShapeType="1"/>
            </p:cNvSpPr>
            <p:nvPr/>
          </p:nvSpPr>
          <p:spPr bwMode="auto">
            <a:xfrm flipH="1">
              <a:off x="3648" y="3013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4" name="Line 52"/>
            <p:cNvSpPr>
              <a:spLocks noChangeAspect="1" noChangeShapeType="1"/>
            </p:cNvSpPr>
            <p:nvPr/>
          </p:nvSpPr>
          <p:spPr bwMode="auto">
            <a:xfrm>
              <a:off x="4560" y="3013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5" name="Rectangle 53" descr="白色大理石"/>
            <p:cNvSpPr>
              <a:spLocks noChangeAspect="1" noChangeArrowheads="1"/>
            </p:cNvSpPr>
            <p:nvPr/>
          </p:nvSpPr>
          <p:spPr bwMode="auto">
            <a:xfrm>
              <a:off x="1968" y="283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1766" name="Line 54"/>
            <p:cNvSpPr>
              <a:spLocks noChangeAspect="1" noChangeShapeType="1"/>
            </p:cNvSpPr>
            <p:nvPr/>
          </p:nvSpPr>
          <p:spPr bwMode="auto">
            <a:xfrm flipH="1">
              <a:off x="1776" y="3022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7" name="Line 55"/>
            <p:cNvSpPr>
              <a:spLocks noChangeAspect="1" noChangeShapeType="1"/>
            </p:cNvSpPr>
            <p:nvPr/>
          </p:nvSpPr>
          <p:spPr bwMode="auto">
            <a:xfrm>
              <a:off x="2400" y="3022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8" name="Line 56"/>
            <p:cNvSpPr>
              <a:spLocks noChangeAspect="1" noChangeShapeType="1"/>
            </p:cNvSpPr>
            <p:nvPr/>
          </p:nvSpPr>
          <p:spPr bwMode="auto">
            <a:xfrm flipH="1">
              <a:off x="2304" y="2494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9" name="Line 57"/>
            <p:cNvSpPr>
              <a:spLocks noChangeAspect="1" noChangeShapeType="1"/>
            </p:cNvSpPr>
            <p:nvPr/>
          </p:nvSpPr>
          <p:spPr bwMode="auto">
            <a:xfrm>
              <a:off x="3600" y="2494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70" name="Text Box 58"/>
            <p:cNvSpPr txBox="1">
              <a:spLocks noChangeAspect="1" noChangeArrowheads="1"/>
            </p:cNvSpPr>
            <p:nvPr/>
          </p:nvSpPr>
          <p:spPr bwMode="auto">
            <a:xfrm>
              <a:off x="2938" y="221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771" name="Text Box 59"/>
            <p:cNvSpPr txBox="1">
              <a:spLocks noChangeAspect="1" noChangeArrowheads="1"/>
            </p:cNvSpPr>
            <p:nvPr/>
          </p:nvSpPr>
          <p:spPr bwMode="auto">
            <a:xfrm>
              <a:off x="3898" y="2767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772" name="Text Box 60"/>
            <p:cNvSpPr txBox="1">
              <a:spLocks noChangeAspect="1" noChangeArrowheads="1"/>
            </p:cNvSpPr>
            <p:nvPr/>
          </p:nvSpPr>
          <p:spPr bwMode="auto">
            <a:xfrm>
              <a:off x="1738" y="2767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773" name="Text Box 61"/>
            <p:cNvSpPr txBox="1">
              <a:spLocks noChangeAspect="1" noChangeArrowheads="1"/>
            </p:cNvSpPr>
            <p:nvPr/>
          </p:nvSpPr>
          <p:spPr bwMode="auto">
            <a:xfrm>
              <a:off x="1296" y="350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1774" name="Text Box 62"/>
            <p:cNvSpPr txBox="1">
              <a:spLocks noChangeAspect="1" noChangeArrowheads="1"/>
            </p:cNvSpPr>
            <p:nvPr/>
          </p:nvSpPr>
          <p:spPr bwMode="auto">
            <a:xfrm>
              <a:off x="2160" y="336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1775" name="Text Box 63"/>
            <p:cNvSpPr txBox="1">
              <a:spLocks noChangeAspect="1" noChangeArrowheads="1"/>
            </p:cNvSpPr>
            <p:nvPr/>
          </p:nvSpPr>
          <p:spPr bwMode="auto">
            <a:xfrm>
              <a:off x="3216" y="3382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1776" name="Text Box 64"/>
            <p:cNvSpPr txBox="1">
              <a:spLocks noChangeAspect="1" noChangeArrowheads="1"/>
            </p:cNvSpPr>
            <p:nvPr/>
          </p:nvSpPr>
          <p:spPr bwMode="auto">
            <a:xfrm>
              <a:off x="4522" y="336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1777" name="Line 65"/>
            <p:cNvSpPr>
              <a:spLocks noChangeAspect="1" noChangeShapeType="1"/>
            </p:cNvSpPr>
            <p:nvPr/>
          </p:nvSpPr>
          <p:spPr bwMode="auto">
            <a:xfrm>
              <a:off x="388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78" name="Line 66"/>
            <p:cNvSpPr>
              <a:spLocks noChangeAspect="1" noChangeShapeType="1"/>
            </p:cNvSpPr>
            <p:nvPr/>
          </p:nvSpPr>
          <p:spPr bwMode="auto">
            <a:xfrm>
              <a:off x="3552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4374" name="Freeform 70"/>
          <p:cNvSpPr>
            <a:spLocks/>
          </p:cNvSpPr>
          <p:nvPr/>
        </p:nvSpPr>
        <p:spPr bwMode="auto">
          <a:xfrm flipH="1">
            <a:off x="6311900" y="5516563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77" name="AutoShape 73"/>
          <p:cNvSpPr>
            <a:spLocks noChangeArrowheads="1"/>
          </p:cNvSpPr>
          <p:nvPr/>
        </p:nvSpPr>
        <p:spPr bwMode="auto">
          <a:xfrm>
            <a:off x="7102475" y="1412875"/>
            <a:ext cx="1155700" cy="425450"/>
          </a:xfrm>
          <a:prstGeom prst="wedgeRectCallout">
            <a:avLst>
              <a:gd name="adj1" fmla="val -87912"/>
              <a:gd name="adj2" fmla="val 120523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75</a:t>
            </a:r>
          </a:p>
        </p:txBody>
      </p:sp>
      <p:grpSp>
        <p:nvGrpSpPr>
          <p:cNvPr id="354390" name="Group 86"/>
          <p:cNvGrpSpPr>
            <a:grpSpLocks/>
          </p:cNvGrpSpPr>
          <p:nvPr/>
        </p:nvGrpSpPr>
        <p:grpSpPr bwMode="auto">
          <a:xfrm>
            <a:off x="8472489" y="4611688"/>
            <a:ext cx="1362075" cy="849312"/>
            <a:chOff x="4348" y="2704"/>
            <a:chExt cx="858" cy="535"/>
          </a:xfrm>
        </p:grpSpPr>
        <p:sp>
          <p:nvSpPr>
            <p:cNvPr id="201748" name="AutoShape 76"/>
            <p:cNvSpPr>
              <a:spLocks noChangeArrowheads="1"/>
            </p:cNvSpPr>
            <p:nvPr/>
          </p:nvSpPr>
          <p:spPr bwMode="auto">
            <a:xfrm>
              <a:off x="4438" y="304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1749" name="Text Box 77"/>
            <p:cNvSpPr txBox="1">
              <a:spLocks noChangeArrowheads="1"/>
            </p:cNvSpPr>
            <p:nvPr/>
          </p:nvSpPr>
          <p:spPr bwMode="auto">
            <a:xfrm>
              <a:off x="4348" y="2704"/>
              <a:ext cx="8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调整</a:t>
              </a:r>
              <a:r>
                <a:rPr lang="en-US" altLang="zh-CN" sz="2400">
                  <a:latin typeface="Times New Roman" panose="02020603050405020304" pitchFamily="18" charset="0"/>
                </a:rPr>
                <a:t>f,c,h</a:t>
              </a:r>
            </a:p>
          </p:txBody>
        </p:sp>
      </p:grpSp>
      <p:sp>
        <p:nvSpPr>
          <p:cNvPr id="354383" name="Text Box 79"/>
          <p:cNvSpPr txBox="1">
            <a:spLocks noChangeArrowheads="1"/>
          </p:cNvSpPr>
          <p:nvPr/>
        </p:nvSpPr>
        <p:spPr bwMode="auto">
          <a:xfrm>
            <a:off x="8637589" y="5516563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3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4384" name="Group 80"/>
          <p:cNvGrpSpPr>
            <a:grpSpLocks/>
          </p:cNvGrpSpPr>
          <p:nvPr/>
        </p:nvGrpSpPr>
        <p:grpSpPr bwMode="auto">
          <a:xfrm>
            <a:off x="8575676" y="1916114"/>
            <a:ext cx="1408113" cy="1412875"/>
            <a:chOff x="4713" y="2722"/>
            <a:chExt cx="887" cy="890"/>
          </a:xfrm>
        </p:grpSpPr>
        <p:grpSp>
          <p:nvGrpSpPr>
            <p:cNvPr id="201744" name="Group 81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201746" name="AutoShape 82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1747" name="Text Box 83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75</a:t>
                </a:r>
              </a:p>
            </p:txBody>
          </p:sp>
        </p:grpSp>
        <p:sp>
          <p:nvSpPr>
            <p:cNvPr id="201745" name="Text Box 84"/>
            <p:cNvSpPr txBox="1">
              <a:spLocks noChangeArrowheads="1"/>
            </p:cNvSpPr>
            <p:nvPr/>
          </p:nvSpPr>
          <p:spPr bwMode="auto">
            <a:xfrm>
              <a:off x="4713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80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4392" name="Line 88"/>
          <p:cNvSpPr>
            <a:spLocks noChangeShapeType="1"/>
          </p:cNvSpPr>
          <p:nvPr/>
        </p:nvSpPr>
        <p:spPr bwMode="auto">
          <a:xfrm rot="18600000" flipH="1">
            <a:off x="6720681" y="2515394"/>
            <a:ext cx="71438" cy="4318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94" name="Rectangle 90"/>
          <p:cNvSpPr>
            <a:spLocks noChangeArrowheads="1"/>
          </p:cNvSpPr>
          <p:nvPr/>
        </p:nvSpPr>
        <p:spPr bwMode="white">
          <a:xfrm>
            <a:off x="964435" y="3495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74" grpId="0" animBg="1"/>
      <p:bldP spid="354377" grpId="0" animBg="1"/>
      <p:bldP spid="354383" grpId="0"/>
      <p:bldP spid="354392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754" name="Group 56"/>
          <p:cNvGrpSpPr>
            <a:grpSpLocks/>
          </p:cNvGrpSpPr>
          <p:nvPr/>
        </p:nvGrpSpPr>
        <p:grpSpPr bwMode="auto">
          <a:xfrm>
            <a:off x="2755900" y="1114426"/>
            <a:ext cx="5689600" cy="2601913"/>
            <a:chOff x="657" y="702"/>
            <a:chExt cx="3584" cy="1639"/>
          </a:xfrm>
        </p:grpSpPr>
        <p:sp>
          <p:nvSpPr>
            <p:cNvPr id="202791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341" y="785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2792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3766" y="182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2793" name="Line 6"/>
            <p:cNvSpPr>
              <a:spLocks noChangeAspect="1" noChangeShapeType="1"/>
            </p:cNvSpPr>
            <p:nvPr/>
          </p:nvSpPr>
          <p:spPr bwMode="auto">
            <a:xfrm>
              <a:off x="4155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4" name="Line 7"/>
            <p:cNvSpPr>
              <a:spLocks noChangeAspect="1" noChangeShapeType="1"/>
            </p:cNvSpPr>
            <p:nvPr/>
          </p:nvSpPr>
          <p:spPr bwMode="auto">
            <a:xfrm>
              <a:off x="3852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5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873" y="182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2796" name="Line 9"/>
            <p:cNvSpPr>
              <a:spLocks noChangeAspect="1" noChangeShapeType="1"/>
            </p:cNvSpPr>
            <p:nvPr/>
          </p:nvSpPr>
          <p:spPr bwMode="auto">
            <a:xfrm>
              <a:off x="959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7" name="Line 10"/>
            <p:cNvSpPr>
              <a:spLocks noChangeAspect="1" noChangeShapeType="1"/>
            </p:cNvSpPr>
            <p:nvPr/>
          </p:nvSpPr>
          <p:spPr bwMode="auto">
            <a:xfrm>
              <a:off x="1262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8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1607" y="182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2799" name="Line 12"/>
            <p:cNvSpPr>
              <a:spLocks noChangeAspect="1" noChangeShapeType="1"/>
            </p:cNvSpPr>
            <p:nvPr/>
          </p:nvSpPr>
          <p:spPr bwMode="auto">
            <a:xfrm>
              <a:off x="1693" y="1996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0" name="Line 13"/>
            <p:cNvSpPr>
              <a:spLocks noChangeAspect="1" noChangeShapeType="1"/>
            </p:cNvSpPr>
            <p:nvPr/>
          </p:nvSpPr>
          <p:spPr bwMode="auto">
            <a:xfrm>
              <a:off x="1996" y="1996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1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2686" y="182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202802" name="Rectangle 15" descr="白色大理石"/>
            <p:cNvSpPr>
              <a:spLocks noChangeAspect="1" noChangeArrowheads="1"/>
            </p:cNvSpPr>
            <p:nvPr/>
          </p:nvSpPr>
          <p:spPr bwMode="auto">
            <a:xfrm>
              <a:off x="3205" y="1252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2803" name="Line 16"/>
            <p:cNvSpPr>
              <a:spLocks noChangeAspect="1" noChangeShapeType="1"/>
            </p:cNvSpPr>
            <p:nvPr/>
          </p:nvSpPr>
          <p:spPr bwMode="auto">
            <a:xfrm flipH="1">
              <a:off x="2773" y="1424"/>
              <a:ext cx="518" cy="39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4" name="Line 17"/>
            <p:cNvSpPr>
              <a:spLocks noChangeAspect="1" noChangeShapeType="1"/>
            </p:cNvSpPr>
            <p:nvPr/>
          </p:nvSpPr>
          <p:spPr bwMode="auto">
            <a:xfrm>
              <a:off x="3593" y="1424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5" name="Rectangle 18" descr="白色大理石"/>
            <p:cNvSpPr>
              <a:spLocks noChangeAspect="1" noChangeArrowheads="1"/>
            </p:cNvSpPr>
            <p:nvPr/>
          </p:nvSpPr>
          <p:spPr bwMode="auto">
            <a:xfrm>
              <a:off x="1262" y="126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2806" name="Line 19"/>
            <p:cNvSpPr>
              <a:spLocks noChangeAspect="1" noChangeShapeType="1"/>
            </p:cNvSpPr>
            <p:nvPr/>
          </p:nvSpPr>
          <p:spPr bwMode="auto">
            <a:xfrm flipH="1">
              <a:off x="1089" y="1432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7" name="Line 20"/>
            <p:cNvSpPr>
              <a:spLocks noChangeAspect="1" noChangeShapeType="1"/>
            </p:cNvSpPr>
            <p:nvPr/>
          </p:nvSpPr>
          <p:spPr bwMode="auto">
            <a:xfrm>
              <a:off x="1650" y="1432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8" name="Line 21"/>
            <p:cNvSpPr>
              <a:spLocks noChangeAspect="1" noChangeShapeType="1"/>
            </p:cNvSpPr>
            <p:nvPr/>
          </p:nvSpPr>
          <p:spPr bwMode="auto">
            <a:xfrm flipH="1">
              <a:off x="1564" y="957"/>
              <a:ext cx="863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9" name="Line 22"/>
            <p:cNvSpPr>
              <a:spLocks noChangeAspect="1" noChangeShapeType="1"/>
            </p:cNvSpPr>
            <p:nvPr/>
          </p:nvSpPr>
          <p:spPr bwMode="auto">
            <a:xfrm>
              <a:off x="2730" y="957"/>
              <a:ext cx="734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10" name="Text Box 23"/>
            <p:cNvSpPr txBox="1">
              <a:spLocks noChangeAspect="1" noChangeArrowheads="1"/>
            </p:cNvSpPr>
            <p:nvPr/>
          </p:nvSpPr>
          <p:spPr bwMode="auto">
            <a:xfrm>
              <a:off x="2134" y="70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2811" name="Text Box 24"/>
            <p:cNvSpPr txBox="1">
              <a:spLocks noChangeAspect="1" noChangeArrowheads="1"/>
            </p:cNvSpPr>
            <p:nvPr/>
          </p:nvSpPr>
          <p:spPr bwMode="auto">
            <a:xfrm>
              <a:off x="2998" y="120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2812" name="Text Box 25"/>
            <p:cNvSpPr txBox="1">
              <a:spLocks noChangeAspect="1" noChangeArrowheads="1"/>
            </p:cNvSpPr>
            <p:nvPr/>
          </p:nvSpPr>
          <p:spPr bwMode="auto">
            <a:xfrm>
              <a:off x="1055" y="120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2813" name="Text Box 26"/>
            <p:cNvSpPr txBox="1">
              <a:spLocks noChangeAspect="1" noChangeArrowheads="1"/>
            </p:cNvSpPr>
            <p:nvPr/>
          </p:nvSpPr>
          <p:spPr bwMode="auto">
            <a:xfrm>
              <a:off x="657" y="187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2814" name="Text Box 27"/>
            <p:cNvSpPr txBox="1">
              <a:spLocks noChangeAspect="1" noChangeArrowheads="1"/>
            </p:cNvSpPr>
            <p:nvPr/>
          </p:nvSpPr>
          <p:spPr bwMode="auto">
            <a:xfrm>
              <a:off x="1434" y="173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2815" name="Text Box 28"/>
            <p:cNvSpPr txBox="1">
              <a:spLocks noChangeAspect="1" noChangeArrowheads="1"/>
            </p:cNvSpPr>
            <p:nvPr/>
          </p:nvSpPr>
          <p:spPr bwMode="auto">
            <a:xfrm>
              <a:off x="2462" y="1756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2816" name="Text Box 29"/>
            <p:cNvSpPr txBox="1">
              <a:spLocks noChangeAspect="1" noChangeArrowheads="1"/>
            </p:cNvSpPr>
            <p:nvPr/>
          </p:nvSpPr>
          <p:spPr bwMode="auto">
            <a:xfrm>
              <a:off x="3559" y="173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2817" name="Line 30"/>
            <p:cNvSpPr>
              <a:spLocks noChangeAspect="1" noChangeShapeType="1"/>
            </p:cNvSpPr>
            <p:nvPr/>
          </p:nvSpPr>
          <p:spPr bwMode="auto">
            <a:xfrm>
              <a:off x="3075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18" name="Line 31"/>
            <p:cNvSpPr>
              <a:spLocks noChangeAspect="1" noChangeShapeType="1"/>
            </p:cNvSpPr>
            <p:nvPr/>
          </p:nvSpPr>
          <p:spPr bwMode="auto">
            <a:xfrm>
              <a:off x="2773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5362" name="Freeform 34"/>
          <p:cNvSpPr>
            <a:spLocks noChangeAspect="1"/>
          </p:cNvSpPr>
          <p:nvPr/>
        </p:nvSpPr>
        <p:spPr bwMode="auto">
          <a:xfrm>
            <a:off x="4845050" y="1916113"/>
            <a:ext cx="1646238" cy="228600"/>
          </a:xfrm>
          <a:custGeom>
            <a:avLst/>
            <a:gdLst>
              <a:gd name="T0" fmla="*/ 2147483646 w 1152"/>
              <a:gd name="T1" fmla="*/ 2147483646 h 160"/>
              <a:gd name="T2" fmla="*/ 2147483646 w 1152"/>
              <a:gd name="T3" fmla="*/ 2147483646 h 160"/>
              <a:gd name="T4" fmla="*/ 2147483646 w 1152"/>
              <a:gd name="T5" fmla="*/ 2147483646 h 160"/>
              <a:gd name="T6" fmla="*/ 2147483646 w 1152"/>
              <a:gd name="T7" fmla="*/ 2147483646 h 160"/>
              <a:gd name="T8" fmla="*/ 2147483646 w 1152"/>
              <a:gd name="T9" fmla="*/ 2147483646 h 160"/>
              <a:gd name="T10" fmla="*/ 0 w 1152"/>
              <a:gd name="T11" fmla="*/ 2147483646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52" h="160">
                <a:moveTo>
                  <a:pt x="1152" y="112"/>
                </a:moveTo>
                <a:cubicBezTo>
                  <a:pt x="1112" y="96"/>
                  <a:pt x="1072" y="80"/>
                  <a:pt x="1008" y="64"/>
                </a:cubicBezTo>
                <a:cubicBezTo>
                  <a:pt x="944" y="48"/>
                  <a:pt x="872" y="24"/>
                  <a:pt x="768" y="16"/>
                </a:cubicBezTo>
                <a:cubicBezTo>
                  <a:pt x="664" y="8"/>
                  <a:pt x="496" y="0"/>
                  <a:pt x="384" y="16"/>
                </a:cubicBezTo>
                <a:cubicBezTo>
                  <a:pt x="272" y="32"/>
                  <a:pt x="160" y="88"/>
                  <a:pt x="96" y="112"/>
                </a:cubicBezTo>
                <a:cubicBezTo>
                  <a:pt x="32" y="136"/>
                  <a:pt x="16" y="160"/>
                  <a:pt x="0" y="16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5363" name="Freeform 35"/>
          <p:cNvSpPr>
            <a:spLocks/>
          </p:cNvSpPr>
          <p:nvPr/>
        </p:nvSpPr>
        <p:spPr bwMode="auto">
          <a:xfrm>
            <a:off x="3692525" y="25908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5383" name="Group 55"/>
          <p:cNvGrpSpPr>
            <a:grpSpLocks noChangeAspect="1"/>
          </p:cNvGrpSpPr>
          <p:nvPr/>
        </p:nvGrpSpPr>
        <p:grpSpPr bwMode="auto">
          <a:xfrm>
            <a:off x="3890964" y="4221164"/>
            <a:ext cx="4941887" cy="1982787"/>
            <a:chOff x="1436" y="2308"/>
            <a:chExt cx="3460" cy="1388"/>
          </a:xfrm>
        </p:grpSpPr>
        <p:sp>
          <p:nvSpPr>
            <p:cNvPr id="202773" name="Rectangle 36" descr="白色大理石"/>
            <p:cNvSpPr>
              <a:spLocks noChangeAspect="1" noChangeArrowheads="1"/>
            </p:cNvSpPr>
            <p:nvPr/>
          </p:nvSpPr>
          <p:spPr bwMode="auto">
            <a:xfrm>
              <a:off x="4368" y="311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2774" name="Line 37"/>
            <p:cNvSpPr>
              <a:spLocks noChangeAspect="1" noChangeShapeType="1"/>
            </p:cNvSpPr>
            <p:nvPr/>
          </p:nvSpPr>
          <p:spPr bwMode="auto">
            <a:xfrm>
              <a:off x="4800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5" name="Line 38"/>
            <p:cNvSpPr>
              <a:spLocks noChangeAspect="1" noChangeShapeType="1"/>
            </p:cNvSpPr>
            <p:nvPr/>
          </p:nvSpPr>
          <p:spPr bwMode="auto">
            <a:xfrm>
              <a:off x="4464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6" name="Rectangle 39" descr="白色大理石"/>
            <p:cNvSpPr>
              <a:spLocks noChangeAspect="1" noChangeArrowheads="1"/>
            </p:cNvSpPr>
            <p:nvPr/>
          </p:nvSpPr>
          <p:spPr bwMode="auto">
            <a:xfrm>
              <a:off x="1680" y="3120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30  40</a:t>
              </a:r>
            </a:p>
          </p:txBody>
        </p:sp>
        <p:sp>
          <p:nvSpPr>
            <p:cNvPr id="202777" name="Line 40"/>
            <p:cNvSpPr>
              <a:spLocks noChangeAspect="1" noChangeShapeType="1"/>
            </p:cNvSpPr>
            <p:nvPr/>
          </p:nvSpPr>
          <p:spPr bwMode="auto">
            <a:xfrm>
              <a:off x="2112" y="331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8" name="Line 41"/>
            <p:cNvSpPr>
              <a:spLocks noChangeAspect="1" noChangeShapeType="1"/>
            </p:cNvSpPr>
            <p:nvPr/>
          </p:nvSpPr>
          <p:spPr bwMode="auto">
            <a:xfrm>
              <a:off x="2448" y="331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9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3168" y="312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202780" name="Text Box 43"/>
            <p:cNvSpPr txBox="1">
              <a:spLocks noChangeAspect="1" noChangeArrowheads="1"/>
            </p:cNvSpPr>
            <p:nvPr/>
          </p:nvSpPr>
          <p:spPr bwMode="auto">
            <a:xfrm>
              <a:off x="2919" y="3045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2781" name="Text Box 44"/>
            <p:cNvSpPr txBox="1">
              <a:spLocks noChangeAspect="1" noChangeArrowheads="1"/>
            </p:cNvSpPr>
            <p:nvPr/>
          </p:nvSpPr>
          <p:spPr bwMode="auto">
            <a:xfrm>
              <a:off x="4138" y="3026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2782" name="Line 45"/>
            <p:cNvSpPr>
              <a:spLocks noChangeAspect="1" noChangeShapeType="1"/>
            </p:cNvSpPr>
            <p:nvPr/>
          </p:nvSpPr>
          <p:spPr bwMode="auto">
            <a:xfrm>
              <a:off x="3600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3" name="Line 46"/>
            <p:cNvSpPr>
              <a:spLocks noChangeAspect="1" noChangeShapeType="1"/>
            </p:cNvSpPr>
            <p:nvPr/>
          </p:nvSpPr>
          <p:spPr bwMode="auto">
            <a:xfrm>
              <a:off x="3264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4" name="Line 47"/>
            <p:cNvSpPr>
              <a:spLocks noChangeAspect="1" noChangeShapeType="1"/>
            </p:cNvSpPr>
            <p:nvPr/>
          </p:nvSpPr>
          <p:spPr bwMode="auto">
            <a:xfrm>
              <a:off x="1776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5" name="Rectangle 48" descr="白色大理石"/>
            <p:cNvSpPr>
              <a:spLocks noChangeAspect="1" noChangeArrowheads="1"/>
            </p:cNvSpPr>
            <p:nvPr/>
          </p:nvSpPr>
          <p:spPr bwMode="auto">
            <a:xfrm>
              <a:off x="2736" y="235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58  65</a:t>
              </a:r>
            </a:p>
          </p:txBody>
        </p:sp>
        <p:sp>
          <p:nvSpPr>
            <p:cNvPr id="202786" name="Text Box 49"/>
            <p:cNvSpPr txBox="1">
              <a:spLocks noChangeAspect="1" noChangeArrowheads="1"/>
            </p:cNvSpPr>
            <p:nvPr/>
          </p:nvSpPr>
          <p:spPr bwMode="auto">
            <a:xfrm>
              <a:off x="1436" y="305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2787" name="Line 50"/>
            <p:cNvSpPr>
              <a:spLocks noChangeAspect="1" noChangeShapeType="1"/>
            </p:cNvSpPr>
            <p:nvPr/>
          </p:nvSpPr>
          <p:spPr bwMode="auto">
            <a:xfrm flipH="1">
              <a:off x="1920" y="2544"/>
              <a:ext cx="912" cy="57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8" name="Line 51"/>
            <p:cNvSpPr>
              <a:spLocks noChangeAspect="1" noChangeShapeType="1"/>
            </p:cNvSpPr>
            <p:nvPr/>
          </p:nvSpPr>
          <p:spPr bwMode="auto">
            <a:xfrm>
              <a:off x="3168" y="2544"/>
              <a:ext cx="192" cy="57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9" name="Line 52"/>
            <p:cNvSpPr>
              <a:spLocks noChangeAspect="1" noChangeShapeType="1"/>
            </p:cNvSpPr>
            <p:nvPr/>
          </p:nvSpPr>
          <p:spPr bwMode="auto">
            <a:xfrm>
              <a:off x="3504" y="2544"/>
              <a:ext cx="1056" cy="57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0" name="Text Box 53"/>
            <p:cNvSpPr txBox="1">
              <a:spLocks noChangeAspect="1" noChangeArrowheads="1"/>
            </p:cNvSpPr>
            <p:nvPr/>
          </p:nvSpPr>
          <p:spPr bwMode="auto">
            <a:xfrm>
              <a:off x="2492" y="230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355385" name="AutoShape 57"/>
          <p:cNvSpPr>
            <a:spLocks noChangeArrowheads="1"/>
          </p:cNvSpPr>
          <p:nvPr/>
        </p:nvSpPr>
        <p:spPr bwMode="auto">
          <a:xfrm>
            <a:off x="1963738" y="2133600"/>
            <a:ext cx="1155700" cy="425450"/>
          </a:xfrm>
          <a:prstGeom prst="wedgeRectCallout">
            <a:avLst>
              <a:gd name="adj1" fmla="val 66759"/>
              <a:gd name="adj2" fmla="val 16156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10</a:t>
            </a:r>
          </a:p>
        </p:txBody>
      </p:sp>
      <p:grpSp>
        <p:nvGrpSpPr>
          <p:cNvPr id="355386" name="Group 58"/>
          <p:cNvGrpSpPr>
            <a:grpSpLocks/>
          </p:cNvGrpSpPr>
          <p:nvPr/>
        </p:nvGrpSpPr>
        <p:grpSpPr bwMode="auto">
          <a:xfrm>
            <a:off x="8948738" y="1700213"/>
            <a:ext cx="1250950" cy="849312"/>
            <a:chOff x="4814" y="1014"/>
            <a:chExt cx="788" cy="535"/>
          </a:xfrm>
        </p:grpSpPr>
        <p:sp>
          <p:nvSpPr>
            <p:cNvPr id="202771" name="AutoShape 59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2772" name="Text Box 60"/>
            <p:cNvSpPr txBox="1">
              <a:spLocks noChangeArrowheads="1"/>
            </p:cNvSpPr>
            <p:nvPr/>
          </p:nvSpPr>
          <p:spPr bwMode="auto">
            <a:xfrm>
              <a:off x="4814" y="1014"/>
              <a:ext cx="742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>
                  <a:latin typeface="Times New Roman" panose="02020603050405020304" pitchFamily="18" charset="0"/>
                </a:rPr>
                <a:t>d,e</a:t>
              </a:r>
            </a:p>
          </p:txBody>
        </p:sp>
      </p:grpSp>
      <p:sp>
        <p:nvSpPr>
          <p:cNvPr id="355389" name="Text Box 61"/>
          <p:cNvSpPr txBox="1">
            <a:spLocks noChangeArrowheads="1"/>
          </p:cNvSpPr>
          <p:nvPr/>
        </p:nvSpPr>
        <p:spPr bwMode="auto">
          <a:xfrm>
            <a:off x="8969376" y="2679700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4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5393" name="Group 65"/>
          <p:cNvGrpSpPr>
            <a:grpSpLocks/>
          </p:cNvGrpSpPr>
          <p:nvPr/>
        </p:nvGrpSpPr>
        <p:grpSpPr bwMode="auto">
          <a:xfrm>
            <a:off x="2135188" y="4437063"/>
            <a:ext cx="1790700" cy="849312"/>
            <a:chOff x="385" y="2976"/>
            <a:chExt cx="1128" cy="535"/>
          </a:xfrm>
        </p:grpSpPr>
        <p:sp>
          <p:nvSpPr>
            <p:cNvPr id="202769" name="AutoShape 63"/>
            <p:cNvSpPr>
              <a:spLocks noChangeArrowheads="1"/>
            </p:cNvSpPr>
            <p:nvPr/>
          </p:nvSpPr>
          <p:spPr bwMode="auto">
            <a:xfrm>
              <a:off x="587" y="3319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2770" name="Text Box 64"/>
            <p:cNvSpPr txBox="1">
              <a:spLocks noChangeArrowheads="1"/>
            </p:cNvSpPr>
            <p:nvPr/>
          </p:nvSpPr>
          <p:spPr bwMode="auto">
            <a:xfrm>
              <a:off x="385" y="2976"/>
              <a:ext cx="1128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Times New Roman" panose="02020603050405020304" pitchFamily="18" charset="0"/>
                </a:rPr>
                <a:t>继续</a:t>
              </a:r>
              <a:r>
                <a:rPr lang="zh-CN" altLang="en-US" sz="2400" dirty="0" smtClean="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 dirty="0" err="1" smtClean="0">
                  <a:latin typeface="Times New Roman" panose="02020603050405020304" pitchFamily="18" charset="0"/>
                </a:rPr>
                <a:t>a,c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55396" name="Rectangle 68"/>
          <p:cNvSpPr>
            <a:spLocks noChangeArrowheads="1"/>
          </p:cNvSpPr>
          <p:nvPr/>
        </p:nvSpPr>
        <p:spPr bwMode="white">
          <a:xfrm>
            <a:off x="1081088" y="4365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sp>
        <p:nvSpPr>
          <p:cNvPr id="355403" name="Text Box 75"/>
          <p:cNvSpPr txBox="1">
            <a:spLocks noChangeArrowheads="1"/>
          </p:cNvSpPr>
          <p:nvPr/>
        </p:nvSpPr>
        <p:spPr bwMode="auto">
          <a:xfrm>
            <a:off x="2135188" y="6165850"/>
            <a:ext cx="232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树高减少一层！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5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62" grpId="0" animBg="1"/>
      <p:bldP spid="355363" grpId="0" animBg="1"/>
      <p:bldP spid="355385" grpId="0" animBg="1"/>
      <p:bldP spid="355389" grpId="0"/>
      <p:bldP spid="355403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5"/>
          <p:cNvSpPr>
            <a:spLocks noChangeArrowheads="1"/>
          </p:cNvSpPr>
          <p:nvPr/>
        </p:nvSpPr>
        <p:spPr bwMode="auto">
          <a:xfrm>
            <a:off x="2106613" y="1125538"/>
            <a:ext cx="8382000" cy="525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bool Btree&lt;T&gt;::Remove (const T&amp; x)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树中删除关键码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Triple&lt;T&gt; loc = Search (x);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搜索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if (loc.tag == 1) return false;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未找到，不删除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</a:t>
            </a:r>
            <a:r>
              <a:rPr kumimoji="0" lang="en-US" altLang="zh-CN" sz="2600">
                <a:latin typeface="Times New Roman" panose="02020603050405020304" pitchFamily="18" charset="0"/>
              </a:rPr>
              <a:t>MtreeNode&lt;T&gt; *p = loc.r, *q, *s;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找到，删除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</a:t>
            </a:r>
            <a:r>
              <a:rPr kumimoji="0" lang="en-US" altLang="zh-CN" sz="2600">
                <a:latin typeface="Times New Roman" panose="02020603050405020304" pitchFamily="18" charset="0"/>
              </a:rPr>
              <a:t>int j = loc.i;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if (p-&gt;ptr[j] != NULL) {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非叶结点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s = p-&gt;ptr[j];  GetNode (s);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读取子树结点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q = p;					</a:t>
            </a:r>
            <a:endParaRPr kumimoji="0" lang="zh-CN" altLang="en-US" sz="2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while (s != NULL) {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找最左下结点</a:t>
            </a:r>
            <a:endParaRPr lang="en-US" altLang="zh-CN" sz="24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q = s;  s = s-&gt;ptr[0];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}</a:t>
            </a:r>
          </a:p>
        </p:txBody>
      </p:sp>
      <p:sp>
        <p:nvSpPr>
          <p:cNvPr id="357382" name="Rectangle 6"/>
          <p:cNvSpPr>
            <a:spLocks noChangeArrowheads="1"/>
          </p:cNvSpPr>
          <p:nvPr/>
        </p:nvSpPr>
        <p:spPr bwMode="white">
          <a:xfrm>
            <a:off x="1055440" y="4133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4"/>
          <p:cNvSpPr>
            <a:spLocks noChangeArrowheads="1"/>
          </p:cNvSpPr>
          <p:nvPr/>
        </p:nvSpPr>
        <p:spPr bwMode="auto">
          <a:xfrm>
            <a:off x="1981201" y="1196976"/>
            <a:ext cx="84359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p-&gt;key[j] = q-&gt;key[1];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从叶结点替补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compress (q, 1);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在叶结点删除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p = q;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转化为叶结点的删除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//compress(q, k)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表示把结点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中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以后指针和关键码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前移，删除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key[k]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else compress (p, j);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叶结点，直接删除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int d = (m+1)/2;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求 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m/2</a:t>
            </a:r>
            <a:endParaRPr lang="en-US" altLang="zh-CN" sz="24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while (1) {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调整或合并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if ( p-&gt;n &lt; d-1 ) {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小于最小限制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j = 0;  q = p-&gt;parent;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找到父结点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GetNode (q);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读取双亲结点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while ( j &lt;= q-&gt;n &amp;&amp; q-&gt;ptr[j] != p )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在父结点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中确定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子树的序号，找调整位置</a:t>
            </a:r>
          </a:p>
        </p:txBody>
      </p:sp>
      <p:sp>
        <p:nvSpPr>
          <p:cNvPr id="509957" name="Rectangle 5"/>
          <p:cNvSpPr>
            <a:spLocks noChangeArrowheads="1"/>
          </p:cNvSpPr>
          <p:nvPr/>
        </p:nvSpPr>
        <p:spPr bwMode="white">
          <a:xfrm>
            <a:off x="1057275" y="5038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4"/>
          <p:cNvSpPr>
            <a:spLocks noChangeArrowheads="1"/>
          </p:cNvSpPr>
          <p:nvPr/>
        </p:nvSpPr>
        <p:spPr bwMode="auto">
          <a:xfrm>
            <a:off x="1703388" y="1052514"/>
            <a:ext cx="879475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(j == 0) LeftAdjust (p, q, d, j);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与右兄弟调整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else RightAdjust (p, q, d, j);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与左兄弟调整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  <a:endParaRPr lang="en-US" altLang="zh-CN" sz="2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p = q;    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向上调整</a:t>
            </a:r>
            <a:r>
              <a:rPr lang="zh-CN" altLang="en-US" sz="2600">
                <a:latin typeface="Times New Roman" panose="02020603050405020304" pitchFamily="18" charset="0"/>
              </a:rPr>
              <a:t>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(p </a:t>
            </a:r>
            <a:r>
              <a:rPr lang="en-US" altLang="zh-CN" sz="2600" i="1">
                <a:latin typeface="Times New Roman" panose="02020603050405020304" pitchFamily="18" charset="0"/>
              </a:rPr>
              <a:t>==</a:t>
            </a:r>
            <a:r>
              <a:rPr lang="en-US" altLang="zh-CN" sz="2600">
                <a:latin typeface="Times New Roman" panose="02020603050405020304" pitchFamily="18" charset="0"/>
              </a:rPr>
              <a:t> root) break;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else break;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不调整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}                //while (1)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if (root-&gt;n == 0) {	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调整后根的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减到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0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p = root-&gt;ptr[0];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delete root;  root = p;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删根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root-&gt;parent = NULL;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return true;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white">
          <a:xfrm>
            <a:off x="1057275" y="59441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4"/>
          <p:cNvSpPr>
            <a:spLocks noChangeArrowheads="1"/>
          </p:cNvSpPr>
          <p:nvPr/>
        </p:nvSpPr>
        <p:spPr bwMode="auto">
          <a:xfrm>
            <a:off x="1919536" y="1340768"/>
            <a:ext cx="8497315" cy="448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当调整一个结点时需要从磁盘读入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个兄弟结点及写出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个结点。当调整到根的子女时则需要写出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latin typeface="Times New Roman" panose="02020603050405020304" pitchFamily="18" charset="0"/>
              </a:rPr>
              <a:t>个结点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</a:t>
            </a: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如果我们所用的内存工作区足够大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latin typeface="Times New Roman" panose="02020603050405020304" pitchFamily="18" charset="0"/>
              </a:rPr>
              <a:t>使得在向下搜索时，读入的结点在做删除时不必再从磁盘读入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</a:t>
            </a: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那么，在完成一次删除操作时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None/>
            </a:pP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读写磁盘的最大次数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=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找删除元素所在结点向下读盘次数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        		          +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调整结点时读写盘次数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                              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+ 3(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-1)+1 =  4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-2</a:t>
            </a:r>
            <a:endParaRPr lang="zh-CN" altLang="en-US" sz="26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029" name="Rectangle 5"/>
          <p:cNvSpPr>
            <a:spLocks noChangeArrowheads="1"/>
          </p:cNvSpPr>
          <p:nvPr/>
        </p:nvSpPr>
        <p:spPr bwMode="white">
          <a:xfrm>
            <a:off x="1127448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删除操作的磁盘访问次数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hi.csdn.net/attachment/201106/7/8394323_13074405906V6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233" y="4581129"/>
            <a:ext cx="4180329" cy="20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74" name="Rectangle 4"/>
          <p:cNvSpPr>
            <a:spLocks noChangeArrowheads="1"/>
          </p:cNvSpPr>
          <p:nvPr/>
        </p:nvSpPr>
        <p:spPr bwMode="auto">
          <a:xfrm>
            <a:off x="504056" y="1052736"/>
            <a:ext cx="11568608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树可以看作是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树的一种变形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，</a:t>
            </a:r>
            <a:endParaRPr kumimoji="0" lang="en-US" altLang="zh-CN" sz="2400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 smtClean="0">
                <a:latin typeface="Times New Roman" panose="02020603050405020304" pitchFamily="18" charset="0"/>
              </a:rPr>
              <a:t>   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在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实现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文件索引结构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方面比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树使用得更普遍。</a:t>
            </a:r>
          </a:p>
          <a:p>
            <a:r>
              <a:rPr kumimoji="0" lang="zh-CN" altLang="en-US" sz="24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树的不同之处在于：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所有关键码都存放在叶结点中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，上层的非叶结点的关键码是其子树中最小（或最大）关键码的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叶结点包含了全部关键码及指向相应数据记录存放地址的指针，且叶结点本身按关键码从小到大顺序链接。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每个非叶结点的结构有两种方式处理：按下层结点 “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最大关键码复写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”和“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最小关键码复写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”。</a:t>
            </a:r>
          </a:p>
        </p:txBody>
      </p:sp>
      <p:sp>
        <p:nvSpPr>
          <p:cNvPr id="207875" name="Rectangle 6"/>
          <p:cNvSpPr>
            <a:spLocks noChangeArrowheads="1"/>
          </p:cNvSpPr>
          <p:nvPr/>
        </p:nvSpPr>
        <p:spPr bwMode="auto">
          <a:xfrm>
            <a:off x="551384" y="30163"/>
            <a:ext cx="734476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en-US" altLang="zh-CN" sz="3600" baseline="300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0" lang="zh-CN" altLang="en-US" sz="3600" dirty="0" smtClean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</a:t>
            </a:r>
            <a:r>
              <a:rPr kumimoji="0" lang="en-US" altLang="zh-CN" sz="3600" dirty="0" smtClean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---</a:t>
            </a:r>
            <a:r>
              <a:rPr kumimoji="0" lang="zh-CN" altLang="en-US" sz="3600" dirty="0" smtClean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数据库背后的数据结构</a:t>
            </a:r>
            <a:endParaRPr kumimoji="0" lang="zh-CN" altLang="en-US" sz="3600" dirty="0">
              <a:solidFill>
                <a:srgbClr val="3333CC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207881" name="Picture 3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09" y="4581128"/>
            <a:ext cx="3468687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 bwMode="auto">
          <a:xfrm>
            <a:off x="6011688" y="5466158"/>
            <a:ext cx="864096" cy="0"/>
          </a:xfrm>
          <a:prstGeom prst="straightConnector1">
            <a:avLst/>
          </a:prstGeom>
          <a:ln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6914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1826"/>
            <a:ext cx="3431704" cy="205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4"/>
          <p:cNvSpPr>
            <a:spLocks noChangeArrowheads="1"/>
          </p:cNvSpPr>
          <p:nvPr/>
        </p:nvSpPr>
        <p:spPr bwMode="auto">
          <a:xfrm>
            <a:off x="1919288" y="981076"/>
            <a:ext cx="82296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8899" name="Rectangle 5"/>
          <p:cNvSpPr>
            <a:spLocks noChangeArrowheads="1"/>
          </p:cNvSpPr>
          <p:nvPr/>
        </p:nvSpPr>
        <p:spPr bwMode="auto">
          <a:xfrm>
            <a:off x="911424" y="1270000"/>
            <a:ext cx="1094489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按“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最大关键码复写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”原则，一棵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树的结构定义如下：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每个结点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最多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根结点最少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1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棵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子树，除根结点外，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其他结点至少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5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5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棵子树的结点有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个关键码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所有叶结点在同一层，按从小到大的顺序存放全部关键码，各个叶结点顺序链接；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所有非叶结点可以看成是叶结点的索引，结点中关键码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与指向子树的指针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构成对子树（即下一层索引块）的索引项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kumimoji="0" lang="en-US" altLang="zh-CN" sz="25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是子树中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最大的关键码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15078" name="Rectangle 6"/>
          <p:cNvSpPr>
            <a:spLocks noChangeArrowheads="1"/>
          </p:cNvSpPr>
          <p:nvPr/>
        </p:nvSpPr>
        <p:spPr bwMode="white">
          <a:xfrm>
            <a:off x="1126555" y="113888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树的定义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5375920" y="1846585"/>
            <a:ext cx="792088" cy="360040"/>
          </a:xfrm>
          <a:prstGeom prst="wedgeRoundRectCallout">
            <a:avLst>
              <a:gd name="adj1" fmla="val -101986"/>
              <a:gd name="adj2" fmla="val 80102"/>
              <a:gd name="adj3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rtlCol="0" anchor="b"/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B</a:t>
            </a:r>
            <a:r>
              <a:rPr lang="zh-CN" altLang="en-US" sz="1800" dirty="0">
                <a:solidFill>
                  <a:schemeClr val="bg1"/>
                </a:solidFill>
              </a:rPr>
              <a:t>树：</a:t>
            </a:r>
            <a:r>
              <a:rPr lang="en-US" altLang="zh-CN" sz="1800" dirty="0">
                <a:solidFill>
                  <a:schemeClr val="bg1"/>
                </a:solidFill>
              </a:rPr>
              <a:t>2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6528048" y="2636912"/>
            <a:ext cx="1081360" cy="360040"/>
          </a:xfrm>
          <a:prstGeom prst="wedgeRoundRectCallout">
            <a:avLst>
              <a:gd name="adj1" fmla="val -63444"/>
              <a:gd name="adj2" fmla="val 32324"/>
              <a:gd name="adj3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rtlCol="0" anchor="b"/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B</a:t>
            </a:r>
            <a:r>
              <a:rPr lang="zh-CN" altLang="en-US" sz="1800" dirty="0">
                <a:solidFill>
                  <a:schemeClr val="bg1"/>
                </a:solidFill>
              </a:rPr>
              <a:t>树：</a:t>
            </a:r>
            <a:r>
              <a:rPr lang="en-US" altLang="zh-CN" sz="1800" dirty="0">
                <a:solidFill>
                  <a:schemeClr val="bg1"/>
                </a:solidFill>
              </a:rPr>
              <a:t>n-1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4" name="Rectangle 4"/>
          <p:cNvSpPr>
            <a:spLocks noChangeArrowheads="1"/>
          </p:cNvSpPr>
          <p:nvPr/>
        </p:nvSpPr>
        <p:spPr bwMode="white">
          <a:xfrm>
            <a:off x="1000921" y="61442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示例：一棵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grpSp>
        <p:nvGrpSpPr>
          <p:cNvPr id="209923" name="Group 5"/>
          <p:cNvGrpSpPr>
            <a:grpSpLocks/>
          </p:cNvGrpSpPr>
          <p:nvPr/>
        </p:nvGrpSpPr>
        <p:grpSpPr bwMode="auto">
          <a:xfrm>
            <a:off x="1703389" y="1320330"/>
            <a:ext cx="8721725" cy="2879725"/>
            <a:chOff x="159" y="459"/>
            <a:chExt cx="5494" cy="1814"/>
          </a:xfrm>
        </p:grpSpPr>
        <p:sp>
          <p:nvSpPr>
            <p:cNvPr id="209932" name="Text Box 6"/>
            <p:cNvSpPr txBox="1">
              <a:spLocks noChangeArrowheads="1"/>
            </p:cNvSpPr>
            <p:nvPr/>
          </p:nvSpPr>
          <p:spPr bwMode="auto">
            <a:xfrm>
              <a:off x="680" y="459"/>
              <a:ext cx="938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= 4</a:t>
              </a:r>
              <a:endPara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grpSp>
          <p:nvGrpSpPr>
            <p:cNvPr id="209933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209939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209972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7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74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0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209969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7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71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1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209966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7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8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2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209963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5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3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209960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1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2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4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09957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8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59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5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09955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09946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7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8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9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9950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09953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09951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52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9934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209937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9938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09935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936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9924" name="Line 49"/>
          <p:cNvSpPr>
            <a:spLocks noChangeShapeType="1"/>
          </p:cNvSpPr>
          <p:nvPr/>
        </p:nvSpPr>
        <p:spPr bwMode="auto">
          <a:xfrm flipH="1">
            <a:off x="6167439" y="959966"/>
            <a:ext cx="288925" cy="3238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9925" name="Text Box 50"/>
          <p:cNvSpPr txBox="1">
            <a:spLocks noChangeArrowheads="1"/>
          </p:cNvSpPr>
          <p:nvPr/>
        </p:nvSpPr>
        <p:spPr bwMode="auto">
          <a:xfrm>
            <a:off x="6456363" y="764704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  <a:ea typeface="仿宋_GB2312" pitchFamily="1" charset="-122"/>
              </a:rPr>
              <a:t>root</a:t>
            </a:r>
          </a:p>
        </p:txBody>
      </p:sp>
      <p:sp>
        <p:nvSpPr>
          <p:cNvPr id="517171" name="Rectangle 51"/>
          <p:cNvSpPr>
            <a:spLocks noChangeArrowheads="1"/>
          </p:cNvSpPr>
          <p:nvPr/>
        </p:nvSpPr>
        <p:spPr bwMode="auto">
          <a:xfrm>
            <a:off x="1487488" y="4487392"/>
            <a:ext cx="9001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所有非叶结点中的子树棵数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2≤n≤4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，其所有的关键码都出现在叶结点中，且在叶结点中关键码有序地排列，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叶结点中存放的是对实际数据记录的索引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上面各层结点中的关键码都是其子树上最大关键码的副本。</a:t>
            </a:r>
            <a:r>
              <a:rPr kumimoji="0" lang="zh-CN" altLang="en-US" sz="300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3000" b="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pic>
        <p:nvPicPr>
          <p:cNvPr id="55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416" y="5743573"/>
            <a:ext cx="827584" cy="113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632504" y="5805264"/>
            <a:ext cx="792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跳</a:t>
            </a:r>
            <a:r>
              <a:rPr lang="zh-CN" altLang="en-US" sz="1600" dirty="0" smtClean="0"/>
              <a:t>表</a:t>
            </a:r>
            <a:endParaRPr lang="en-US" altLang="zh-CN" sz="1600" dirty="0" smtClean="0"/>
          </a:p>
          <a:p>
            <a:pPr algn="ctr"/>
            <a:r>
              <a:rPr lang="en-US" altLang="zh-CN" sz="1600" dirty="0"/>
              <a:t>&amp;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分块</a:t>
            </a:r>
            <a:r>
              <a:rPr lang="zh-CN" altLang="en-US" sz="1600" dirty="0"/>
              <a:t>查找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1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908720"/>
            <a:ext cx="7416800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919536" y="3968148"/>
            <a:ext cx="8367140" cy="2413181"/>
            <a:chOff x="159" y="485"/>
            <a:chExt cx="5494" cy="1788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44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6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41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3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38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0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35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7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32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3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4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9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0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1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7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18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2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5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3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9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7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Rectangle 4"/>
          <p:cNvSpPr>
            <a:spLocks noChangeArrowheads="1"/>
          </p:cNvSpPr>
          <p:nvPr/>
        </p:nvSpPr>
        <p:spPr bwMode="white">
          <a:xfrm>
            <a:off x="1005960" y="37577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 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 B</a:t>
            </a:r>
            <a:r>
              <a:rPr kumimoji="0" lang="en-US" altLang="zh-CN" sz="36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4889307" y="908720"/>
            <a:ext cx="432000" cy="36004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5241111" y="3968148"/>
            <a:ext cx="432000" cy="332015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>
            <a:off x="9853457" y="2135673"/>
            <a:ext cx="2221374" cy="2961618"/>
          </a:xfrm>
          <a:prstGeom prst="rect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B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树：关键字个数 </a:t>
            </a:r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[m/2-1, m-1]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；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子树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个数</a:t>
            </a:r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[m/2, m]</a:t>
            </a:r>
          </a:p>
          <a:p>
            <a:pPr algn="ctr" eaLnBrk="1" hangingPunct="1"/>
            <a:endParaRPr lang="en-US" altLang="zh-CN" sz="20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endParaRPr lang="en-US" altLang="zh-CN" sz="20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B+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树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关键字个数 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[</a:t>
            </a:r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m/2, m]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；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树个数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[m/2, m]</a:t>
            </a:r>
          </a:p>
          <a:p>
            <a:pPr algn="ctr" eaLnBrk="1" hangingPunct="1"/>
            <a:endParaRPr lang="zh-CN" altLang="en-US" sz="20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80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47328" y="0"/>
            <a:ext cx="8532813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template &lt;class E, class K&gt; 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class</a:t>
            </a:r>
            <a:r>
              <a: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                             //</a:t>
            </a:r>
            <a:r>
              <a:rPr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数据表类的定义</a:t>
            </a:r>
            <a:endParaRPr lang="en-US" altLang="zh-CN" sz="2000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protected: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dataNode</a:t>
            </a:r>
            <a:r>
              <a: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&lt;E, K&gt;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*Element;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存储数据元素的数组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ArraySize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  <a:r>
              <a:rPr lang="en-US" altLang="zh-CN" sz="2000" b="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数组最大长度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;	     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</a:t>
            </a:r>
            <a:r>
              <a:rPr kumimoji="0" lang="en-US" altLang="zh-CN" sz="20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数组当前长度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: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ArraySize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),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(0)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{ Element =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&lt;E, K&gt; [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];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assert(Element!=NULL);  }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 ) {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delete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[ ]Element; }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析构函数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</a:rPr>
              <a:t> Length() { return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; }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求表长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virtual K </a:t>
            </a:r>
            <a:r>
              <a:rPr lang="en-US" altLang="zh-CN" sz="2000" dirty="0" err="1">
                <a:latin typeface="Times New Roman" panose="02020603050405020304" pitchFamily="18" charset="0"/>
              </a:rPr>
              <a:t>getKey</a:t>
            </a:r>
            <a:r>
              <a:rPr lang="en-US" altLang="zh-CN" sz="2000" dirty="0">
                <a:latin typeface="Times New Roman" panose="02020603050405020304" pitchFamily="18" charset="0"/>
              </a:rPr>
              <a:t>(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)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提取第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从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开始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个元素值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{ assert(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&gt;0||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&lt;=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); return Element[i-1].key; }</a:t>
            </a:r>
            <a:endParaRPr lang="zh-CN" altLang="en-US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virtual void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setKey</a:t>
            </a:r>
            <a:r>
              <a:rPr lang="en-US" altLang="zh-CN" sz="2000" dirty="0">
                <a:latin typeface="Times New Roman" panose="02020603050405020304" pitchFamily="18" charset="0"/>
              </a:rPr>
              <a:t>(K x)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修改第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从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开始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个元素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{ assert(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&gt;0||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&lt;=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); Element[i-1].key=x;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 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Insert(E&amp; e1 ) ;               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插入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Remove (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x, E&amp; e1)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删除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friend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operator &lt;&lt;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out,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K&gt;&amp;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OutList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);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输出数据表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OutList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中元素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friend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operator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&gt;&gt;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in,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K&gt;&amp;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);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输入数据元素到表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InList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中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  <a:endParaRPr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395832" y="2371571"/>
            <a:ext cx="482453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class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: public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作为派生类的静态搜索表的类定义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b="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: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b="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&lt;E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 K&gt;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virtual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 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 )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464152" y="792088"/>
            <a:ext cx="0" cy="6021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4"/>
          <p:cNvSpPr>
            <a:spLocks noChangeArrowheads="1"/>
          </p:cNvSpPr>
          <p:nvPr/>
        </p:nvSpPr>
        <p:spPr bwMode="auto">
          <a:xfrm>
            <a:off x="1559694" y="1340768"/>
            <a:ext cx="9432850" cy="461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通常在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树中有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两个头指针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：一个指向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树的根结点，一个指向关键码最小的叶结点。</a:t>
            </a:r>
          </a:p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可对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树进行两种搜索运算：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循叶结点自己拉起的链表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顺序搜索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从根结点开始，自顶向下直至叶结点的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随机搜索</a:t>
            </a:r>
          </a:p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树上进行随机搜索、插入和删除的过程基本上与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树类似。只是在搜索过程中，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如果非叶结点上的关键码等于给定值，搜索并不停止，而是继续沿右指针向下，一直查到叶结点上的这个关键码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62501" name="Rectangle 5"/>
          <p:cNvSpPr>
            <a:spLocks noChangeArrowheads="1"/>
          </p:cNvSpPr>
          <p:nvPr/>
        </p:nvSpPr>
        <p:spPr bwMode="white">
          <a:xfrm>
            <a:off x="1162845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树的操作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8" name="Rectangle 4"/>
          <p:cNvSpPr>
            <a:spLocks noChangeArrowheads="1"/>
          </p:cNvSpPr>
          <p:nvPr/>
        </p:nvSpPr>
        <p:spPr bwMode="white">
          <a:xfrm>
            <a:off x="1064421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树的搜索示例</a:t>
            </a:r>
          </a:p>
        </p:txBody>
      </p:sp>
      <p:grpSp>
        <p:nvGrpSpPr>
          <p:cNvPr id="211971" name="Group 5"/>
          <p:cNvGrpSpPr>
            <a:grpSpLocks/>
          </p:cNvGrpSpPr>
          <p:nvPr/>
        </p:nvGrpSpPr>
        <p:grpSpPr bwMode="auto">
          <a:xfrm>
            <a:off x="1766889" y="1931989"/>
            <a:ext cx="8721725" cy="2879725"/>
            <a:chOff x="159" y="459"/>
            <a:chExt cx="5494" cy="1814"/>
          </a:xfrm>
        </p:grpSpPr>
        <p:sp>
          <p:nvSpPr>
            <p:cNvPr id="211989" name="Text Box 6"/>
            <p:cNvSpPr txBox="1">
              <a:spLocks noChangeArrowheads="1"/>
            </p:cNvSpPr>
            <p:nvPr/>
          </p:nvSpPr>
          <p:spPr bwMode="auto">
            <a:xfrm>
              <a:off x="680" y="459"/>
              <a:ext cx="938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= 4</a:t>
              </a:r>
              <a:endPara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grpSp>
          <p:nvGrpSpPr>
            <p:cNvPr id="211990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211996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212029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3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31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7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212026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7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8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8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212023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5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9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212020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1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2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0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212017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</a:t>
                  </a:r>
                  <a:r>
                    <a:rPr kumimoji="0" lang="en-US" altLang="zh-CN" sz="2000">
                      <a:solidFill>
                        <a:schemeClr val="folHlink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19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1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12014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5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16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2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12012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2003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4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5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6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2007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12010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2008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9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1991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211994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1995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1992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993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1972" name="Line 49"/>
          <p:cNvSpPr>
            <a:spLocks noChangeShapeType="1"/>
          </p:cNvSpPr>
          <p:nvPr/>
        </p:nvSpPr>
        <p:spPr bwMode="auto">
          <a:xfrm flipH="1">
            <a:off x="6230939" y="1538289"/>
            <a:ext cx="288925" cy="3952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1973" name="Text Box 50"/>
          <p:cNvSpPr txBox="1">
            <a:spLocks noChangeArrowheads="1"/>
          </p:cNvSpPr>
          <p:nvPr/>
        </p:nvSpPr>
        <p:spPr bwMode="auto">
          <a:xfrm>
            <a:off x="6519863" y="1284288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  <a:ea typeface="仿宋_GB2312" pitchFamily="1" charset="-122"/>
              </a:rPr>
              <a:t>root</a:t>
            </a:r>
          </a:p>
        </p:txBody>
      </p:sp>
      <p:sp>
        <p:nvSpPr>
          <p:cNvPr id="518199" name="Line 55"/>
          <p:cNvSpPr>
            <a:spLocks noChangeAspect="1" noChangeShapeType="1"/>
          </p:cNvSpPr>
          <p:nvPr/>
        </p:nvSpPr>
        <p:spPr bwMode="auto">
          <a:xfrm flipH="1">
            <a:off x="6375400" y="1597026"/>
            <a:ext cx="266700" cy="354013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8200" name="Line 56"/>
          <p:cNvSpPr>
            <a:spLocks noChangeShapeType="1"/>
          </p:cNvSpPr>
          <p:nvPr/>
        </p:nvSpPr>
        <p:spPr bwMode="auto">
          <a:xfrm flipH="1">
            <a:off x="8247063" y="3587751"/>
            <a:ext cx="360362" cy="504825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1" name="Line 57"/>
          <p:cNvSpPr>
            <a:spLocks noChangeShapeType="1"/>
          </p:cNvSpPr>
          <p:nvPr/>
        </p:nvSpPr>
        <p:spPr bwMode="auto">
          <a:xfrm>
            <a:off x="6735764" y="2435226"/>
            <a:ext cx="2016125" cy="576263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2" name="Line 58"/>
          <p:cNvSpPr>
            <a:spLocks noChangeShapeType="1"/>
          </p:cNvSpPr>
          <p:nvPr/>
        </p:nvSpPr>
        <p:spPr bwMode="auto">
          <a:xfrm>
            <a:off x="1651001" y="4498975"/>
            <a:ext cx="360363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8203" name="Line 59"/>
          <p:cNvSpPr>
            <a:spLocks noChangeShapeType="1"/>
          </p:cNvSpPr>
          <p:nvPr/>
        </p:nvSpPr>
        <p:spPr bwMode="auto">
          <a:xfrm>
            <a:off x="3135313" y="4524375"/>
            <a:ext cx="431800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4" name="Line 60"/>
          <p:cNvSpPr>
            <a:spLocks noChangeShapeType="1"/>
          </p:cNvSpPr>
          <p:nvPr/>
        </p:nvSpPr>
        <p:spPr bwMode="auto">
          <a:xfrm>
            <a:off x="4646613" y="4524375"/>
            <a:ext cx="360362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5" name="Line 61"/>
          <p:cNvSpPr>
            <a:spLocks noChangeShapeType="1"/>
          </p:cNvSpPr>
          <p:nvPr/>
        </p:nvSpPr>
        <p:spPr bwMode="auto">
          <a:xfrm>
            <a:off x="6088063" y="4514850"/>
            <a:ext cx="360362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6" name="Line 62"/>
          <p:cNvSpPr>
            <a:spLocks noChangeShapeType="1"/>
          </p:cNvSpPr>
          <p:nvPr/>
        </p:nvSpPr>
        <p:spPr bwMode="auto">
          <a:xfrm>
            <a:off x="7527926" y="4524375"/>
            <a:ext cx="360363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7" name="Rectangle 63"/>
          <p:cNvSpPr>
            <a:spLocks noChangeArrowheads="1"/>
          </p:cNvSpPr>
          <p:nvPr/>
        </p:nvSpPr>
        <p:spPr bwMode="auto">
          <a:xfrm>
            <a:off x="1919289" y="5084764"/>
            <a:ext cx="2160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rPr>
              <a:t>顺序搜索</a:t>
            </a:r>
            <a:r>
              <a:rPr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rPr>
              <a:t>78</a:t>
            </a:r>
            <a:endParaRPr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8208" name="Rectangle 64"/>
          <p:cNvSpPr>
            <a:spLocks noChangeArrowheads="1"/>
          </p:cNvSpPr>
          <p:nvPr/>
        </p:nvSpPr>
        <p:spPr bwMode="auto">
          <a:xfrm>
            <a:off x="7608889" y="1773239"/>
            <a:ext cx="2160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1" charset="-122"/>
              </a:rPr>
              <a:t>随机搜索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1" charset="-122"/>
              </a:rPr>
              <a:t>78</a:t>
            </a:r>
            <a:endParaRPr lang="zh-CN" altLang="en-US" sz="2600" b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199" grpId="0" animBg="1"/>
      <p:bldP spid="518200" grpId="0" animBg="1"/>
      <p:bldP spid="518201" grpId="0" animBg="1"/>
      <p:bldP spid="518202" grpId="0" animBg="1"/>
      <p:bldP spid="518203" grpId="0" animBg="1"/>
      <p:bldP spid="518204" grpId="0" animBg="1"/>
      <p:bldP spid="518205" grpId="0" animBg="1"/>
      <p:bldP spid="518206" grpId="0" animBg="1"/>
      <p:bldP spid="518207" grpId="0"/>
      <p:bldP spid="518208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94" name="Group 5"/>
          <p:cNvGrpSpPr>
            <a:grpSpLocks/>
          </p:cNvGrpSpPr>
          <p:nvPr/>
        </p:nvGrpSpPr>
        <p:grpSpPr bwMode="auto">
          <a:xfrm>
            <a:off x="2351089" y="2205039"/>
            <a:ext cx="2751137" cy="1671637"/>
            <a:chOff x="580" y="1502"/>
            <a:chExt cx="1733" cy="1053"/>
          </a:xfrm>
        </p:grpSpPr>
        <p:sp>
          <p:nvSpPr>
            <p:cNvPr id="213043" name="Text Box 6"/>
            <p:cNvSpPr txBox="1">
              <a:spLocks noChangeArrowheads="1"/>
            </p:cNvSpPr>
            <p:nvPr/>
          </p:nvSpPr>
          <p:spPr bwMode="auto">
            <a:xfrm>
              <a:off x="580" y="1502"/>
              <a:ext cx="1733" cy="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连续插入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24, 72, 01, 39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的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r>
                <a:rPr kumimoji="0" lang="en-US" altLang="zh-CN" sz="2600" baseline="300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树</a:t>
              </a:r>
            </a:p>
          </p:txBody>
        </p:sp>
        <p:grpSp>
          <p:nvGrpSpPr>
            <p:cNvPr id="213044" name="Group 7"/>
            <p:cNvGrpSpPr>
              <a:grpSpLocks/>
            </p:cNvGrpSpPr>
            <p:nvPr/>
          </p:nvGrpSpPr>
          <p:grpSpPr bwMode="auto">
            <a:xfrm>
              <a:off x="756" y="2160"/>
              <a:ext cx="1285" cy="395"/>
              <a:chOff x="657" y="2219"/>
              <a:chExt cx="1285" cy="395"/>
            </a:xfrm>
          </p:grpSpPr>
          <p:grpSp>
            <p:nvGrpSpPr>
              <p:cNvPr id="213045" name="Group 8"/>
              <p:cNvGrpSpPr>
                <a:grpSpLocks/>
              </p:cNvGrpSpPr>
              <p:nvPr/>
            </p:nvGrpSpPr>
            <p:grpSpPr bwMode="auto">
              <a:xfrm>
                <a:off x="919" y="2219"/>
                <a:ext cx="1023" cy="395"/>
                <a:chOff x="919" y="2219"/>
                <a:chExt cx="1023" cy="395"/>
              </a:xfrm>
            </p:grpSpPr>
            <p:sp>
              <p:nvSpPr>
                <p:cNvPr id="213047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919" y="2219"/>
                  <a:ext cx="936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4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930" y="2221"/>
                  <a:ext cx="1012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01 24 39 72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46" name="Line 11"/>
              <p:cNvSpPr>
                <a:spLocks noChangeShapeType="1"/>
              </p:cNvSpPr>
              <p:nvPr/>
            </p:nvSpPr>
            <p:spPr bwMode="auto">
              <a:xfrm>
                <a:off x="657" y="2373"/>
                <a:ext cx="26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9223" name="Group 55"/>
          <p:cNvGrpSpPr>
            <a:grpSpLocks/>
          </p:cNvGrpSpPr>
          <p:nvPr/>
        </p:nvGrpSpPr>
        <p:grpSpPr bwMode="auto">
          <a:xfrm>
            <a:off x="5986464" y="2205038"/>
            <a:ext cx="4357687" cy="1871662"/>
            <a:chOff x="2789" y="1525"/>
            <a:chExt cx="2745" cy="1179"/>
          </a:xfrm>
        </p:grpSpPr>
        <p:sp>
          <p:nvSpPr>
            <p:cNvPr id="213026" name="Text Box 12"/>
            <p:cNvSpPr txBox="1">
              <a:spLocks noChangeArrowheads="1"/>
            </p:cNvSpPr>
            <p:nvPr/>
          </p:nvSpPr>
          <p:spPr bwMode="auto">
            <a:xfrm>
              <a:off x="2789" y="1525"/>
              <a:ext cx="1089" cy="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加入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53, 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结点分裂</a:t>
              </a:r>
            </a:p>
          </p:txBody>
        </p:sp>
        <p:grpSp>
          <p:nvGrpSpPr>
            <p:cNvPr id="213027" name="Group 13"/>
            <p:cNvGrpSpPr>
              <a:grpSpLocks/>
            </p:cNvGrpSpPr>
            <p:nvPr/>
          </p:nvGrpSpPr>
          <p:grpSpPr bwMode="auto">
            <a:xfrm>
              <a:off x="3129" y="1675"/>
              <a:ext cx="2405" cy="1029"/>
              <a:chOff x="3129" y="1675"/>
              <a:chExt cx="2405" cy="1029"/>
            </a:xfrm>
          </p:grpSpPr>
          <p:grpSp>
            <p:nvGrpSpPr>
              <p:cNvPr id="213028" name="Group 14"/>
              <p:cNvGrpSpPr>
                <a:grpSpLocks/>
              </p:cNvGrpSpPr>
              <p:nvPr/>
            </p:nvGrpSpPr>
            <p:grpSpPr bwMode="auto">
              <a:xfrm>
                <a:off x="3129" y="2289"/>
                <a:ext cx="1239" cy="415"/>
                <a:chOff x="3129" y="2289"/>
                <a:chExt cx="1239" cy="415"/>
              </a:xfrm>
            </p:grpSpPr>
            <p:grpSp>
              <p:nvGrpSpPr>
                <p:cNvPr id="213039" name="Group 15"/>
                <p:cNvGrpSpPr>
                  <a:grpSpLocks/>
                </p:cNvGrpSpPr>
                <p:nvPr/>
              </p:nvGrpSpPr>
              <p:grpSpPr bwMode="auto">
                <a:xfrm>
                  <a:off x="3382" y="2289"/>
                  <a:ext cx="986" cy="415"/>
                  <a:chOff x="3382" y="2289"/>
                  <a:chExt cx="986" cy="415"/>
                </a:xfrm>
              </p:grpSpPr>
              <p:sp>
                <p:nvSpPr>
                  <p:cNvPr id="213041" name="Rectangle 16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3384" y="2289"/>
                    <a:ext cx="912" cy="309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42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2" y="2297"/>
                    <a:ext cx="98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40" name="Line 18"/>
                <p:cNvSpPr>
                  <a:spLocks noChangeShapeType="1"/>
                </p:cNvSpPr>
                <p:nvPr/>
              </p:nvSpPr>
              <p:spPr bwMode="auto">
                <a:xfrm>
                  <a:off x="3129" y="2449"/>
                  <a:ext cx="253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29" name="Group 19"/>
              <p:cNvGrpSpPr>
                <a:grpSpLocks/>
              </p:cNvGrpSpPr>
              <p:nvPr/>
            </p:nvGrpSpPr>
            <p:grpSpPr bwMode="auto">
              <a:xfrm>
                <a:off x="4295" y="2278"/>
                <a:ext cx="1239" cy="415"/>
                <a:chOff x="4295" y="2278"/>
                <a:chExt cx="1239" cy="415"/>
              </a:xfrm>
            </p:grpSpPr>
            <p:grpSp>
              <p:nvGrpSpPr>
                <p:cNvPr id="213035" name="Group 20"/>
                <p:cNvGrpSpPr>
                  <a:grpSpLocks/>
                </p:cNvGrpSpPr>
                <p:nvPr/>
              </p:nvGrpSpPr>
              <p:grpSpPr bwMode="auto">
                <a:xfrm>
                  <a:off x="4548" y="2278"/>
                  <a:ext cx="986" cy="415"/>
                  <a:chOff x="4548" y="2278"/>
                  <a:chExt cx="986" cy="415"/>
                </a:xfrm>
              </p:grpSpPr>
              <p:sp>
                <p:nvSpPr>
                  <p:cNvPr id="213037" name="Rectangle 21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4550" y="2278"/>
                    <a:ext cx="912" cy="309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3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48" y="2286"/>
                    <a:ext cx="98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36" name="Line 23"/>
                <p:cNvSpPr>
                  <a:spLocks noChangeShapeType="1"/>
                </p:cNvSpPr>
                <p:nvPr/>
              </p:nvSpPr>
              <p:spPr bwMode="auto">
                <a:xfrm>
                  <a:off x="4295" y="2438"/>
                  <a:ext cx="253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30" name="Group 24"/>
              <p:cNvGrpSpPr>
                <a:grpSpLocks/>
              </p:cNvGrpSpPr>
              <p:nvPr/>
            </p:nvGrpSpPr>
            <p:grpSpPr bwMode="auto">
              <a:xfrm>
                <a:off x="3953" y="1675"/>
                <a:ext cx="986" cy="415"/>
                <a:chOff x="3953" y="1675"/>
                <a:chExt cx="986" cy="415"/>
              </a:xfrm>
            </p:grpSpPr>
            <p:sp>
              <p:nvSpPr>
                <p:cNvPr id="213033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3955" y="1675"/>
                  <a:ext cx="912" cy="309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3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53" y="1683"/>
                  <a:ext cx="986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31" name="Line 27"/>
              <p:cNvSpPr>
                <a:spLocks noChangeShapeType="1"/>
              </p:cNvSpPr>
              <p:nvPr/>
            </p:nvSpPr>
            <p:spPr bwMode="auto">
              <a:xfrm flipH="1">
                <a:off x="3515" y="1933"/>
                <a:ext cx="567" cy="340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32" name="Line 28"/>
              <p:cNvSpPr>
                <a:spLocks noChangeShapeType="1"/>
              </p:cNvSpPr>
              <p:nvPr/>
            </p:nvSpPr>
            <p:spPr bwMode="auto">
              <a:xfrm>
                <a:off x="4310" y="1947"/>
                <a:ext cx="368" cy="337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9226" name="Group 58"/>
          <p:cNvGrpSpPr>
            <a:grpSpLocks/>
          </p:cNvGrpSpPr>
          <p:nvPr/>
        </p:nvGrpSpPr>
        <p:grpSpPr bwMode="auto">
          <a:xfrm>
            <a:off x="2279651" y="4365625"/>
            <a:ext cx="7019925" cy="2101850"/>
            <a:chOff x="476" y="2750"/>
            <a:chExt cx="4422" cy="1324"/>
          </a:xfrm>
        </p:grpSpPr>
        <p:sp>
          <p:nvSpPr>
            <p:cNvPr id="213004" name="Text Box 29"/>
            <p:cNvSpPr txBox="1">
              <a:spLocks noChangeArrowheads="1"/>
            </p:cNvSpPr>
            <p:nvPr/>
          </p:nvSpPr>
          <p:spPr bwMode="auto">
            <a:xfrm>
              <a:off x="476" y="2750"/>
              <a:ext cx="267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加入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63, 90, 88, 15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的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r>
                <a:rPr kumimoji="0" lang="en-US" altLang="zh-CN" sz="2600" baseline="300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树</a:t>
              </a:r>
            </a:p>
          </p:txBody>
        </p:sp>
        <p:grpSp>
          <p:nvGrpSpPr>
            <p:cNvPr id="213005" name="Group 57"/>
            <p:cNvGrpSpPr>
              <a:grpSpLocks/>
            </p:cNvGrpSpPr>
            <p:nvPr/>
          </p:nvGrpSpPr>
          <p:grpSpPr bwMode="auto">
            <a:xfrm>
              <a:off x="1338" y="3113"/>
              <a:ext cx="3560" cy="961"/>
              <a:chOff x="1338" y="3113"/>
              <a:chExt cx="3560" cy="961"/>
            </a:xfrm>
          </p:grpSpPr>
          <p:grpSp>
            <p:nvGrpSpPr>
              <p:cNvPr id="213006" name="Group 31"/>
              <p:cNvGrpSpPr>
                <a:grpSpLocks/>
              </p:cNvGrpSpPr>
              <p:nvPr/>
            </p:nvGrpSpPr>
            <p:grpSpPr bwMode="auto">
              <a:xfrm>
                <a:off x="1338" y="3680"/>
                <a:ext cx="1230" cy="394"/>
                <a:chOff x="1338" y="3603"/>
                <a:chExt cx="1230" cy="394"/>
              </a:xfrm>
            </p:grpSpPr>
            <p:grpSp>
              <p:nvGrpSpPr>
                <p:cNvPr id="213022" name="Group 32"/>
                <p:cNvGrpSpPr>
                  <a:grpSpLocks/>
                </p:cNvGrpSpPr>
                <p:nvPr/>
              </p:nvGrpSpPr>
              <p:grpSpPr bwMode="auto">
                <a:xfrm>
                  <a:off x="1587" y="3603"/>
                  <a:ext cx="981" cy="394"/>
                  <a:chOff x="1587" y="3603"/>
                  <a:chExt cx="981" cy="394"/>
                </a:xfrm>
              </p:grpSpPr>
              <p:sp>
                <p:nvSpPr>
                  <p:cNvPr id="213024" name="Rectangle 33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1591" y="3603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25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7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01 15 24 39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23" name="Line 35"/>
                <p:cNvSpPr>
                  <a:spLocks noChangeShapeType="1"/>
                </p:cNvSpPr>
                <p:nvPr/>
              </p:nvSpPr>
              <p:spPr bwMode="auto">
                <a:xfrm>
                  <a:off x="1338" y="3772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rgbClr val="333399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07" name="Group 36"/>
              <p:cNvGrpSpPr>
                <a:grpSpLocks/>
              </p:cNvGrpSpPr>
              <p:nvPr/>
            </p:nvGrpSpPr>
            <p:grpSpPr bwMode="auto">
              <a:xfrm>
                <a:off x="2497" y="3681"/>
                <a:ext cx="1222" cy="393"/>
                <a:chOff x="2497" y="3604"/>
                <a:chExt cx="1222" cy="393"/>
              </a:xfrm>
            </p:grpSpPr>
            <p:grpSp>
              <p:nvGrpSpPr>
                <p:cNvPr id="213018" name="Group 37"/>
                <p:cNvGrpSpPr>
                  <a:grpSpLocks/>
                </p:cNvGrpSpPr>
                <p:nvPr/>
              </p:nvGrpSpPr>
              <p:grpSpPr bwMode="auto">
                <a:xfrm>
                  <a:off x="2738" y="3604"/>
                  <a:ext cx="981" cy="393"/>
                  <a:chOff x="2738" y="3604"/>
                  <a:chExt cx="981" cy="393"/>
                </a:xfrm>
              </p:grpSpPr>
              <p:sp>
                <p:nvSpPr>
                  <p:cNvPr id="213020" name="Rectangle 38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2750" y="3607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21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8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53 63 72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19" name="Line 40"/>
                <p:cNvSpPr>
                  <a:spLocks noChangeShapeType="1"/>
                </p:cNvSpPr>
                <p:nvPr/>
              </p:nvSpPr>
              <p:spPr bwMode="auto">
                <a:xfrm>
                  <a:off x="2497" y="3761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08" name="Group 41"/>
              <p:cNvGrpSpPr>
                <a:grpSpLocks/>
              </p:cNvGrpSpPr>
              <p:nvPr/>
            </p:nvGrpSpPr>
            <p:grpSpPr bwMode="auto">
              <a:xfrm>
                <a:off x="2239" y="3113"/>
                <a:ext cx="981" cy="394"/>
                <a:chOff x="2239" y="3036"/>
                <a:chExt cx="981" cy="394"/>
              </a:xfrm>
            </p:grpSpPr>
            <p:sp>
              <p:nvSpPr>
                <p:cNvPr id="213016" name="Rectangle 42" descr="羊皮纸"/>
                <p:cNvSpPr>
                  <a:spLocks noChangeArrowheads="1"/>
                </p:cNvSpPr>
                <p:nvPr/>
              </p:nvSpPr>
              <p:spPr bwMode="auto">
                <a:xfrm>
                  <a:off x="2264" y="3036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17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239" y="3037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09" name="Line 44"/>
              <p:cNvSpPr>
                <a:spLocks noChangeShapeType="1"/>
              </p:cNvSpPr>
              <p:nvPr/>
            </p:nvSpPr>
            <p:spPr bwMode="auto">
              <a:xfrm flipH="1">
                <a:off x="1749" y="3364"/>
                <a:ext cx="642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10" name="Line 45"/>
              <p:cNvSpPr>
                <a:spLocks noChangeShapeType="1"/>
              </p:cNvSpPr>
              <p:nvPr/>
            </p:nvSpPr>
            <p:spPr bwMode="auto">
              <a:xfrm>
                <a:off x="2567" y="3364"/>
                <a:ext cx="366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3011" name="Group 47"/>
              <p:cNvGrpSpPr>
                <a:grpSpLocks/>
              </p:cNvGrpSpPr>
              <p:nvPr/>
            </p:nvGrpSpPr>
            <p:grpSpPr bwMode="auto">
              <a:xfrm>
                <a:off x="3917" y="3681"/>
                <a:ext cx="981" cy="393"/>
                <a:chOff x="3917" y="3604"/>
                <a:chExt cx="981" cy="393"/>
              </a:xfrm>
            </p:grpSpPr>
            <p:sp>
              <p:nvSpPr>
                <p:cNvPr id="213014" name="Rectangle 48" descr="羊皮纸"/>
                <p:cNvSpPr>
                  <a:spLocks noChangeArrowheads="1"/>
                </p:cNvSpPr>
                <p:nvPr/>
              </p:nvSpPr>
              <p:spPr bwMode="auto">
                <a:xfrm>
                  <a:off x="3920" y="3607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15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917" y="3604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12" name="Line 50"/>
              <p:cNvSpPr>
                <a:spLocks noChangeShapeType="1"/>
              </p:cNvSpPr>
              <p:nvPr/>
            </p:nvSpPr>
            <p:spPr bwMode="auto">
              <a:xfrm>
                <a:off x="3667" y="3838"/>
                <a:ext cx="252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13" name="Line 51"/>
              <p:cNvSpPr>
                <a:spLocks noChangeShapeType="1"/>
              </p:cNvSpPr>
              <p:nvPr/>
            </p:nvSpPr>
            <p:spPr bwMode="auto">
              <a:xfrm>
                <a:off x="2787" y="3364"/>
                <a:ext cx="1248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19221" name="Rectangle 53"/>
          <p:cNvSpPr>
            <a:spLocks noChangeArrowheads="1"/>
          </p:cNvSpPr>
          <p:nvPr/>
        </p:nvSpPr>
        <p:spPr bwMode="white">
          <a:xfrm>
            <a:off x="1089468" y="79377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树的插入示例</a:t>
            </a:r>
          </a:p>
        </p:txBody>
      </p:sp>
      <p:sp>
        <p:nvSpPr>
          <p:cNvPr id="212998" name="Rectangle 54"/>
          <p:cNvSpPr>
            <a:spLocks noChangeArrowheads="1"/>
          </p:cNvSpPr>
          <p:nvPr/>
        </p:nvSpPr>
        <p:spPr bwMode="auto">
          <a:xfrm>
            <a:off x="1919288" y="1268413"/>
            <a:ext cx="8229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b="0">
                <a:latin typeface="Times New Roman" panose="02020603050405020304" pitchFamily="18" charset="0"/>
              </a:rPr>
              <a:t>在一棵</a:t>
            </a:r>
            <a:r>
              <a:rPr kumimoji="0" lang="en-US" altLang="zh-CN" sz="2800" b="0">
                <a:latin typeface="Times New Roman" panose="02020603050405020304" pitchFamily="18" charset="0"/>
              </a:rPr>
              <a:t>4</a:t>
            </a:r>
            <a:r>
              <a:rPr kumimoji="0" lang="zh-CN" altLang="en-US" sz="2800" b="0">
                <a:latin typeface="Times New Roman" panose="02020603050405020304" pitchFamily="18" charset="0"/>
              </a:rPr>
              <a:t>阶</a:t>
            </a:r>
            <a:r>
              <a:rPr kumimoji="0" lang="en-US" altLang="zh-CN" sz="2800" b="0">
                <a:latin typeface="Times New Roman" panose="02020603050405020304" pitchFamily="18" charset="0"/>
              </a:rPr>
              <a:t>B</a:t>
            </a:r>
            <a:r>
              <a:rPr kumimoji="0" lang="en-US" altLang="zh-CN" sz="2800" b="0" baseline="30000">
                <a:latin typeface="Times New Roman" panose="02020603050405020304" pitchFamily="18" charset="0"/>
              </a:rPr>
              <a:t>+</a:t>
            </a:r>
            <a:r>
              <a:rPr kumimoji="0" lang="zh-CN" altLang="en-US" sz="2800" b="0">
                <a:latin typeface="Times New Roman" panose="02020603050405020304" pitchFamily="18" charset="0"/>
              </a:rPr>
              <a:t>树中的插入过程如下：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2900" b="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9" name="Group 54"/>
          <p:cNvGrpSpPr>
            <a:grpSpLocks/>
          </p:cNvGrpSpPr>
          <p:nvPr/>
        </p:nvGrpSpPr>
        <p:grpSpPr bwMode="auto">
          <a:xfrm>
            <a:off x="1662114" y="3746500"/>
            <a:ext cx="8677275" cy="2497138"/>
            <a:chOff x="158" y="1902"/>
            <a:chExt cx="5466" cy="1573"/>
          </a:xfrm>
        </p:grpSpPr>
        <p:grpSp>
          <p:nvGrpSpPr>
            <p:cNvPr id="214051" name="Group 55"/>
            <p:cNvGrpSpPr>
              <a:grpSpLocks/>
            </p:cNvGrpSpPr>
            <p:nvPr/>
          </p:nvGrpSpPr>
          <p:grpSpPr bwMode="auto">
            <a:xfrm>
              <a:off x="158" y="3069"/>
              <a:ext cx="1148" cy="406"/>
              <a:chOff x="158" y="3069"/>
              <a:chExt cx="1148" cy="406"/>
            </a:xfrm>
          </p:grpSpPr>
          <p:grpSp>
            <p:nvGrpSpPr>
              <p:cNvPr id="214088" name="Group 56"/>
              <p:cNvGrpSpPr>
                <a:grpSpLocks/>
              </p:cNvGrpSpPr>
              <p:nvPr/>
            </p:nvGrpSpPr>
            <p:grpSpPr bwMode="auto">
              <a:xfrm>
                <a:off x="393" y="3069"/>
                <a:ext cx="913" cy="406"/>
                <a:chOff x="393" y="3069"/>
                <a:chExt cx="913" cy="406"/>
              </a:xfrm>
            </p:grpSpPr>
            <p:sp>
              <p:nvSpPr>
                <p:cNvPr id="214090" name="Rectangle 57" descr="羊皮纸"/>
                <p:cNvSpPr>
                  <a:spLocks noChangeArrowheads="1"/>
                </p:cNvSpPr>
                <p:nvPr/>
              </p:nvSpPr>
              <p:spPr bwMode="auto">
                <a:xfrm>
                  <a:off x="394" y="3069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91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93" y="3077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01 10 15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89" name="Line 59"/>
              <p:cNvSpPr>
                <a:spLocks noChangeShapeType="1"/>
              </p:cNvSpPr>
              <p:nvPr/>
            </p:nvSpPr>
            <p:spPr bwMode="auto">
              <a:xfrm>
                <a:off x="158" y="3225"/>
                <a:ext cx="235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2" name="Group 60"/>
            <p:cNvGrpSpPr>
              <a:grpSpLocks/>
            </p:cNvGrpSpPr>
            <p:nvPr/>
          </p:nvGrpSpPr>
          <p:grpSpPr bwMode="auto">
            <a:xfrm>
              <a:off x="2319" y="3058"/>
              <a:ext cx="1147" cy="406"/>
              <a:chOff x="2319" y="3058"/>
              <a:chExt cx="1147" cy="406"/>
            </a:xfrm>
          </p:grpSpPr>
          <p:grpSp>
            <p:nvGrpSpPr>
              <p:cNvPr id="214084" name="Group 61"/>
              <p:cNvGrpSpPr>
                <a:grpSpLocks/>
              </p:cNvGrpSpPr>
              <p:nvPr/>
            </p:nvGrpSpPr>
            <p:grpSpPr bwMode="auto">
              <a:xfrm>
                <a:off x="2554" y="3058"/>
                <a:ext cx="912" cy="406"/>
                <a:chOff x="2554" y="3058"/>
                <a:chExt cx="912" cy="406"/>
              </a:xfrm>
            </p:grpSpPr>
            <p:sp>
              <p:nvSpPr>
                <p:cNvPr id="214086" name="Rectangle 62" descr="羊皮纸"/>
                <p:cNvSpPr>
                  <a:spLocks noChangeArrowheads="1"/>
                </p:cNvSpPr>
                <p:nvPr/>
              </p:nvSpPr>
              <p:spPr bwMode="auto">
                <a:xfrm>
                  <a:off x="2555" y="3058"/>
                  <a:ext cx="844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87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2554" y="3066"/>
                  <a:ext cx="912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44 53 63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85" name="Line 64"/>
              <p:cNvSpPr>
                <a:spLocks noChangeShapeType="1"/>
              </p:cNvSpPr>
              <p:nvPr/>
            </p:nvSpPr>
            <p:spPr bwMode="auto">
              <a:xfrm>
                <a:off x="2319" y="3214"/>
                <a:ext cx="234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3" name="Group 65"/>
            <p:cNvGrpSpPr>
              <a:grpSpLocks/>
            </p:cNvGrpSpPr>
            <p:nvPr/>
          </p:nvGrpSpPr>
          <p:grpSpPr bwMode="auto">
            <a:xfrm>
              <a:off x="1480" y="2468"/>
              <a:ext cx="918" cy="407"/>
              <a:chOff x="1480" y="2468"/>
              <a:chExt cx="918" cy="407"/>
            </a:xfrm>
          </p:grpSpPr>
          <p:sp>
            <p:nvSpPr>
              <p:cNvPr id="214082" name="Rectangle 66" descr="羊皮纸"/>
              <p:cNvSpPr>
                <a:spLocks noChangeArrowheads="1"/>
              </p:cNvSpPr>
              <p:nvPr/>
            </p:nvSpPr>
            <p:spPr bwMode="auto">
              <a:xfrm>
                <a:off x="1480" y="2468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83" name="Text Box 67"/>
              <p:cNvSpPr txBox="1">
                <a:spLocks noChangeArrowheads="1"/>
              </p:cNvSpPr>
              <p:nvPr/>
            </p:nvSpPr>
            <p:spPr bwMode="auto">
              <a:xfrm>
                <a:off x="1485" y="2477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15 39 63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54" name="Line 68"/>
            <p:cNvSpPr>
              <a:spLocks noChangeShapeType="1"/>
            </p:cNvSpPr>
            <p:nvPr/>
          </p:nvSpPr>
          <p:spPr bwMode="auto">
            <a:xfrm flipH="1">
              <a:off x="544" y="2734"/>
              <a:ext cx="1102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55" name="Line 69"/>
            <p:cNvSpPr>
              <a:spLocks noChangeShapeType="1"/>
            </p:cNvSpPr>
            <p:nvPr/>
          </p:nvSpPr>
          <p:spPr bwMode="auto">
            <a:xfrm flipH="1">
              <a:off x="1635" y="2734"/>
              <a:ext cx="177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56" name="Line 70"/>
            <p:cNvSpPr>
              <a:spLocks noChangeShapeType="1"/>
            </p:cNvSpPr>
            <p:nvPr/>
          </p:nvSpPr>
          <p:spPr bwMode="auto">
            <a:xfrm>
              <a:off x="1981" y="2734"/>
              <a:ext cx="727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4057" name="Group 71"/>
            <p:cNvGrpSpPr>
              <a:grpSpLocks/>
            </p:cNvGrpSpPr>
            <p:nvPr/>
          </p:nvGrpSpPr>
          <p:grpSpPr bwMode="auto">
            <a:xfrm>
              <a:off x="1240" y="3069"/>
              <a:ext cx="1148" cy="406"/>
              <a:chOff x="1240" y="3069"/>
              <a:chExt cx="1148" cy="406"/>
            </a:xfrm>
          </p:grpSpPr>
          <p:grpSp>
            <p:nvGrpSpPr>
              <p:cNvPr id="214078" name="Group 72"/>
              <p:cNvGrpSpPr>
                <a:grpSpLocks/>
              </p:cNvGrpSpPr>
              <p:nvPr/>
            </p:nvGrpSpPr>
            <p:grpSpPr bwMode="auto">
              <a:xfrm>
                <a:off x="1475" y="3069"/>
                <a:ext cx="913" cy="406"/>
                <a:chOff x="1475" y="3069"/>
                <a:chExt cx="913" cy="406"/>
              </a:xfrm>
            </p:grpSpPr>
            <p:sp>
              <p:nvSpPr>
                <p:cNvPr id="214080" name="Rectangle 73" descr="羊皮纸"/>
                <p:cNvSpPr>
                  <a:spLocks noChangeArrowheads="1"/>
                </p:cNvSpPr>
                <p:nvPr/>
              </p:nvSpPr>
              <p:spPr bwMode="auto">
                <a:xfrm>
                  <a:off x="1476" y="3069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81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1475" y="3077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24 39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9" name="Line 75"/>
              <p:cNvSpPr>
                <a:spLocks noChangeShapeType="1"/>
              </p:cNvSpPr>
              <p:nvPr/>
            </p:nvSpPr>
            <p:spPr bwMode="auto">
              <a:xfrm>
                <a:off x="1240" y="3225"/>
                <a:ext cx="235" cy="0"/>
              </a:xfrm>
              <a:prstGeom prst="line">
                <a:avLst/>
              </a:prstGeom>
              <a:noFill/>
              <a:ln w="25400">
                <a:solidFill>
                  <a:srgbClr val="333399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8" name="Group 76"/>
            <p:cNvGrpSpPr>
              <a:grpSpLocks/>
            </p:cNvGrpSpPr>
            <p:nvPr/>
          </p:nvGrpSpPr>
          <p:grpSpPr bwMode="auto">
            <a:xfrm>
              <a:off x="3398" y="3066"/>
              <a:ext cx="1147" cy="406"/>
              <a:chOff x="3398" y="3066"/>
              <a:chExt cx="1147" cy="406"/>
            </a:xfrm>
          </p:grpSpPr>
          <p:grpSp>
            <p:nvGrpSpPr>
              <p:cNvPr id="214074" name="Group 77"/>
              <p:cNvGrpSpPr>
                <a:grpSpLocks/>
              </p:cNvGrpSpPr>
              <p:nvPr/>
            </p:nvGrpSpPr>
            <p:grpSpPr bwMode="auto">
              <a:xfrm>
                <a:off x="3633" y="3066"/>
                <a:ext cx="912" cy="406"/>
                <a:chOff x="3633" y="3066"/>
                <a:chExt cx="912" cy="406"/>
              </a:xfrm>
            </p:grpSpPr>
            <p:sp>
              <p:nvSpPr>
                <p:cNvPr id="214076" name="Rectangle 78" descr="羊皮纸"/>
                <p:cNvSpPr>
                  <a:spLocks noChangeArrowheads="1"/>
                </p:cNvSpPr>
                <p:nvPr/>
              </p:nvSpPr>
              <p:spPr bwMode="auto">
                <a:xfrm>
                  <a:off x="3634" y="3066"/>
                  <a:ext cx="844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7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633" y="3074"/>
                  <a:ext cx="912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68 72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5" name="Line 80"/>
              <p:cNvSpPr>
                <a:spLocks noChangeShapeType="1"/>
              </p:cNvSpPr>
              <p:nvPr/>
            </p:nvSpPr>
            <p:spPr bwMode="auto">
              <a:xfrm>
                <a:off x="3398" y="3222"/>
                <a:ext cx="234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9" name="Group 81"/>
            <p:cNvGrpSpPr>
              <a:grpSpLocks/>
            </p:cNvGrpSpPr>
            <p:nvPr/>
          </p:nvGrpSpPr>
          <p:grpSpPr bwMode="auto">
            <a:xfrm>
              <a:off x="4476" y="3066"/>
              <a:ext cx="1148" cy="406"/>
              <a:chOff x="4476" y="3066"/>
              <a:chExt cx="1148" cy="406"/>
            </a:xfrm>
          </p:grpSpPr>
          <p:grpSp>
            <p:nvGrpSpPr>
              <p:cNvPr id="214070" name="Group 82"/>
              <p:cNvGrpSpPr>
                <a:grpSpLocks/>
              </p:cNvGrpSpPr>
              <p:nvPr/>
            </p:nvGrpSpPr>
            <p:grpSpPr bwMode="auto">
              <a:xfrm>
                <a:off x="4711" y="3066"/>
                <a:ext cx="913" cy="406"/>
                <a:chOff x="4711" y="3066"/>
                <a:chExt cx="913" cy="406"/>
              </a:xfrm>
            </p:grpSpPr>
            <p:sp>
              <p:nvSpPr>
                <p:cNvPr id="214072" name="Rectangle 83" descr="羊皮纸"/>
                <p:cNvSpPr>
                  <a:spLocks noChangeArrowheads="1"/>
                </p:cNvSpPr>
                <p:nvPr/>
              </p:nvSpPr>
              <p:spPr bwMode="auto">
                <a:xfrm>
                  <a:off x="4712" y="3066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73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4711" y="3074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74 88 90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1" name="Line 85"/>
              <p:cNvSpPr>
                <a:spLocks noChangeShapeType="1"/>
              </p:cNvSpPr>
              <p:nvPr/>
            </p:nvSpPr>
            <p:spPr bwMode="auto">
              <a:xfrm>
                <a:off x="4476" y="3222"/>
                <a:ext cx="235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60" name="Group 86"/>
            <p:cNvGrpSpPr>
              <a:grpSpLocks/>
            </p:cNvGrpSpPr>
            <p:nvPr/>
          </p:nvGrpSpPr>
          <p:grpSpPr bwMode="auto">
            <a:xfrm>
              <a:off x="3618" y="2479"/>
              <a:ext cx="918" cy="407"/>
              <a:chOff x="3618" y="2479"/>
              <a:chExt cx="918" cy="407"/>
            </a:xfrm>
          </p:grpSpPr>
          <p:sp>
            <p:nvSpPr>
              <p:cNvPr id="214068" name="Rectangle 87" descr="羊皮纸"/>
              <p:cNvSpPr>
                <a:spLocks noChangeArrowheads="1"/>
              </p:cNvSpPr>
              <p:nvPr/>
            </p:nvSpPr>
            <p:spPr bwMode="auto">
              <a:xfrm>
                <a:off x="3618" y="2479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69" name="Text Box 88"/>
              <p:cNvSpPr txBox="1">
                <a:spLocks noChangeArrowheads="1"/>
              </p:cNvSpPr>
              <p:nvPr/>
            </p:nvSpPr>
            <p:spPr bwMode="auto">
              <a:xfrm>
                <a:off x="3623" y="2488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72 90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61" name="Line 89"/>
            <p:cNvSpPr>
              <a:spLocks noChangeShapeType="1"/>
            </p:cNvSpPr>
            <p:nvPr/>
          </p:nvSpPr>
          <p:spPr bwMode="auto">
            <a:xfrm>
              <a:off x="3987" y="2734"/>
              <a:ext cx="902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4062" name="Group 90"/>
            <p:cNvGrpSpPr>
              <a:grpSpLocks/>
            </p:cNvGrpSpPr>
            <p:nvPr/>
          </p:nvGrpSpPr>
          <p:grpSpPr bwMode="auto">
            <a:xfrm>
              <a:off x="2550" y="1902"/>
              <a:ext cx="918" cy="407"/>
              <a:chOff x="2550" y="1902"/>
              <a:chExt cx="918" cy="407"/>
            </a:xfrm>
          </p:grpSpPr>
          <p:sp>
            <p:nvSpPr>
              <p:cNvPr id="214066" name="Rectangle 91" descr="羊皮纸"/>
              <p:cNvSpPr>
                <a:spLocks noChangeArrowheads="1"/>
              </p:cNvSpPr>
              <p:nvPr/>
            </p:nvSpPr>
            <p:spPr bwMode="auto">
              <a:xfrm>
                <a:off x="2550" y="1902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67" name="Text Box 92"/>
              <p:cNvSpPr txBox="1">
                <a:spLocks noChangeArrowheads="1"/>
              </p:cNvSpPr>
              <p:nvPr/>
            </p:nvSpPr>
            <p:spPr bwMode="auto">
              <a:xfrm>
                <a:off x="2555" y="1911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72 90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63" name="Line 93"/>
            <p:cNvSpPr>
              <a:spLocks noChangeShapeType="1"/>
            </p:cNvSpPr>
            <p:nvPr/>
          </p:nvSpPr>
          <p:spPr bwMode="auto">
            <a:xfrm flipH="1">
              <a:off x="1665" y="2157"/>
              <a:ext cx="1043" cy="30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64" name="Line 94"/>
            <p:cNvSpPr>
              <a:spLocks noChangeShapeType="1"/>
            </p:cNvSpPr>
            <p:nvPr/>
          </p:nvSpPr>
          <p:spPr bwMode="auto">
            <a:xfrm>
              <a:off x="2896" y="2157"/>
              <a:ext cx="914" cy="31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65" name="Line 95"/>
            <p:cNvSpPr>
              <a:spLocks noChangeShapeType="1"/>
            </p:cNvSpPr>
            <p:nvPr/>
          </p:nvSpPr>
          <p:spPr bwMode="auto">
            <a:xfrm flipH="1" flipV="1">
              <a:off x="3787" y="2734"/>
              <a:ext cx="0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0288" name="Text Box 96"/>
          <p:cNvSpPr txBox="1">
            <a:spLocks noChangeArrowheads="1"/>
          </p:cNvSpPr>
          <p:nvPr/>
        </p:nvSpPr>
        <p:spPr bwMode="auto">
          <a:xfrm>
            <a:off x="5159376" y="6211888"/>
            <a:ext cx="232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树高增加一层！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0289" name="Rectangle 97"/>
          <p:cNvSpPr>
            <a:spLocks noChangeArrowheads="1"/>
          </p:cNvSpPr>
          <p:nvPr/>
        </p:nvSpPr>
        <p:spPr bwMode="white">
          <a:xfrm>
            <a:off x="1016795" y="52353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树的插入示例（续）</a:t>
            </a:r>
          </a:p>
        </p:txBody>
      </p:sp>
      <p:grpSp>
        <p:nvGrpSpPr>
          <p:cNvPr id="214026" name="Group 58"/>
          <p:cNvGrpSpPr>
            <a:grpSpLocks/>
          </p:cNvGrpSpPr>
          <p:nvPr/>
        </p:nvGrpSpPr>
        <p:grpSpPr bwMode="auto">
          <a:xfrm>
            <a:off x="2279651" y="638175"/>
            <a:ext cx="7019925" cy="2070100"/>
            <a:chOff x="476" y="2750"/>
            <a:chExt cx="4422" cy="1324"/>
          </a:xfrm>
        </p:grpSpPr>
        <p:sp>
          <p:nvSpPr>
            <p:cNvPr id="214029" name="Text Box 29"/>
            <p:cNvSpPr txBox="1">
              <a:spLocks noChangeArrowheads="1"/>
            </p:cNvSpPr>
            <p:nvPr/>
          </p:nvSpPr>
          <p:spPr bwMode="auto">
            <a:xfrm>
              <a:off x="476" y="2750"/>
              <a:ext cx="267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grpSp>
          <p:nvGrpSpPr>
            <p:cNvPr id="214030" name="Group 57"/>
            <p:cNvGrpSpPr>
              <a:grpSpLocks/>
            </p:cNvGrpSpPr>
            <p:nvPr/>
          </p:nvGrpSpPr>
          <p:grpSpPr bwMode="auto">
            <a:xfrm>
              <a:off x="1338" y="3113"/>
              <a:ext cx="3560" cy="961"/>
              <a:chOff x="1338" y="3113"/>
              <a:chExt cx="3560" cy="961"/>
            </a:xfrm>
          </p:grpSpPr>
          <p:grpSp>
            <p:nvGrpSpPr>
              <p:cNvPr id="214031" name="Group 31"/>
              <p:cNvGrpSpPr>
                <a:grpSpLocks/>
              </p:cNvGrpSpPr>
              <p:nvPr/>
            </p:nvGrpSpPr>
            <p:grpSpPr bwMode="auto">
              <a:xfrm>
                <a:off x="1338" y="3680"/>
                <a:ext cx="1230" cy="394"/>
                <a:chOff x="1338" y="3603"/>
                <a:chExt cx="1230" cy="394"/>
              </a:xfrm>
            </p:grpSpPr>
            <p:grpSp>
              <p:nvGrpSpPr>
                <p:cNvPr id="214047" name="Group 32"/>
                <p:cNvGrpSpPr>
                  <a:grpSpLocks/>
                </p:cNvGrpSpPr>
                <p:nvPr/>
              </p:nvGrpSpPr>
              <p:grpSpPr bwMode="auto">
                <a:xfrm>
                  <a:off x="1587" y="3603"/>
                  <a:ext cx="981" cy="394"/>
                  <a:chOff x="1587" y="3603"/>
                  <a:chExt cx="981" cy="394"/>
                </a:xfrm>
              </p:grpSpPr>
              <p:sp>
                <p:nvSpPr>
                  <p:cNvPr id="214049" name="Rectangle 33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1591" y="3603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405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7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01 15 24 39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4048" name="Line 35"/>
                <p:cNvSpPr>
                  <a:spLocks noChangeShapeType="1"/>
                </p:cNvSpPr>
                <p:nvPr/>
              </p:nvSpPr>
              <p:spPr bwMode="auto">
                <a:xfrm>
                  <a:off x="1338" y="3772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rgbClr val="333399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032" name="Group 36"/>
              <p:cNvGrpSpPr>
                <a:grpSpLocks/>
              </p:cNvGrpSpPr>
              <p:nvPr/>
            </p:nvGrpSpPr>
            <p:grpSpPr bwMode="auto">
              <a:xfrm>
                <a:off x="2497" y="3681"/>
                <a:ext cx="1222" cy="393"/>
                <a:chOff x="2497" y="3604"/>
                <a:chExt cx="1222" cy="393"/>
              </a:xfrm>
            </p:grpSpPr>
            <p:grpSp>
              <p:nvGrpSpPr>
                <p:cNvPr id="214043" name="Group 37"/>
                <p:cNvGrpSpPr>
                  <a:grpSpLocks/>
                </p:cNvGrpSpPr>
                <p:nvPr/>
              </p:nvGrpSpPr>
              <p:grpSpPr bwMode="auto">
                <a:xfrm>
                  <a:off x="2738" y="3604"/>
                  <a:ext cx="981" cy="393"/>
                  <a:chOff x="2738" y="3604"/>
                  <a:chExt cx="981" cy="393"/>
                </a:xfrm>
              </p:grpSpPr>
              <p:sp>
                <p:nvSpPr>
                  <p:cNvPr id="214045" name="Rectangle 38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2750" y="3607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4046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8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53 63 72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4044" name="Line 40"/>
                <p:cNvSpPr>
                  <a:spLocks noChangeShapeType="1"/>
                </p:cNvSpPr>
                <p:nvPr/>
              </p:nvSpPr>
              <p:spPr bwMode="auto">
                <a:xfrm>
                  <a:off x="2497" y="3761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033" name="Group 41"/>
              <p:cNvGrpSpPr>
                <a:grpSpLocks/>
              </p:cNvGrpSpPr>
              <p:nvPr/>
            </p:nvGrpSpPr>
            <p:grpSpPr bwMode="auto">
              <a:xfrm>
                <a:off x="2239" y="3113"/>
                <a:ext cx="981" cy="394"/>
                <a:chOff x="2239" y="3036"/>
                <a:chExt cx="981" cy="394"/>
              </a:xfrm>
            </p:grpSpPr>
            <p:sp>
              <p:nvSpPr>
                <p:cNvPr id="214041" name="Rectangle 42" descr="羊皮纸"/>
                <p:cNvSpPr>
                  <a:spLocks noChangeArrowheads="1"/>
                </p:cNvSpPr>
                <p:nvPr/>
              </p:nvSpPr>
              <p:spPr bwMode="auto">
                <a:xfrm>
                  <a:off x="2264" y="3036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42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239" y="3037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34" name="Line 44"/>
              <p:cNvSpPr>
                <a:spLocks noChangeShapeType="1"/>
              </p:cNvSpPr>
              <p:nvPr/>
            </p:nvSpPr>
            <p:spPr bwMode="auto">
              <a:xfrm flipH="1">
                <a:off x="1749" y="3364"/>
                <a:ext cx="642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035" name="Line 45"/>
              <p:cNvSpPr>
                <a:spLocks noChangeShapeType="1"/>
              </p:cNvSpPr>
              <p:nvPr/>
            </p:nvSpPr>
            <p:spPr bwMode="auto">
              <a:xfrm>
                <a:off x="2567" y="3364"/>
                <a:ext cx="366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4036" name="Group 47"/>
              <p:cNvGrpSpPr>
                <a:grpSpLocks/>
              </p:cNvGrpSpPr>
              <p:nvPr/>
            </p:nvGrpSpPr>
            <p:grpSpPr bwMode="auto">
              <a:xfrm>
                <a:off x="3917" y="3681"/>
                <a:ext cx="981" cy="393"/>
                <a:chOff x="3917" y="3604"/>
                <a:chExt cx="981" cy="393"/>
              </a:xfrm>
            </p:grpSpPr>
            <p:sp>
              <p:nvSpPr>
                <p:cNvPr id="214039" name="Rectangle 48" descr="羊皮纸"/>
                <p:cNvSpPr>
                  <a:spLocks noChangeArrowheads="1"/>
                </p:cNvSpPr>
                <p:nvPr/>
              </p:nvSpPr>
              <p:spPr bwMode="auto">
                <a:xfrm>
                  <a:off x="3920" y="3607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40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917" y="3604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37" name="Line 50"/>
              <p:cNvSpPr>
                <a:spLocks noChangeShapeType="1"/>
              </p:cNvSpPr>
              <p:nvPr/>
            </p:nvSpPr>
            <p:spPr bwMode="auto">
              <a:xfrm>
                <a:off x="3667" y="3838"/>
                <a:ext cx="252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038" name="Line 51"/>
              <p:cNvSpPr>
                <a:spLocks noChangeShapeType="1"/>
              </p:cNvSpPr>
              <p:nvPr/>
            </p:nvSpPr>
            <p:spPr bwMode="auto">
              <a:xfrm>
                <a:off x="2787" y="3364"/>
                <a:ext cx="1248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14027" name="Text Box 53"/>
          <p:cNvSpPr txBox="1">
            <a:spLocks noChangeArrowheads="1"/>
          </p:cNvSpPr>
          <p:nvPr/>
        </p:nvSpPr>
        <p:spPr bwMode="auto">
          <a:xfrm>
            <a:off x="1482725" y="3111501"/>
            <a:ext cx="45720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加入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10, 44, 68, 74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的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树</a:t>
            </a:r>
            <a:endParaRPr kumimoji="0" lang="en-US" altLang="zh-CN" sz="2600">
              <a:solidFill>
                <a:srgbClr val="008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28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4"/>
          <p:cNvSpPr>
            <a:spLocks noChangeArrowheads="1"/>
          </p:cNvSpPr>
          <p:nvPr/>
        </p:nvSpPr>
        <p:spPr bwMode="auto">
          <a:xfrm>
            <a:off x="3360738" y="6237288"/>
            <a:ext cx="52562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树中做简单删除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grpSp>
        <p:nvGrpSpPr>
          <p:cNvPr id="215043" name="Group 94"/>
          <p:cNvGrpSpPr>
            <a:grpSpLocks/>
          </p:cNvGrpSpPr>
          <p:nvPr/>
        </p:nvGrpSpPr>
        <p:grpSpPr bwMode="auto">
          <a:xfrm>
            <a:off x="1638300" y="1006475"/>
            <a:ext cx="8902700" cy="2744788"/>
            <a:chOff x="62" y="386"/>
            <a:chExt cx="5608" cy="1729"/>
          </a:xfrm>
        </p:grpSpPr>
        <p:grpSp>
          <p:nvGrpSpPr>
            <p:cNvPr id="215092" name="Group 7"/>
            <p:cNvGrpSpPr>
              <a:grpSpLocks/>
            </p:cNvGrpSpPr>
            <p:nvPr/>
          </p:nvGrpSpPr>
          <p:grpSpPr bwMode="auto">
            <a:xfrm>
              <a:off x="62" y="1012"/>
              <a:ext cx="5608" cy="967"/>
              <a:chOff x="87" y="1071"/>
              <a:chExt cx="5608" cy="967"/>
            </a:xfrm>
          </p:grpSpPr>
          <p:grpSp>
            <p:nvGrpSpPr>
              <p:cNvPr id="215099" name="Group 8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5132" name="Line 9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33" name="Rectangle 10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3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0" name="Group 12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5129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30" name="Rectangle 14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3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1" name="Group 16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5126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7" name="Rectangle 18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2" name="Group 20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5123" name="Line 21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4" name="Rectangle 22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3" name="Group 24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5120" name="Line 25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1" name="Rectangle 26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2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4" name="Group 28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5117" name="Line 29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18" name="Rectangle 30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5" name="Group 32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5115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5106" name="Line 35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7" name="Line 36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8" name="Line 37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9" name="Line 38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5110" name="Group 39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5113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5111" name="Line 42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12" name="Line 43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5093" name="Group 44"/>
            <p:cNvGrpSpPr>
              <a:grpSpLocks/>
            </p:cNvGrpSpPr>
            <p:nvPr/>
          </p:nvGrpSpPr>
          <p:grpSpPr bwMode="auto">
            <a:xfrm>
              <a:off x="2592" y="386"/>
              <a:ext cx="898" cy="332"/>
              <a:chOff x="2617" y="445"/>
              <a:chExt cx="898" cy="332"/>
            </a:xfrm>
          </p:grpSpPr>
          <p:sp>
            <p:nvSpPr>
              <p:cNvPr id="215097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98" name="Text Box 46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5094" name="Line 47"/>
            <p:cNvSpPr>
              <a:spLocks noChangeShapeType="1"/>
            </p:cNvSpPr>
            <p:nvPr/>
          </p:nvSpPr>
          <p:spPr bwMode="auto">
            <a:xfrm flipH="1">
              <a:off x="1349" y="627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5" name="Line 48"/>
            <p:cNvSpPr>
              <a:spLocks noChangeShapeType="1"/>
            </p:cNvSpPr>
            <p:nvPr/>
          </p:nvSpPr>
          <p:spPr bwMode="auto">
            <a:xfrm>
              <a:off x="2900" y="630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6" name="Text Box 49"/>
            <p:cNvSpPr txBox="1">
              <a:spLocks noChangeArrowheads="1"/>
            </p:cNvSpPr>
            <p:nvPr/>
          </p:nvSpPr>
          <p:spPr bwMode="auto">
            <a:xfrm>
              <a:off x="2517" y="1707"/>
              <a:ext cx="377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</a:t>
              </a:r>
              <a:endParaRPr kumimoji="0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</p:grpSp>
      <p:sp>
        <p:nvSpPr>
          <p:cNvPr id="215044" name="Text Box 50"/>
          <p:cNvSpPr txBox="1">
            <a:spLocks noChangeArrowheads="1"/>
          </p:cNvSpPr>
          <p:nvPr/>
        </p:nvSpPr>
        <p:spPr bwMode="auto">
          <a:xfrm>
            <a:off x="1749426" y="3667126"/>
            <a:ext cx="302101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简单删除关键码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47</a:t>
            </a:r>
            <a:r>
              <a:rPr kumimoji="0" lang="en-US" altLang="zh-CN" sz="2200">
                <a:latin typeface="Times New Roman" panose="02020603050405020304" pitchFamily="18" charset="0"/>
              </a:rPr>
              <a:t>,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上层索引可以不改</a:t>
            </a:r>
          </a:p>
        </p:txBody>
      </p:sp>
      <p:grpSp>
        <p:nvGrpSpPr>
          <p:cNvPr id="522340" name="Group 100"/>
          <p:cNvGrpSpPr>
            <a:grpSpLocks/>
          </p:cNvGrpSpPr>
          <p:nvPr/>
        </p:nvGrpSpPr>
        <p:grpSpPr bwMode="auto">
          <a:xfrm>
            <a:off x="1631950" y="3708400"/>
            <a:ext cx="8902700" cy="2528888"/>
            <a:chOff x="68" y="2336"/>
            <a:chExt cx="5608" cy="1593"/>
          </a:xfrm>
        </p:grpSpPr>
        <p:grpSp>
          <p:nvGrpSpPr>
            <p:cNvPr id="215052" name="Group 52"/>
            <p:cNvGrpSpPr>
              <a:grpSpLocks/>
            </p:cNvGrpSpPr>
            <p:nvPr/>
          </p:nvGrpSpPr>
          <p:grpSpPr bwMode="auto">
            <a:xfrm>
              <a:off x="68" y="3583"/>
              <a:ext cx="1047" cy="332"/>
              <a:chOff x="87" y="1692"/>
              <a:chExt cx="1047" cy="332"/>
            </a:xfrm>
          </p:grpSpPr>
          <p:sp>
            <p:nvSpPr>
              <p:cNvPr id="215089" name="Line 53"/>
              <p:cNvSpPr>
                <a:spLocks noChangeShapeType="1"/>
              </p:cNvSpPr>
              <p:nvPr/>
            </p:nvSpPr>
            <p:spPr bwMode="auto">
              <a:xfrm>
                <a:off x="87" y="1842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90" name="Rectangle 54" descr="羊皮纸"/>
              <p:cNvSpPr>
                <a:spLocks noChangeArrowheads="1"/>
              </p:cNvSpPr>
              <p:nvPr/>
            </p:nvSpPr>
            <p:spPr bwMode="auto">
              <a:xfrm>
                <a:off x="270" y="1715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91" name="Text Box 55"/>
              <p:cNvSpPr txBox="1">
                <a:spLocks noChangeArrowheads="1"/>
              </p:cNvSpPr>
              <p:nvPr/>
            </p:nvSpPr>
            <p:spPr bwMode="auto">
              <a:xfrm>
                <a:off x="237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10 15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3" name="Group 56"/>
            <p:cNvGrpSpPr>
              <a:grpSpLocks/>
            </p:cNvGrpSpPr>
            <p:nvPr/>
          </p:nvGrpSpPr>
          <p:grpSpPr bwMode="auto">
            <a:xfrm>
              <a:off x="1001" y="3583"/>
              <a:ext cx="1021" cy="332"/>
              <a:chOff x="1020" y="1692"/>
              <a:chExt cx="1021" cy="332"/>
            </a:xfrm>
          </p:grpSpPr>
          <p:sp>
            <p:nvSpPr>
              <p:cNvPr id="215086" name="Line 57"/>
              <p:cNvSpPr>
                <a:spLocks noChangeShapeType="1"/>
              </p:cNvSpPr>
              <p:nvPr/>
            </p:nvSpPr>
            <p:spPr bwMode="auto">
              <a:xfrm flipV="1">
                <a:off x="1020" y="1837"/>
                <a:ext cx="154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7" name="Rectangle 58" descr="羊皮纸"/>
              <p:cNvSpPr>
                <a:spLocks noChangeArrowheads="1"/>
              </p:cNvSpPr>
              <p:nvPr/>
            </p:nvSpPr>
            <p:spPr bwMode="auto">
              <a:xfrm>
                <a:off x="1179" y="1710"/>
                <a:ext cx="816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8" name="Text Box 59"/>
              <p:cNvSpPr txBox="1">
                <a:spLocks noChangeArrowheads="1"/>
              </p:cNvSpPr>
              <p:nvPr/>
            </p:nvSpPr>
            <p:spPr bwMode="auto">
              <a:xfrm>
                <a:off x="1144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18 22 27 34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4" name="Group 60"/>
            <p:cNvGrpSpPr>
              <a:grpSpLocks/>
            </p:cNvGrpSpPr>
            <p:nvPr/>
          </p:nvGrpSpPr>
          <p:grpSpPr bwMode="auto">
            <a:xfrm>
              <a:off x="1976" y="3583"/>
              <a:ext cx="1034" cy="332"/>
              <a:chOff x="1995" y="1692"/>
              <a:chExt cx="1034" cy="332"/>
            </a:xfrm>
          </p:grpSpPr>
          <p:sp>
            <p:nvSpPr>
              <p:cNvPr id="215083" name="Line 61"/>
              <p:cNvSpPr>
                <a:spLocks noChangeShapeType="1"/>
              </p:cNvSpPr>
              <p:nvPr/>
            </p:nvSpPr>
            <p:spPr bwMode="auto">
              <a:xfrm flipV="1">
                <a:off x="1995" y="1837"/>
                <a:ext cx="151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4" name="Rectangle 62" descr="羊皮纸"/>
              <p:cNvSpPr>
                <a:spLocks noChangeArrowheads="1"/>
              </p:cNvSpPr>
              <p:nvPr/>
            </p:nvSpPr>
            <p:spPr bwMode="auto">
              <a:xfrm>
                <a:off x="2152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5" name="Text Box 63"/>
              <p:cNvSpPr txBox="1">
                <a:spLocks noChangeArrowheads="1"/>
              </p:cNvSpPr>
              <p:nvPr/>
            </p:nvSpPr>
            <p:spPr bwMode="auto">
              <a:xfrm>
                <a:off x="2132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40 44 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5" name="Group 64"/>
            <p:cNvGrpSpPr>
              <a:grpSpLocks/>
            </p:cNvGrpSpPr>
            <p:nvPr/>
          </p:nvGrpSpPr>
          <p:grpSpPr bwMode="auto">
            <a:xfrm>
              <a:off x="2879" y="3583"/>
              <a:ext cx="1061" cy="332"/>
              <a:chOff x="2898" y="1692"/>
              <a:chExt cx="1061" cy="332"/>
            </a:xfrm>
          </p:grpSpPr>
          <p:sp>
            <p:nvSpPr>
              <p:cNvPr id="215080" name="Line 65"/>
              <p:cNvSpPr>
                <a:spLocks noChangeShapeType="1"/>
              </p:cNvSpPr>
              <p:nvPr/>
            </p:nvSpPr>
            <p:spPr bwMode="auto">
              <a:xfrm>
                <a:off x="2898" y="1838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1" name="Rectangle 66" descr="羊皮纸"/>
              <p:cNvSpPr>
                <a:spLocks noChangeArrowheads="1"/>
              </p:cNvSpPr>
              <p:nvPr/>
            </p:nvSpPr>
            <p:spPr bwMode="auto">
              <a:xfrm>
                <a:off x="3081" y="1710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2" name="Text Box 67"/>
              <p:cNvSpPr txBox="1">
                <a:spLocks noChangeArrowheads="1"/>
              </p:cNvSpPr>
              <p:nvPr/>
            </p:nvSpPr>
            <p:spPr bwMode="auto">
              <a:xfrm>
                <a:off x="3061" y="1692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54 67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6" name="Group 68"/>
            <p:cNvGrpSpPr>
              <a:grpSpLocks/>
            </p:cNvGrpSpPr>
            <p:nvPr/>
          </p:nvGrpSpPr>
          <p:grpSpPr bwMode="auto">
            <a:xfrm>
              <a:off x="3809" y="3597"/>
              <a:ext cx="1048" cy="332"/>
              <a:chOff x="3828" y="1706"/>
              <a:chExt cx="1048" cy="332"/>
            </a:xfrm>
          </p:grpSpPr>
          <p:sp>
            <p:nvSpPr>
              <p:cNvPr id="215077" name="Line 69"/>
              <p:cNvSpPr>
                <a:spLocks noChangeShapeType="1"/>
              </p:cNvSpPr>
              <p:nvPr/>
            </p:nvSpPr>
            <p:spPr bwMode="auto">
              <a:xfrm>
                <a:off x="3828" y="1837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78" name="Rectangle 70" descr="羊皮纸"/>
              <p:cNvSpPr>
                <a:spLocks noChangeArrowheads="1"/>
              </p:cNvSpPr>
              <p:nvPr/>
            </p:nvSpPr>
            <p:spPr bwMode="auto">
              <a:xfrm>
                <a:off x="4011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9" name="Text Box 71"/>
              <p:cNvSpPr txBox="1">
                <a:spLocks noChangeArrowheads="1"/>
              </p:cNvSpPr>
              <p:nvPr/>
            </p:nvSpPr>
            <p:spPr bwMode="auto">
              <a:xfrm>
                <a:off x="3979" y="1706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72 74 78 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7" name="Group 72"/>
            <p:cNvGrpSpPr>
              <a:grpSpLocks/>
            </p:cNvGrpSpPr>
            <p:nvPr/>
          </p:nvGrpSpPr>
          <p:grpSpPr bwMode="auto">
            <a:xfrm>
              <a:off x="4748" y="3597"/>
              <a:ext cx="928" cy="332"/>
              <a:chOff x="4767" y="1706"/>
              <a:chExt cx="928" cy="332"/>
            </a:xfrm>
          </p:grpSpPr>
          <p:sp>
            <p:nvSpPr>
              <p:cNvPr id="215074" name="Line 73"/>
              <p:cNvSpPr>
                <a:spLocks noChangeShapeType="1"/>
              </p:cNvSpPr>
              <p:nvPr/>
            </p:nvSpPr>
            <p:spPr bwMode="auto">
              <a:xfrm>
                <a:off x="4767" y="1837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75" name="Rectangle 74" descr="羊皮纸"/>
              <p:cNvSpPr>
                <a:spLocks noChangeArrowheads="1"/>
              </p:cNvSpPr>
              <p:nvPr/>
            </p:nvSpPr>
            <p:spPr bwMode="auto">
              <a:xfrm>
                <a:off x="4941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6" name="Text Box 75"/>
              <p:cNvSpPr txBox="1">
                <a:spLocks noChangeArrowheads="1"/>
              </p:cNvSpPr>
              <p:nvPr/>
            </p:nvSpPr>
            <p:spPr bwMode="auto">
              <a:xfrm>
                <a:off x="4931" y="1706"/>
                <a:ext cx="693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81 84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8" name="Group 76"/>
            <p:cNvGrpSpPr>
              <a:grpSpLocks/>
            </p:cNvGrpSpPr>
            <p:nvPr/>
          </p:nvGrpSpPr>
          <p:grpSpPr bwMode="auto">
            <a:xfrm>
              <a:off x="1150" y="2962"/>
              <a:ext cx="897" cy="332"/>
              <a:chOff x="1169" y="1071"/>
              <a:chExt cx="897" cy="332"/>
            </a:xfrm>
          </p:grpSpPr>
          <p:sp>
            <p:nvSpPr>
              <p:cNvPr id="215072" name="Rectangle 77" descr="羊皮纸"/>
              <p:cNvSpPr>
                <a:spLocks noChangeArrowheads="1"/>
              </p:cNvSpPr>
              <p:nvPr/>
            </p:nvSpPr>
            <p:spPr bwMode="auto">
              <a:xfrm>
                <a:off x="1202" y="1071"/>
                <a:ext cx="793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3" name="Text Box 78"/>
              <p:cNvSpPr txBox="1">
                <a:spLocks noChangeArrowheads="1"/>
              </p:cNvSpPr>
              <p:nvPr/>
            </p:nvSpPr>
            <p:spPr bwMode="auto">
              <a:xfrm>
                <a:off x="1169" y="1071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100">
                    <a:latin typeface="Arial Narrow" panose="020B0606020202030204" pitchFamily="34" charset="0"/>
                    <a:ea typeface="宋体" panose="02010600030101010101" pitchFamily="2" charset="-122"/>
                  </a:rPr>
                  <a:t>15 34 47 67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5059" name="Line 79"/>
            <p:cNvSpPr>
              <a:spLocks noChangeShapeType="1"/>
            </p:cNvSpPr>
            <p:nvPr/>
          </p:nvSpPr>
          <p:spPr bwMode="auto">
            <a:xfrm flipH="1">
              <a:off x="415" y="3205"/>
              <a:ext cx="88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0" name="Line 80"/>
            <p:cNvSpPr>
              <a:spLocks noChangeShapeType="1"/>
            </p:cNvSpPr>
            <p:nvPr/>
          </p:nvSpPr>
          <p:spPr bwMode="auto">
            <a:xfrm flipH="1">
              <a:off x="1343" y="3200"/>
              <a:ext cx="143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1" name="Line 81"/>
            <p:cNvSpPr>
              <a:spLocks noChangeShapeType="1"/>
            </p:cNvSpPr>
            <p:nvPr/>
          </p:nvSpPr>
          <p:spPr bwMode="auto">
            <a:xfrm>
              <a:off x="1654" y="3205"/>
              <a:ext cx="642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2" name="Line 82"/>
            <p:cNvSpPr>
              <a:spLocks noChangeShapeType="1"/>
            </p:cNvSpPr>
            <p:nvPr/>
          </p:nvSpPr>
          <p:spPr bwMode="auto">
            <a:xfrm>
              <a:off x="1842" y="3205"/>
              <a:ext cx="139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5063" name="Group 83"/>
            <p:cNvGrpSpPr>
              <a:grpSpLocks/>
            </p:cNvGrpSpPr>
            <p:nvPr/>
          </p:nvGrpSpPr>
          <p:grpSpPr bwMode="auto">
            <a:xfrm>
              <a:off x="4345" y="2985"/>
              <a:ext cx="897" cy="332"/>
              <a:chOff x="4364" y="1094"/>
              <a:chExt cx="897" cy="332"/>
            </a:xfrm>
          </p:grpSpPr>
          <p:sp>
            <p:nvSpPr>
              <p:cNvPr id="215070" name="Rectangle 84" descr="羊皮纸"/>
              <p:cNvSpPr>
                <a:spLocks noChangeArrowheads="1"/>
              </p:cNvSpPr>
              <p:nvPr/>
            </p:nvSpPr>
            <p:spPr bwMode="auto">
              <a:xfrm>
                <a:off x="4388" y="1111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1" name="Text Box 85"/>
              <p:cNvSpPr txBox="1">
                <a:spLocks noChangeArrowheads="1"/>
              </p:cNvSpPr>
              <p:nvPr/>
            </p:nvSpPr>
            <p:spPr bwMode="auto">
              <a:xfrm>
                <a:off x="4364" y="1094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78 84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5064" name="Line 86"/>
            <p:cNvSpPr>
              <a:spLocks noChangeShapeType="1"/>
            </p:cNvSpPr>
            <p:nvPr/>
          </p:nvSpPr>
          <p:spPr bwMode="auto">
            <a:xfrm flipH="1">
              <a:off x="4134" y="3205"/>
              <a:ext cx="320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5" name="Line 87"/>
            <p:cNvSpPr>
              <a:spLocks noChangeShapeType="1"/>
            </p:cNvSpPr>
            <p:nvPr/>
          </p:nvSpPr>
          <p:spPr bwMode="auto">
            <a:xfrm>
              <a:off x="4631" y="3205"/>
              <a:ext cx="45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6" name="Rectangle 89" descr="羊皮纸"/>
            <p:cNvSpPr>
              <a:spLocks noChangeArrowheads="1"/>
            </p:cNvSpPr>
            <p:nvPr/>
          </p:nvSpPr>
          <p:spPr bwMode="auto">
            <a:xfrm>
              <a:off x="2634" y="2358"/>
              <a:ext cx="755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5067" name="Text Box 90"/>
            <p:cNvSpPr txBox="1">
              <a:spLocks noChangeArrowheads="1"/>
            </p:cNvSpPr>
            <p:nvPr/>
          </p:nvSpPr>
          <p:spPr bwMode="auto">
            <a:xfrm>
              <a:off x="2598" y="2336"/>
              <a:ext cx="898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67 84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215068" name="Line 91"/>
            <p:cNvSpPr>
              <a:spLocks noChangeShapeType="1"/>
            </p:cNvSpPr>
            <p:nvPr/>
          </p:nvSpPr>
          <p:spPr bwMode="auto">
            <a:xfrm flipH="1">
              <a:off x="1355" y="2577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9" name="Line 92"/>
            <p:cNvSpPr>
              <a:spLocks noChangeShapeType="1"/>
            </p:cNvSpPr>
            <p:nvPr/>
          </p:nvSpPr>
          <p:spPr bwMode="auto">
            <a:xfrm>
              <a:off x="2906" y="2580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333" name="Rectangle 93"/>
          <p:cNvSpPr>
            <a:spLocks noChangeArrowheads="1"/>
          </p:cNvSpPr>
          <p:nvPr/>
        </p:nvSpPr>
        <p:spPr bwMode="white">
          <a:xfrm>
            <a:off x="1139032" y="74612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4"/>
          <p:cNvSpPr>
            <a:spLocks noChangeArrowheads="1"/>
          </p:cNvSpPr>
          <p:nvPr/>
        </p:nvSpPr>
        <p:spPr bwMode="auto">
          <a:xfrm>
            <a:off x="3071814" y="6165850"/>
            <a:ext cx="583247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树中删除时的调整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grpSp>
        <p:nvGrpSpPr>
          <p:cNvPr id="216067" name="Group 100"/>
          <p:cNvGrpSpPr>
            <a:grpSpLocks/>
          </p:cNvGrpSpPr>
          <p:nvPr/>
        </p:nvGrpSpPr>
        <p:grpSpPr bwMode="auto">
          <a:xfrm>
            <a:off x="1625600" y="1006475"/>
            <a:ext cx="8902700" cy="2528888"/>
            <a:chOff x="0" y="667"/>
            <a:chExt cx="5608" cy="1593"/>
          </a:xfrm>
        </p:grpSpPr>
        <p:grpSp>
          <p:nvGrpSpPr>
            <p:cNvPr id="216118" name="Group 7"/>
            <p:cNvGrpSpPr>
              <a:grpSpLocks/>
            </p:cNvGrpSpPr>
            <p:nvPr/>
          </p:nvGrpSpPr>
          <p:grpSpPr bwMode="auto">
            <a:xfrm>
              <a:off x="0" y="1293"/>
              <a:ext cx="5608" cy="967"/>
              <a:chOff x="87" y="1071"/>
              <a:chExt cx="5608" cy="967"/>
            </a:xfrm>
          </p:grpSpPr>
          <p:grpSp>
            <p:nvGrpSpPr>
              <p:cNvPr id="216125" name="Group 8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6158" name="Line 9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9" name="Rectangle 10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6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6" name="Group 12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6155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6" name="Rectangle 14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7" name="Group 16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6152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3" name="Rectangle 18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4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8" name="Group 20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6149" name="Line 21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0" name="Rectangle 22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9" name="Group 24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6146" name="Line 25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47" name="Rectangle 26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30" name="Group 28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6143" name="Line 29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44" name="Rectangle 30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31" name="Group 32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6141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132" name="Line 35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3" name="Line 36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4" name="Line 37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5" name="Line 38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6136" name="Group 39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6139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137" name="Line 42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8" name="Line 43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119" name="Group 44"/>
            <p:cNvGrpSpPr>
              <a:grpSpLocks/>
            </p:cNvGrpSpPr>
            <p:nvPr/>
          </p:nvGrpSpPr>
          <p:grpSpPr bwMode="auto">
            <a:xfrm>
              <a:off x="2530" y="667"/>
              <a:ext cx="898" cy="332"/>
              <a:chOff x="2617" y="445"/>
              <a:chExt cx="898" cy="332"/>
            </a:xfrm>
          </p:grpSpPr>
          <p:sp>
            <p:nvSpPr>
              <p:cNvPr id="216123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6124" name="Text Box 46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6120" name="Line 47"/>
            <p:cNvSpPr>
              <a:spLocks noChangeShapeType="1"/>
            </p:cNvSpPr>
            <p:nvPr/>
          </p:nvSpPr>
          <p:spPr bwMode="auto">
            <a:xfrm flipH="1">
              <a:off x="1287" y="908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1" name="Line 48"/>
            <p:cNvSpPr>
              <a:spLocks noChangeShapeType="1"/>
            </p:cNvSpPr>
            <p:nvPr/>
          </p:nvSpPr>
          <p:spPr bwMode="auto">
            <a:xfrm>
              <a:off x="2838" y="911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2" name="Text Box 49"/>
            <p:cNvSpPr txBox="1">
              <a:spLocks noChangeArrowheads="1"/>
            </p:cNvSpPr>
            <p:nvPr/>
          </p:nvSpPr>
          <p:spPr bwMode="auto">
            <a:xfrm>
              <a:off x="439" y="1706"/>
              <a:ext cx="377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</a:t>
              </a:r>
              <a:endParaRPr kumimoji="0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</p:grpSp>
      <p:sp>
        <p:nvSpPr>
          <p:cNvPr id="216068" name="Text Box 50"/>
          <p:cNvSpPr txBox="1">
            <a:spLocks noChangeArrowheads="1"/>
          </p:cNvSpPr>
          <p:nvPr/>
        </p:nvSpPr>
        <p:spPr bwMode="auto">
          <a:xfrm>
            <a:off x="1774825" y="3644901"/>
            <a:ext cx="27368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删除关键码</a:t>
            </a:r>
            <a:r>
              <a:rPr kumimoji="0" lang="en-US" altLang="zh-CN" sz="2200">
                <a:latin typeface="Times New Roman" panose="02020603050405020304" pitchFamily="18" charset="0"/>
              </a:rPr>
              <a:t>15, </a:t>
            </a:r>
            <a:r>
              <a:rPr kumimoji="0" lang="zh-CN" altLang="en-US" sz="2200">
                <a:latin typeface="Times New Roman" panose="02020603050405020304" pitchFamily="18" charset="0"/>
              </a:rPr>
              <a:t>调整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上层索引改变</a:t>
            </a:r>
          </a:p>
        </p:txBody>
      </p:sp>
      <p:grpSp>
        <p:nvGrpSpPr>
          <p:cNvPr id="216069" name="Group 51"/>
          <p:cNvGrpSpPr>
            <a:grpSpLocks/>
          </p:cNvGrpSpPr>
          <p:nvPr/>
        </p:nvGrpSpPr>
        <p:grpSpPr bwMode="auto">
          <a:xfrm>
            <a:off x="1657350" y="3636964"/>
            <a:ext cx="8902700" cy="2528887"/>
            <a:chOff x="68" y="2132"/>
            <a:chExt cx="5608" cy="1593"/>
          </a:xfrm>
        </p:grpSpPr>
        <p:grpSp>
          <p:nvGrpSpPr>
            <p:cNvPr id="216076" name="Group 52"/>
            <p:cNvGrpSpPr>
              <a:grpSpLocks/>
            </p:cNvGrpSpPr>
            <p:nvPr/>
          </p:nvGrpSpPr>
          <p:grpSpPr bwMode="auto">
            <a:xfrm>
              <a:off x="68" y="2758"/>
              <a:ext cx="5608" cy="967"/>
              <a:chOff x="87" y="1071"/>
              <a:chExt cx="5608" cy="967"/>
            </a:xfrm>
          </p:grpSpPr>
          <p:grpSp>
            <p:nvGrpSpPr>
              <p:cNvPr id="216082" name="Group 53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6115" name="Line 54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6" name="Rectangle 55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7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</a:t>
                  </a:r>
                  <a:r>
                    <a:rPr kumimoji="0" lang="en-US" altLang="zh-CN" sz="22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3" name="Group 57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6112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3" name="Rectangle 59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4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4" name="Group 61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6109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0" name="Rectangle 63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1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5" name="Group 65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6106" name="Line 66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7" name="Rectangle 67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8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6" name="Group 69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6103" name="Line 70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4" name="Rectangle 71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5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7" name="Group 73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6100" name="Line 74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1" name="Rectangle 75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8" name="Group 77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6098" name="Rectangle 78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09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089" name="Line 80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0" name="Line 81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1" name="Line 82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2" name="Line 83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6093" name="Group 84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6096" name="Rectangle 85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09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094" name="Line 87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5" name="Line 88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077" name="Group 89"/>
            <p:cNvGrpSpPr>
              <a:grpSpLocks/>
            </p:cNvGrpSpPr>
            <p:nvPr/>
          </p:nvGrpSpPr>
          <p:grpSpPr bwMode="auto">
            <a:xfrm>
              <a:off x="2598" y="2132"/>
              <a:ext cx="898" cy="332"/>
              <a:chOff x="2617" y="445"/>
              <a:chExt cx="898" cy="332"/>
            </a:xfrm>
          </p:grpSpPr>
          <p:sp>
            <p:nvSpPr>
              <p:cNvPr id="216080" name="Rectangle 90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6081" name="Text Box 91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6078" name="Line 92"/>
            <p:cNvSpPr>
              <a:spLocks noChangeShapeType="1"/>
            </p:cNvSpPr>
            <p:nvPr/>
          </p:nvSpPr>
          <p:spPr bwMode="auto">
            <a:xfrm flipH="1">
              <a:off x="1355" y="2373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79" name="Line 93"/>
            <p:cNvSpPr>
              <a:spLocks noChangeShapeType="1"/>
            </p:cNvSpPr>
            <p:nvPr/>
          </p:nvSpPr>
          <p:spPr bwMode="auto">
            <a:xfrm>
              <a:off x="2906" y="2376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3358" name="Rectangle 94"/>
          <p:cNvSpPr>
            <a:spLocks noChangeArrowheads="1"/>
          </p:cNvSpPr>
          <p:nvPr/>
        </p:nvSpPr>
        <p:spPr bwMode="white">
          <a:xfrm>
            <a:off x="1090614" y="57943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4"/>
          <p:cNvSpPr txBox="1">
            <a:spLocks noChangeArrowheads="1"/>
          </p:cNvSpPr>
          <p:nvPr/>
        </p:nvSpPr>
        <p:spPr bwMode="auto">
          <a:xfrm>
            <a:off x="1739901" y="3862389"/>
            <a:ext cx="2411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删除关键码</a:t>
            </a:r>
            <a:r>
              <a:rPr kumimoji="0" lang="en-US" altLang="zh-CN" sz="2200">
                <a:latin typeface="Times New Roman" panose="02020603050405020304" pitchFamily="18" charset="0"/>
              </a:rPr>
              <a:t>74, 78, </a:t>
            </a:r>
            <a:r>
              <a:rPr kumimoji="0" lang="zh-CN" altLang="en-US" sz="2200">
                <a:latin typeface="Times New Roman" panose="02020603050405020304" pitchFamily="18" charset="0"/>
              </a:rPr>
              <a:t>结点合并</a:t>
            </a:r>
          </a:p>
        </p:txBody>
      </p:sp>
      <p:grpSp>
        <p:nvGrpSpPr>
          <p:cNvPr id="217091" name="Group 5"/>
          <p:cNvGrpSpPr>
            <a:grpSpLocks/>
          </p:cNvGrpSpPr>
          <p:nvPr/>
        </p:nvGrpSpPr>
        <p:grpSpPr bwMode="auto">
          <a:xfrm>
            <a:off x="1657350" y="1044575"/>
            <a:ext cx="8902700" cy="2528888"/>
            <a:chOff x="68" y="2132"/>
            <a:chExt cx="5608" cy="1593"/>
          </a:xfrm>
        </p:grpSpPr>
        <p:grpSp>
          <p:nvGrpSpPr>
            <p:cNvPr id="217133" name="Group 6"/>
            <p:cNvGrpSpPr>
              <a:grpSpLocks/>
            </p:cNvGrpSpPr>
            <p:nvPr/>
          </p:nvGrpSpPr>
          <p:grpSpPr bwMode="auto">
            <a:xfrm>
              <a:off x="68" y="2758"/>
              <a:ext cx="5608" cy="967"/>
              <a:chOff x="87" y="1071"/>
              <a:chExt cx="5608" cy="967"/>
            </a:xfrm>
          </p:grpSpPr>
          <p:grpSp>
            <p:nvGrpSpPr>
              <p:cNvPr id="217139" name="Group 7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7172" name="Line 8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73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7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</a:t>
                  </a:r>
                  <a:r>
                    <a:rPr kumimoji="0" lang="en-US" altLang="zh-CN" sz="22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0" name="Group 11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7169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70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7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1" name="Group 15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716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7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2" name="Group 19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7163" name="Line 20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4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5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3" name="Group 23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7160" name="Line 24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1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4" name="Group 27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7157" name="Line 28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58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5" name="Group 31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7155" name="Rectangle 32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7146" name="Line 34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7" name="Line 35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8" name="Line 36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9" name="Line 37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7150" name="Group 38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7153" name="Rectangle 39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7151" name="Line 41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52" name="Line 42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7134" name="Group 43"/>
            <p:cNvGrpSpPr>
              <a:grpSpLocks/>
            </p:cNvGrpSpPr>
            <p:nvPr/>
          </p:nvGrpSpPr>
          <p:grpSpPr bwMode="auto">
            <a:xfrm>
              <a:off x="2598" y="2132"/>
              <a:ext cx="898" cy="332"/>
              <a:chOff x="2617" y="445"/>
              <a:chExt cx="898" cy="332"/>
            </a:xfrm>
          </p:grpSpPr>
          <p:sp>
            <p:nvSpPr>
              <p:cNvPr id="217137" name="Rectangle 44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38" name="Text Box 45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7135" name="Line 46"/>
            <p:cNvSpPr>
              <a:spLocks noChangeShapeType="1"/>
            </p:cNvSpPr>
            <p:nvPr/>
          </p:nvSpPr>
          <p:spPr bwMode="auto">
            <a:xfrm flipH="1">
              <a:off x="1355" y="2373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6" name="Line 47"/>
            <p:cNvSpPr>
              <a:spLocks noChangeShapeType="1"/>
            </p:cNvSpPr>
            <p:nvPr/>
          </p:nvSpPr>
          <p:spPr bwMode="auto">
            <a:xfrm>
              <a:off x="2906" y="2376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7092" name="Group 88"/>
          <p:cNvGrpSpPr>
            <a:grpSpLocks/>
          </p:cNvGrpSpPr>
          <p:nvPr/>
        </p:nvGrpSpPr>
        <p:grpSpPr bwMode="auto">
          <a:xfrm>
            <a:off x="1657350" y="3789364"/>
            <a:ext cx="9010650" cy="2528887"/>
            <a:chOff x="62" y="2381"/>
            <a:chExt cx="5676" cy="1593"/>
          </a:xfrm>
        </p:grpSpPr>
        <p:grpSp>
          <p:nvGrpSpPr>
            <p:cNvPr id="217099" name="Group 48"/>
            <p:cNvGrpSpPr>
              <a:grpSpLocks/>
            </p:cNvGrpSpPr>
            <p:nvPr/>
          </p:nvGrpSpPr>
          <p:grpSpPr bwMode="auto">
            <a:xfrm>
              <a:off x="62" y="3628"/>
              <a:ext cx="1047" cy="332"/>
              <a:chOff x="87" y="1692"/>
              <a:chExt cx="1047" cy="332"/>
            </a:xfrm>
          </p:grpSpPr>
          <p:sp>
            <p:nvSpPr>
              <p:cNvPr id="217130" name="Line 49"/>
              <p:cNvSpPr>
                <a:spLocks noChangeShapeType="1"/>
              </p:cNvSpPr>
              <p:nvPr/>
            </p:nvSpPr>
            <p:spPr bwMode="auto">
              <a:xfrm>
                <a:off x="87" y="1842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31" name="Rectangle 50" descr="羊皮纸"/>
              <p:cNvSpPr>
                <a:spLocks noChangeArrowheads="1"/>
              </p:cNvSpPr>
              <p:nvPr/>
            </p:nvSpPr>
            <p:spPr bwMode="auto">
              <a:xfrm>
                <a:off x="270" y="1715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32" name="Text Box 51"/>
              <p:cNvSpPr txBox="1">
                <a:spLocks noChangeArrowheads="1"/>
              </p:cNvSpPr>
              <p:nvPr/>
            </p:nvSpPr>
            <p:spPr bwMode="auto">
              <a:xfrm>
                <a:off x="237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10 </a:t>
                </a:r>
                <a:r>
                  <a:rPr kumimoji="0" lang="en-US" altLang="zh-CN" sz="22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18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0" name="Group 52"/>
            <p:cNvGrpSpPr>
              <a:grpSpLocks/>
            </p:cNvGrpSpPr>
            <p:nvPr/>
          </p:nvGrpSpPr>
          <p:grpSpPr bwMode="auto">
            <a:xfrm>
              <a:off x="995" y="3628"/>
              <a:ext cx="1021" cy="332"/>
              <a:chOff x="1020" y="1692"/>
              <a:chExt cx="1021" cy="332"/>
            </a:xfrm>
          </p:grpSpPr>
          <p:sp>
            <p:nvSpPr>
              <p:cNvPr id="217127" name="Line 53"/>
              <p:cNvSpPr>
                <a:spLocks noChangeShapeType="1"/>
              </p:cNvSpPr>
              <p:nvPr/>
            </p:nvSpPr>
            <p:spPr bwMode="auto">
              <a:xfrm flipV="1">
                <a:off x="1020" y="1837"/>
                <a:ext cx="154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8" name="Rectangle 54" descr="羊皮纸"/>
              <p:cNvSpPr>
                <a:spLocks noChangeArrowheads="1"/>
              </p:cNvSpPr>
              <p:nvPr/>
            </p:nvSpPr>
            <p:spPr bwMode="auto">
              <a:xfrm>
                <a:off x="1179" y="1710"/>
                <a:ext cx="816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9" name="Text Box 55"/>
              <p:cNvSpPr txBox="1">
                <a:spLocks noChangeArrowheads="1"/>
              </p:cNvSpPr>
              <p:nvPr/>
            </p:nvSpPr>
            <p:spPr bwMode="auto">
              <a:xfrm>
                <a:off x="1144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22 27 34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1" name="Group 56"/>
            <p:cNvGrpSpPr>
              <a:grpSpLocks/>
            </p:cNvGrpSpPr>
            <p:nvPr/>
          </p:nvGrpSpPr>
          <p:grpSpPr bwMode="auto">
            <a:xfrm>
              <a:off x="1970" y="3628"/>
              <a:ext cx="1034" cy="332"/>
              <a:chOff x="1995" y="1692"/>
              <a:chExt cx="1034" cy="332"/>
            </a:xfrm>
          </p:grpSpPr>
          <p:sp>
            <p:nvSpPr>
              <p:cNvPr id="217124" name="Line 57"/>
              <p:cNvSpPr>
                <a:spLocks noChangeShapeType="1"/>
              </p:cNvSpPr>
              <p:nvPr/>
            </p:nvSpPr>
            <p:spPr bwMode="auto">
              <a:xfrm flipV="1">
                <a:off x="1995" y="1837"/>
                <a:ext cx="151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5" name="Rectangle 58" descr="羊皮纸"/>
              <p:cNvSpPr>
                <a:spLocks noChangeArrowheads="1"/>
              </p:cNvSpPr>
              <p:nvPr/>
            </p:nvSpPr>
            <p:spPr bwMode="auto">
              <a:xfrm>
                <a:off x="2152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6" name="Text Box 59"/>
              <p:cNvSpPr txBox="1">
                <a:spLocks noChangeArrowheads="1"/>
              </p:cNvSpPr>
              <p:nvPr/>
            </p:nvSpPr>
            <p:spPr bwMode="auto">
              <a:xfrm>
                <a:off x="2132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40 44 47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2" name="Group 60"/>
            <p:cNvGrpSpPr>
              <a:grpSpLocks/>
            </p:cNvGrpSpPr>
            <p:nvPr/>
          </p:nvGrpSpPr>
          <p:grpSpPr bwMode="auto">
            <a:xfrm>
              <a:off x="2873" y="3628"/>
              <a:ext cx="1061" cy="332"/>
              <a:chOff x="2898" y="1692"/>
              <a:chExt cx="1061" cy="332"/>
            </a:xfrm>
          </p:grpSpPr>
          <p:sp>
            <p:nvSpPr>
              <p:cNvPr id="217121" name="Line 61"/>
              <p:cNvSpPr>
                <a:spLocks noChangeShapeType="1"/>
              </p:cNvSpPr>
              <p:nvPr/>
            </p:nvSpPr>
            <p:spPr bwMode="auto">
              <a:xfrm>
                <a:off x="2898" y="1838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2" name="Rectangle 62" descr="羊皮纸"/>
              <p:cNvSpPr>
                <a:spLocks noChangeArrowheads="1"/>
              </p:cNvSpPr>
              <p:nvPr/>
            </p:nvSpPr>
            <p:spPr bwMode="auto">
              <a:xfrm>
                <a:off x="3081" y="1710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3" name="Text Box 63"/>
              <p:cNvSpPr txBox="1">
                <a:spLocks noChangeArrowheads="1"/>
              </p:cNvSpPr>
              <p:nvPr/>
            </p:nvSpPr>
            <p:spPr bwMode="auto">
              <a:xfrm>
                <a:off x="3061" y="1692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54 67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7103" name="Line 64"/>
            <p:cNvSpPr>
              <a:spLocks noChangeShapeType="1"/>
            </p:cNvSpPr>
            <p:nvPr/>
          </p:nvSpPr>
          <p:spPr bwMode="auto">
            <a:xfrm>
              <a:off x="3811" y="3772"/>
              <a:ext cx="1057" cy="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4" name="Rectangle 65" descr="羊皮纸"/>
            <p:cNvSpPr>
              <a:spLocks noChangeArrowheads="1"/>
            </p:cNvSpPr>
            <p:nvPr/>
          </p:nvSpPr>
          <p:spPr bwMode="auto">
            <a:xfrm>
              <a:off x="4873" y="3646"/>
              <a:ext cx="754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7105" name="Text Box 66"/>
            <p:cNvSpPr txBox="1">
              <a:spLocks noChangeArrowheads="1"/>
            </p:cNvSpPr>
            <p:nvPr/>
          </p:nvSpPr>
          <p:spPr bwMode="auto">
            <a:xfrm>
              <a:off x="4841" y="3642"/>
              <a:ext cx="897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72 81 84 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grpSp>
          <p:nvGrpSpPr>
            <p:cNvPr id="217106" name="Group 67"/>
            <p:cNvGrpSpPr>
              <a:grpSpLocks/>
            </p:cNvGrpSpPr>
            <p:nvPr/>
          </p:nvGrpSpPr>
          <p:grpSpPr bwMode="auto">
            <a:xfrm>
              <a:off x="1144" y="3007"/>
              <a:ext cx="897" cy="332"/>
              <a:chOff x="1169" y="1071"/>
              <a:chExt cx="897" cy="332"/>
            </a:xfrm>
          </p:grpSpPr>
          <p:sp>
            <p:nvSpPr>
              <p:cNvPr id="217119" name="Rectangle 68" descr="羊皮纸"/>
              <p:cNvSpPr>
                <a:spLocks noChangeArrowheads="1"/>
              </p:cNvSpPr>
              <p:nvPr/>
            </p:nvSpPr>
            <p:spPr bwMode="auto">
              <a:xfrm>
                <a:off x="1202" y="1071"/>
                <a:ext cx="793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0" name="Text Box 69"/>
              <p:cNvSpPr txBox="1">
                <a:spLocks noChangeArrowheads="1"/>
              </p:cNvSpPr>
              <p:nvPr/>
            </p:nvSpPr>
            <p:spPr bwMode="auto">
              <a:xfrm>
                <a:off x="1169" y="1071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1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18</a:t>
                </a:r>
                <a:r>
                  <a:rPr kumimoji="0" lang="en-US" altLang="zh-CN" sz="2100">
                    <a:latin typeface="Arial Narrow" panose="020B0606020202030204" pitchFamily="34" charset="0"/>
                    <a:ea typeface="宋体" panose="02010600030101010101" pitchFamily="2" charset="-122"/>
                  </a:rPr>
                  <a:t> 34 47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7107" name="Line 70"/>
            <p:cNvSpPr>
              <a:spLocks noChangeShapeType="1"/>
            </p:cNvSpPr>
            <p:nvPr/>
          </p:nvSpPr>
          <p:spPr bwMode="auto">
            <a:xfrm flipH="1">
              <a:off x="409" y="3250"/>
              <a:ext cx="88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8" name="Line 71"/>
            <p:cNvSpPr>
              <a:spLocks noChangeShapeType="1"/>
            </p:cNvSpPr>
            <p:nvPr/>
          </p:nvSpPr>
          <p:spPr bwMode="auto">
            <a:xfrm flipH="1">
              <a:off x="1337" y="3245"/>
              <a:ext cx="143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9" name="Line 72"/>
            <p:cNvSpPr>
              <a:spLocks noChangeShapeType="1"/>
            </p:cNvSpPr>
            <p:nvPr/>
          </p:nvSpPr>
          <p:spPr bwMode="auto">
            <a:xfrm>
              <a:off x="1648" y="3250"/>
              <a:ext cx="642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7110" name="Group 73"/>
            <p:cNvGrpSpPr>
              <a:grpSpLocks/>
            </p:cNvGrpSpPr>
            <p:nvPr/>
          </p:nvGrpSpPr>
          <p:grpSpPr bwMode="auto">
            <a:xfrm>
              <a:off x="4339" y="3030"/>
              <a:ext cx="897" cy="332"/>
              <a:chOff x="4364" y="1094"/>
              <a:chExt cx="897" cy="332"/>
            </a:xfrm>
          </p:grpSpPr>
          <p:sp>
            <p:nvSpPr>
              <p:cNvPr id="217117" name="Rectangle 74" descr="羊皮纸"/>
              <p:cNvSpPr>
                <a:spLocks noChangeArrowheads="1"/>
              </p:cNvSpPr>
              <p:nvPr/>
            </p:nvSpPr>
            <p:spPr bwMode="auto">
              <a:xfrm>
                <a:off x="4388" y="1111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18" name="Text Box 75"/>
              <p:cNvSpPr txBox="1">
                <a:spLocks noChangeArrowheads="1"/>
              </p:cNvSpPr>
              <p:nvPr/>
            </p:nvSpPr>
            <p:spPr bwMode="auto">
              <a:xfrm>
                <a:off x="4364" y="1094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67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84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7111" name="Line 76"/>
            <p:cNvSpPr>
              <a:spLocks noChangeShapeType="1"/>
            </p:cNvSpPr>
            <p:nvPr/>
          </p:nvSpPr>
          <p:spPr bwMode="auto">
            <a:xfrm flipH="1">
              <a:off x="3243" y="3273"/>
              <a:ext cx="1205" cy="37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2" name="Line 77"/>
            <p:cNvSpPr>
              <a:spLocks noChangeShapeType="1"/>
            </p:cNvSpPr>
            <p:nvPr/>
          </p:nvSpPr>
          <p:spPr bwMode="auto">
            <a:xfrm>
              <a:off x="4694" y="3266"/>
              <a:ext cx="386" cy="38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3" name="Rectangle 78" descr="羊皮纸"/>
            <p:cNvSpPr>
              <a:spLocks noChangeArrowheads="1"/>
            </p:cNvSpPr>
            <p:nvPr/>
          </p:nvSpPr>
          <p:spPr bwMode="auto">
            <a:xfrm>
              <a:off x="2628" y="2403"/>
              <a:ext cx="755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7114" name="Text Box 79"/>
            <p:cNvSpPr txBox="1">
              <a:spLocks noChangeArrowheads="1"/>
            </p:cNvSpPr>
            <p:nvPr/>
          </p:nvSpPr>
          <p:spPr bwMode="auto">
            <a:xfrm>
              <a:off x="2608" y="2381"/>
              <a:ext cx="898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chemeClr val="tx2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47</a:t>
              </a: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 84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217115" name="Line 80"/>
            <p:cNvSpPr>
              <a:spLocks noChangeShapeType="1"/>
            </p:cNvSpPr>
            <p:nvPr/>
          </p:nvSpPr>
          <p:spPr bwMode="auto">
            <a:xfrm flipH="1">
              <a:off x="1349" y="2622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6" name="Line 81"/>
            <p:cNvSpPr>
              <a:spLocks noChangeShapeType="1"/>
            </p:cNvSpPr>
            <p:nvPr/>
          </p:nvSpPr>
          <p:spPr bwMode="auto">
            <a:xfrm>
              <a:off x="2900" y="2625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4377" name="Rectangle 89"/>
          <p:cNvSpPr>
            <a:spLocks noChangeArrowheads="1"/>
          </p:cNvSpPr>
          <p:nvPr/>
        </p:nvSpPr>
        <p:spPr bwMode="white">
          <a:xfrm>
            <a:off x="942182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5"/>
          <p:cNvSpPr>
            <a:spLocks noChangeArrowheads="1"/>
          </p:cNvSpPr>
          <p:nvPr/>
        </p:nvSpPr>
        <p:spPr bwMode="auto">
          <a:xfrm>
            <a:off x="1487488" y="1412776"/>
            <a:ext cx="9864327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所有关键字都出现在叶结点的链表中，且链表中的关键字恰好是有序的；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搜索不可能在非叶结点命中；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非叶结点相当于是叶结点的索引（稀疏索引），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叶结点相当于是存储实际数据记录的索引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（稠密索引）；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更适合文件索引系统。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应用案例：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Berkerly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DB,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sqlite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mysql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数据库</a:t>
            </a:r>
          </a:p>
        </p:txBody>
      </p:sp>
      <p:sp>
        <p:nvSpPr>
          <p:cNvPr id="526346" name="Rectangle 10"/>
          <p:cNvSpPr>
            <a:spLocks noChangeArrowheads="1"/>
          </p:cNvSpPr>
          <p:nvPr/>
        </p:nvSpPr>
        <p:spPr bwMode="white">
          <a:xfrm>
            <a:off x="1106198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树的特性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4"/>
          <p:cNvSpPr>
            <a:spLocks noChangeArrowheads="1"/>
          </p:cNvSpPr>
          <p:nvPr/>
        </p:nvSpPr>
        <p:spPr bwMode="auto">
          <a:xfrm>
            <a:off x="3898901" y="3125789"/>
            <a:ext cx="1763713" cy="267493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19139" name="Group 5"/>
          <p:cNvGrpSpPr>
            <a:grpSpLocks/>
          </p:cNvGrpSpPr>
          <p:nvPr/>
        </p:nvGrpSpPr>
        <p:grpSpPr bwMode="auto">
          <a:xfrm>
            <a:off x="6022975" y="3392488"/>
            <a:ext cx="1987550" cy="2228850"/>
            <a:chOff x="2789" y="1933"/>
            <a:chExt cx="1252" cy="1404"/>
          </a:xfrm>
        </p:grpSpPr>
        <p:sp>
          <p:nvSpPr>
            <p:cNvPr id="219178" name="Rectangle 6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9" name="Rectangle 7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0" name="Rectangle 8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1" name="Text Box 9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82" name="Rectangle 10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3" name="Line 11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4" name="Line 12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5" name="Line 13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6" name="Line 14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140" name="Line 15"/>
          <p:cNvSpPr>
            <a:spLocks noChangeShapeType="1"/>
          </p:cNvSpPr>
          <p:nvPr/>
        </p:nvSpPr>
        <p:spPr bwMode="auto">
          <a:xfrm flipH="1">
            <a:off x="2998789" y="2676526"/>
            <a:ext cx="554037" cy="69691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1" name="Line 16"/>
          <p:cNvSpPr>
            <a:spLocks noChangeShapeType="1"/>
          </p:cNvSpPr>
          <p:nvPr/>
        </p:nvSpPr>
        <p:spPr bwMode="auto">
          <a:xfrm>
            <a:off x="6724650" y="2676526"/>
            <a:ext cx="554038" cy="69691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2" name="Line 17"/>
          <p:cNvSpPr>
            <a:spLocks noChangeShapeType="1"/>
          </p:cNvSpPr>
          <p:nvPr/>
        </p:nvSpPr>
        <p:spPr bwMode="auto">
          <a:xfrm flipH="1">
            <a:off x="4471988" y="2649539"/>
            <a:ext cx="222250" cy="752475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3" name="Text Box 18"/>
          <p:cNvSpPr txBox="1">
            <a:spLocks noChangeArrowheads="1"/>
          </p:cNvSpPr>
          <p:nvPr/>
        </p:nvSpPr>
        <p:spPr bwMode="auto">
          <a:xfrm>
            <a:off x="8061325" y="3392489"/>
            <a:ext cx="131445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顺序集</a:t>
            </a:r>
          </a:p>
        </p:txBody>
      </p:sp>
      <p:sp>
        <p:nvSpPr>
          <p:cNvPr id="219144" name="Text Box 19"/>
          <p:cNvSpPr txBox="1">
            <a:spLocks noChangeArrowheads="1"/>
          </p:cNvSpPr>
          <p:nvPr/>
        </p:nvSpPr>
        <p:spPr bwMode="auto">
          <a:xfrm>
            <a:off x="8056563" y="1612900"/>
            <a:ext cx="131445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索引集</a:t>
            </a:r>
          </a:p>
        </p:txBody>
      </p:sp>
      <p:sp>
        <p:nvSpPr>
          <p:cNvPr id="219145" name="Text Box 20"/>
          <p:cNvSpPr txBox="1">
            <a:spLocks noChangeArrowheads="1"/>
          </p:cNvSpPr>
          <p:nvPr/>
        </p:nvSpPr>
        <p:spPr bwMode="auto">
          <a:xfrm>
            <a:off x="8085138" y="4600575"/>
            <a:ext cx="131445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数据集</a:t>
            </a:r>
          </a:p>
        </p:txBody>
      </p:sp>
      <p:sp>
        <p:nvSpPr>
          <p:cNvPr id="219146" name="AutoShape 21"/>
          <p:cNvSpPr>
            <a:spLocks/>
          </p:cNvSpPr>
          <p:nvPr/>
        </p:nvSpPr>
        <p:spPr bwMode="auto">
          <a:xfrm>
            <a:off x="9237663" y="1708150"/>
            <a:ext cx="133350" cy="2044700"/>
          </a:xfrm>
          <a:prstGeom prst="rightBrace">
            <a:avLst>
              <a:gd name="adj1" fmla="val 12777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19147" name="Text Box 22"/>
          <p:cNvSpPr txBox="1">
            <a:spLocks noChangeArrowheads="1"/>
          </p:cNvSpPr>
          <p:nvPr/>
        </p:nvSpPr>
        <p:spPr bwMode="auto">
          <a:xfrm>
            <a:off x="9398000" y="2500314"/>
            <a:ext cx="113665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B</a:t>
            </a:r>
            <a:r>
              <a:rPr kumimoji="0" lang="en-US" altLang="zh-CN" sz="2600" baseline="30000">
                <a:latin typeface="Times New Roman" panose="02020603050405020304" pitchFamily="18" charset="0"/>
                <a:ea typeface="仿宋_GB2312" pitchFamily="1" charset="-122"/>
              </a:rPr>
              <a:t>+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树</a:t>
            </a:r>
          </a:p>
        </p:txBody>
      </p:sp>
      <p:sp>
        <p:nvSpPr>
          <p:cNvPr id="219148" name="Text Box 23"/>
          <p:cNvSpPr txBox="1">
            <a:spLocks noChangeArrowheads="1"/>
          </p:cNvSpPr>
          <p:nvPr/>
        </p:nvSpPr>
        <p:spPr bwMode="auto">
          <a:xfrm>
            <a:off x="3971926" y="5805488"/>
            <a:ext cx="156051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控制区域</a:t>
            </a:r>
          </a:p>
        </p:txBody>
      </p:sp>
      <p:sp>
        <p:nvSpPr>
          <p:cNvPr id="219149" name="Text Box 24"/>
          <p:cNvSpPr txBox="1">
            <a:spLocks noChangeArrowheads="1"/>
          </p:cNvSpPr>
          <p:nvPr/>
        </p:nvSpPr>
        <p:spPr bwMode="auto">
          <a:xfrm>
            <a:off x="6480176" y="5789614"/>
            <a:ext cx="1560513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控制区间</a:t>
            </a:r>
          </a:p>
        </p:txBody>
      </p:sp>
      <p:sp>
        <p:nvSpPr>
          <p:cNvPr id="219150" name="Line 25"/>
          <p:cNvSpPr>
            <a:spLocks noChangeShapeType="1"/>
          </p:cNvSpPr>
          <p:nvPr/>
        </p:nvSpPr>
        <p:spPr bwMode="auto">
          <a:xfrm>
            <a:off x="5627688" y="3608388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9151" name="Group 26"/>
          <p:cNvGrpSpPr>
            <a:grpSpLocks/>
          </p:cNvGrpSpPr>
          <p:nvPr/>
        </p:nvGrpSpPr>
        <p:grpSpPr bwMode="auto">
          <a:xfrm>
            <a:off x="1703388" y="3392488"/>
            <a:ext cx="1987550" cy="2228850"/>
            <a:chOff x="2789" y="1933"/>
            <a:chExt cx="1252" cy="1404"/>
          </a:xfrm>
        </p:grpSpPr>
        <p:sp>
          <p:nvSpPr>
            <p:cNvPr id="219169" name="Rectangle 27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0" name="Rectangle 28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1" name="Rectangle 29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2" name="Text Box 30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73" name="Rectangle 31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4" name="Line 32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5" name="Line 33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6" name="Line 34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7" name="Line 35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9152" name="Group 36"/>
          <p:cNvGrpSpPr>
            <a:grpSpLocks/>
          </p:cNvGrpSpPr>
          <p:nvPr/>
        </p:nvGrpSpPr>
        <p:grpSpPr bwMode="auto">
          <a:xfrm>
            <a:off x="3538538" y="3392488"/>
            <a:ext cx="1987550" cy="2228850"/>
            <a:chOff x="2789" y="1933"/>
            <a:chExt cx="1252" cy="1404"/>
          </a:xfrm>
        </p:grpSpPr>
        <p:sp>
          <p:nvSpPr>
            <p:cNvPr id="219160" name="Rectangle 37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1" name="Rectangle 38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2" name="Rectangle 39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3" name="Text Box 40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64" name="Rectangle 41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5" name="Line 42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6" name="Line 43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7" name="Line 44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8" name="Line 45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153" name="AutoShape 46"/>
          <p:cNvSpPr>
            <a:spLocks noChangeArrowheads="1"/>
          </p:cNvSpPr>
          <p:nvPr/>
        </p:nvSpPr>
        <p:spPr bwMode="auto">
          <a:xfrm>
            <a:off x="2854326" y="1147763"/>
            <a:ext cx="4576763" cy="1560512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525359" name="Rectangle 47"/>
          <p:cNvSpPr>
            <a:spLocks noChangeArrowheads="1"/>
          </p:cNvSpPr>
          <p:nvPr/>
        </p:nvSpPr>
        <p:spPr bwMode="white">
          <a:xfrm>
            <a:off x="990600" y="78582"/>
            <a:ext cx="54006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树的应用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VSAM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文件结构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440" y="116632"/>
            <a:ext cx="7793037" cy="566738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搜索树小结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idx="1"/>
          </p:nvPr>
        </p:nvSpPr>
        <p:spPr>
          <a:xfrm>
            <a:off x="1559496" y="1268760"/>
            <a:ext cx="9937104" cy="4483100"/>
          </a:xfrm>
        </p:spPr>
        <p:txBody>
          <a:bodyPr/>
          <a:lstStyle/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BST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树：二叉搜索树，每个结点只存储一个关键字，等于则命中，小于走左结点，大于走右结点</a:t>
            </a:r>
          </a:p>
          <a:p>
            <a:pPr>
              <a:spcBef>
                <a:spcPct val="40000"/>
              </a:spcBef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树：多路搜索树，每个结点存储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个子树（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M/2-1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M-1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个关键字），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非叶子结点存储指向关键字范围的子结点；   所有关键字在整颗树中且只出现一次，非叶子结点可以命中；</a:t>
            </a:r>
          </a:p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B+树：在B-树基础上，为叶子结点增加链表指针，所有关键字都在叶子结点中出现，非叶子结点作为叶子结点的索引；B+树总是到叶子结点才命中</a:t>
            </a:r>
          </a:p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B*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B+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树基础上，为非叶子结点也增加链表指针，将结点的最低利用率从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1/2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提高到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2/3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335360" y="1124744"/>
            <a:ext cx="11737304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顺序搜索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(Sequential Search)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，又称线性搜索，主要用于在线性表中进行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9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    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搜索表中的所有元素，逐个用关键码与给定值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进行比较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，</a:t>
            </a:r>
            <a:r>
              <a:rPr kumimoji="0"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0" lang="zh-CN" altLang="en-US" sz="2200" dirty="0">
                <a:solidFill>
                  <a:srgbClr val="0000FF"/>
                </a:solidFill>
                <a:ea typeface="黑体" panose="02010609060101010101" pitchFamily="49" charset="-122"/>
              </a:rPr>
              <a:t>既可以从前向后搜索，也可以从后向前搜索</a:t>
            </a:r>
            <a:r>
              <a:rPr kumimoji="0" lang="zh-CN" altLang="en-US" sz="22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kumimoji="0" lang="en-US" altLang="zh-CN" sz="2200" dirty="0" smtClean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2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FF6600"/>
              </a:buClr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找到关键码与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相等的元素，则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，给出该元素在表中的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位置</a:t>
            </a:r>
            <a:r>
              <a:rPr kumimoji="0" lang="zh-CN" altLang="en-US" sz="2600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zh-CN" sz="26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600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algn="just">
              <a:lnSpc>
                <a:spcPct val="105000"/>
              </a:lnSpc>
              <a:buClr>
                <a:srgbClr val="FF6600"/>
              </a:buClr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整个表都已检测完仍未找到关键码与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相等的元素，则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，给出失败信息（比如返回值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）。</a:t>
            </a:r>
          </a:p>
          <a:p>
            <a:pPr algn="just"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25608" name="Rectangle 12"/>
          <p:cNvSpPr>
            <a:spLocks noChangeArrowheads="1"/>
          </p:cNvSpPr>
          <p:nvPr/>
        </p:nvSpPr>
        <p:spPr bwMode="auto">
          <a:xfrm>
            <a:off x="2279576" y="5448017"/>
            <a:ext cx="8135937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★ </a:t>
            </a:r>
            <a:r>
              <a:rPr kumimoji="0" lang="zh-CN" altLang="en-US" sz="2400" dirty="0">
                <a:ea typeface="黑体" panose="02010609060101010101" pitchFamily="49" charset="-122"/>
              </a:rPr>
              <a:t>以顺序表或线性链表表示的静态搜索表，都可以采用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ea typeface="黑体" panose="02010609060101010101" pitchFamily="49" charset="-122"/>
              </a:rPr>
              <a:t>     顺序搜索，而对于</a:t>
            </a:r>
            <a:r>
              <a:rPr kumimoji="0"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无序的顺序表</a:t>
            </a:r>
            <a:r>
              <a:rPr kumimoji="0" lang="zh-CN" altLang="en-US" sz="2400" dirty="0">
                <a:ea typeface="黑体" panose="02010609060101010101" pitchFamily="49" charset="-122"/>
              </a:rPr>
              <a:t>，只能采用这种方法。</a:t>
            </a:r>
          </a:p>
        </p:txBody>
      </p:sp>
      <p:sp>
        <p:nvSpPr>
          <p:cNvPr id="25609" name="Rectangle 13"/>
          <p:cNvSpPr>
            <a:spLocks noChangeArrowheads="1"/>
          </p:cNvSpPr>
          <p:nvPr/>
        </p:nvSpPr>
        <p:spPr bwMode="auto">
          <a:xfrm>
            <a:off x="931185" y="73025"/>
            <a:ext cx="443071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7.1.2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顺序搜索</a:t>
            </a:r>
            <a:endParaRPr kumimoji="0" lang="en-US" altLang="zh-CN" sz="3600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7" y="0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https://timgsa.baidu.com/timg?image&amp;quality=80&amp;size=b9999_10000&amp;sec=1571461158151&amp;di=151af6bce670176735089724d8f96658&amp;imgtype=0&amp;src=http%3A%2F%2Fpic93.nipic.com%2Ffile%2F20160401%2F2656254_004530194007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"/>
            <a:ext cx="3600400" cy="124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95661"/>
            <a:ext cx="7793037" cy="594320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3333CC"/>
                </a:solidFill>
              </a:rPr>
              <a:t>本章核心的</a:t>
            </a:r>
            <a:r>
              <a:rPr lang="en-US" altLang="zh-CN" sz="3600" b="1" dirty="0">
                <a:solidFill>
                  <a:srgbClr val="3333CC"/>
                </a:solidFill>
              </a:rPr>
              <a:t>4</a:t>
            </a:r>
            <a:r>
              <a:rPr lang="zh-CN" altLang="en-US" sz="3600" b="1" dirty="0">
                <a:solidFill>
                  <a:srgbClr val="3333CC"/>
                </a:solidFill>
              </a:rPr>
              <a:t>棵树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9456" y="1124744"/>
            <a:ext cx="10657184" cy="547260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二叉搜索树的性能：最优情况下，二叉搜索树为完全二叉树，其平均比较次数为：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最差情况下，二叉搜索树退化为单支树，其平均比较次数为：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O(N/2)</a:t>
            </a: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改进版的二叉搜索树：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树和红黑树：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树：一棵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树或者是空树，或者是具有以下性质的二叉搜索树：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）它的左右子树都是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）左右子树高度之差（平衡因子）的绝对值不超过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树的平均搜索时间为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),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避免了二叉搜索树最差的情况。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红黑树：比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树性能高，红黑树最长路径不超过最短路径的两倍红黑树性质：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）每个节点不是红色就是黑色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）根结点是黑色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）不可能有连在一起的红色结点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）对于每个结点，从该结点到其所有后代叶节点的简单路径上，均包含相同数目的黑色结点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）每个叶子结点都是黑色的（此处的叶子结点指的是空结点）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内存无法存储完整的数据，需要内外存数据交换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/B+-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树多用在内存里放不下，大部分数据存储在外存上时。因为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树层数少，因此可以确保每次操作，读取磁盘的次数尽可能的少。</a:t>
            </a:r>
          </a:p>
        </p:txBody>
      </p:sp>
      <p:sp>
        <p:nvSpPr>
          <p:cNvPr id="4" name="矩形 3"/>
          <p:cNvSpPr/>
          <p:nvPr/>
        </p:nvSpPr>
        <p:spPr>
          <a:xfrm>
            <a:off x="2157410" y="6488668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https://blog.csdn.net/sinat_23619409/article/details/80309652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7328" y="1366902"/>
            <a:ext cx="936104" cy="440120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r>
              <a:rPr lang="zh-CN" altLang="en-US" sz="2800" u="sng" dirty="0">
                <a:solidFill>
                  <a:schemeClr val="bg1"/>
                </a:solidFill>
              </a:rPr>
              <a:t>二叉树，本质上是对链表和数组的一个折中！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75920" y="3068960"/>
            <a:ext cx="5619056" cy="2891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 smtClean="0"/>
              <a:t>还有比</a:t>
            </a:r>
            <a:r>
              <a:rPr lang="en-US" altLang="zh-CN" sz="36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36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3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sz="3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更高效的搜索算法（数据结构）吗？</a:t>
            </a:r>
            <a:endParaRPr lang="zh-CN" altLang="en-US" sz="36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988840"/>
            <a:ext cx="3528392" cy="352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0809" y="-53156"/>
            <a:ext cx="8229600" cy="884239"/>
          </a:xfrm>
        </p:spPr>
        <p:txBody>
          <a:bodyPr/>
          <a:lstStyle/>
          <a:p>
            <a:r>
              <a:rPr lang="zh-CN" altLang="en-US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插入内容：</a:t>
            </a: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6.5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散列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(Hash)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45402" y="831083"/>
            <a:ext cx="10221404" cy="446563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基于关键字比较的查找    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顺序查找：==, !=	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代价</a:t>
            </a:r>
            <a:r>
              <a:rPr lang="en-US" altLang="zh-CN" dirty="0">
                <a:latin typeface="宋体" panose="02010600030101010101" pitchFamily="2" charset="-122"/>
              </a:rPr>
              <a:t>O(n))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折半法、树型：&gt;, == , &lt;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代价</a:t>
            </a:r>
            <a:r>
              <a:rPr lang="en-US" altLang="zh-CN" dirty="0">
                <a:latin typeface="宋体" panose="02010600030101010101" pitchFamily="2" charset="-122"/>
              </a:rPr>
              <a:t>O(log</a:t>
            </a:r>
            <a:r>
              <a:rPr lang="en-US" altLang="zh-CN" baseline="-25000" dirty="0">
                <a:latin typeface="宋体" panose="02010600030101010101" pitchFamily="2" charset="-122"/>
              </a:rPr>
              <a:t>2</a:t>
            </a:r>
            <a:r>
              <a:rPr lang="en-US" altLang="zh-CN" dirty="0">
                <a:latin typeface="宋体" panose="02010600030101010101" pitchFamily="2" charset="-122"/>
              </a:rPr>
              <a:t>n))</a:t>
            </a:r>
          </a:p>
          <a:p>
            <a:pPr lvl="1">
              <a:lnSpc>
                <a:spcPct val="80000"/>
              </a:lnSpc>
            </a:pPr>
            <a:r>
              <a:rPr lang="zh-CN" altLang="en-US" dirty="0"/>
              <a:t>当问题规模</a:t>
            </a:r>
            <a:r>
              <a:rPr lang="en-US" altLang="zh-CN" dirty="0"/>
              <a:t>n</a:t>
            </a:r>
            <a:r>
              <a:rPr lang="zh-CN" altLang="en-US" dirty="0"/>
              <a:t>很大时，上述查找的时间</a:t>
            </a:r>
            <a:r>
              <a:rPr lang="zh-CN" altLang="en-US" dirty="0" smtClean="0"/>
              <a:t>效率</a:t>
            </a:r>
            <a:endParaRPr lang="en-AU" altLang="zh-CN" dirty="0" smtClean="0"/>
          </a:p>
          <a:p>
            <a:pPr marL="457200" lvl="1" indent="0">
              <a:lnSpc>
                <a:spcPct val="80000"/>
              </a:lnSpc>
              <a:buNone/>
            </a:pPr>
            <a:r>
              <a:rPr lang="en-AU" altLang="zh-CN" dirty="0"/>
              <a:t> </a:t>
            </a:r>
            <a:r>
              <a:rPr lang="en-AU" altLang="zh-CN" dirty="0" smtClean="0"/>
              <a:t>   </a:t>
            </a:r>
            <a:r>
              <a:rPr lang="zh-CN" altLang="en-US" dirty="0" smtClean="0"/>
              <a:t>可能</a:t>
            </a:r>
            <a:r>
              <a:rPr lang="zh-CN" altLang="en-US" dirty="0"/>
              <a:t>使用户无法忍受。</a:t>
            </a:r>
            <a:endParaRPr lang="en-US" altLang="zh-CN" dirty="0"/>
          </a:p>
          <a:p>
            <a:pPr lvl="1">
              <a:lnSpc>
                <a:spcPct val="80000"/>
              </a:lnSpc>
            </a:pPr>
            <a:endParaRPr lang="zh-CN" altLang="en-US" dirty="0"/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最理想的情况是：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不需要把待查记录的关键字与查找表的某些记录进行逐个比较。而是根据待查记录的关键字值，直接找到该记录的存储地址。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	例如，给定一待查找记录</a:t>
            </a:r>
            <a:r>
              <a:rPr lang="en-US" altLang="zh-CN" dirty="0"/>
              <a:t>R</a:t>
            </a:r>
            <a:r>
              <a:rPr lang="zh-CN" altLang="en-US" dirty="0"/>
              <a:t>，根据查找表的起始存储地址、以及待查找记录</a:t>
            </a:r>
            <a:r>
              <a:rPr lang="en-US" altLang="zh-CN" dirty="0"/>
              <a:t>R</a:t>
            </a:r>
            <a:r>
              <a:rPr lang="zh-CN" altLang="en-US" dirty="0"/>
              <a:t>的关键字值，而直接计算出记录</a:t>
            </a:r>
            <a:r>
              <a:rPr lang="en-US" altLang="zh-CN" dirty="0"/>
              <a:t>R</a:t>
            </a:r>
            <a:r>
              <a:rPr lang="zh-CN" altLang="en-US" dirty="0"/>
              <a:t>的存储地址来，所花费的时间</a:t>
            </a:r>
            <a:r>
              <a:rPr lang="zh-CN" altLang="en-US" dirty="0">
                <a:solidFill>
                  <a:srgbClr val="0000FF"/>
                </a:solidFill>
              </a:rPr>
              <a:t>与查找表的规模</a:t>
            </a:r>
            <a:r>
              <a:rPr lang="en-US" altLang="zh-CN" dirty="0">
                <a:solidFill>
                  <a:srgbClr val="0000FF"/>
                </a:solidFill>
              </a:rPr>
              <a:t>n</a:t>
            </a:r>
            <a:r>
              <a:rPr lang="zh-CN" altLang="en-US" dirty="0">
                <a:solidFill>
                  <a:srgbClr val="0000FF"/>
                </a:solidFill>
              </a:rPr>
              <a:t>无关，查找代价是</a:t>
            </a:r>
            <a:r>
              <a:rPr lang="en-US" altLang="zh-CN" dirty="0">
                <a:solidFill>
                  <a:srgbClr val="0000FF"/>
                </a:solidFill>
              </a:rPr>
              <a:t>O(1)</a:t>
            </a:r>
            <a:r>
              <a:rPr lang="zh-CN" altLang="en-US" dirty="0">
                <a:solidFill>
                  <a:srgbClr val="0000FF"/>
                </a:solidFill>
              </a:rPr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dirty="0" smtClean="0"/>
              <a:t>受</a:t>
            </a:r>
            <a:r>
              <a:rPr lang="zh-CN" altLang="en-US" dirty="0"/>
              <a:t>此启发，计算机科学家发明了散列</a:t>
            </a:r>
            <a:r>
              <a:rPr lang="en-US" altLang="zh-CN" dirty="0"/>
              <a:t>/</a:t>
            </a:r>
            <a:r>
              <a:rPr lang="zh-CN" altLang="en-US" dirty="0"/>
              <a:t>哈希方法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散列</a:t>
            </a:r>
            <a:r>
              <a:rPr lang="en-US" altLang="zh-CN" dirty="0">
                <a:latin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</a:rPr>
              <a:t>哈希是一种重要的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存储</a:t>
            </a:r>
            <a:r>
              <a:rPr lang="zh-CN" altLang="en-US" dirty="0">
                <a:latin typeface="宋体" panose="02010600030101010101" pitchFamily="2" charset="-122"/>
              </a:rPr>
              <a:t>方法。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散列</a:t>
            </a:r>
            <a:r>
              <a:rPr lang="en-US" altLang="zh-CN" dirty="0">
                <a:latin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</a:rPr>
              <a:t>哈希也是一种常见的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查找</a:t>
            </a:r>
            <a:r>
              <a:rPr lang="zh-CN" altLang="en-US" dirty="0">
                <a:latin typeface="宋体" panose="02010600030101010101" pitchFamily="2" charset="-122"/>
              </a:rPr>
              <a:t>方法。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90640" y="3051866"/>
            <a:ext cx="10356223" cy="2380033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71" y="0"/>
            <a:ext cx="4531629" cy="30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哈希表不能替代二叉搜索树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6232" y="1196752"/>
            <a:ext cx="10370368" cy="498021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哈希表中的数据是无序存储的，如果要输出有序序列或者进行范围查询，需要先排序或者配合有序链表来使用，而二叉搜索树可以</a:t>
            </a:r>
            <a:r>
              <a:rPr lang="zh-CN" altLang="en-US" sz="2400" dirty="0"/>
              <a:t>很</a:t>
            </a:r>
            <a:r>
              <a:rPr lang="zh-CN" altLang="en-US" sz="2400" dirty="0" smtClean="0"/>
              <a:t>容易处理</a:t>
            </a:r>
            <a:endParaRPr lang="en-US" altLang="zh-CN" sz="2400" dirty="0" smtClean="0"/>
          </a:p>
          <a:p>
            <a:r>
              <a:rPr lang="zh-CN" altLang="en-US" sz="2400" dirty="0"/>
              <a:t>哈希</a:t>
            </a:r>
            <a:r>
              <a:rPr lang="zh-CN" altLang="en-US" sz="2400" dirty="0" smtClean="0"/>
              <a:t>表扩容非常耗时，而且遇到冲突时性能不稳定，而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平衡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二叉搜索树很稳定</a:t>
            </a:r>
            <a:endParaRPr lang="en-US" altLang="zh-CN" sz="2400" dirty="0" smtClean="0"/>
          </a:p>
          <a:p>
            <a:r>
              <a:rPr lang="zh-CN" altLang="en-US" sz="2400" dirty="0"/>
              <a:t>哈希</a:t>
            </a:r>
            <a:r>
              <a:rPr lang="zh-CN" altLang="en-US" sz="2400" dirty="0" smtClean="0"/>
              <a:t>表的复杂度</a:t>
            </a:r>
            <a:r>
              <a:rPr lang="en-US" altLang="zh-CN" sz="2400" dirty="0" smtClean="0"/>
              <a:t>O(1)</a:t>
            </a:r>
            <a:r>
              <a:rPr lang="zh-CN" altLang="en-US" sz="2400" dirty="0" smtClean="0"/>
              <a:t>，现实中不一定比</a:t>
            </a:r>
            <a:r>
              <a:rPr lang="zh-CN" altLang="en-US" sz="2400" dirty="0"/>
              <a:t>二叉</a:t>
            </a:r>
            <a:r>
              <a:rPr lang="zh-CN" altLang="en-US" sz="2400" dirty="0" smtClean="0"/>
              <a:t>搜索树的</a:t>
            </a:r>
            <a:r>
              <a:rPr lang="en-US" altLang="zh-CN" sz="2400" dirty="0" smtClean="0"/>
              <a:t>O(log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n)</a:t>
            </a:r>
            <a:r>
              <a:rPr lang="zh-CN" altLang="en-US" sz="2400" dirty="0" smtClean="0"/>
              <a:t>块</a:t>
            </a:r>
            <a:endParaRPr lang="en-US" altLang="zh-CN" sz="2400" dirty="0" smtClean="0"/>
          </a:p>
          <a:p>
            <a:r>
              <a:rPr lang="zh-CN" altLang="en-US" sz="2400" dirty="0"/>
              <a:t>哈希</a:t>
            </a:r>
            <a:r>
              <a:rPr lang="zh-CN" altLang="en-US" sz="2400" dirty="0" smtClean="0"/>
              <a:t>表的构造比</a:t>
            </a:r>
            <a:r>
              <a:rPr lang="zh-CN" altLang="en-US" sz="2400" dirty="0"/>
              <a:t>二叉</a:t>
            </a:r>
            <a:r>
              <a:rPr lang="zh-CN" altLang="en-US" sz="2400" dirty="0" smtClean="0"/>
              <a:t>搜索树复杂，而</a:t>
            </a:r>
            <a:r>
              <a:rPr lang="en-US" altLang="zh-CN" sz="2400" dirty="0"/>
              <a:t>(</a:t>
            </a:r>
            <a:r>
              <a:rPr lang="zh-CN" altLang="en-US" sz="2400" dirty="0"/>
              <a:t>平衡</a:t>
            </a:r>
            <a:r>
              <a:rPr lang="en-US" altLang="zh-CN" sz="2400" dirty="0"/>
              <a:t>)</a:t>
            </a:r>
            <a:r>
              <a:rPr lang="zh-CN" altLang="en-US" sz="2400" dirty="0"/>
              <a:t>二叉</a:t>
            </a:r>
            <a:r>
              <a:rPr lang="zh-CN" altLang="en-US" sz="2400" dirty="0" smtClean="0"/>
              <a:t>搜索树相对简单，只需要维护平衡性即可</a:t>
            </a:r>
            <a:endParaRPr lang="zh-CN" altLang="en-US" sz="2400" dirty="0"/>
          </a:p>
        </p:txBody>
      </p:sp>
      <p:pic>
        <p:nvPicPr>
          <p:cNvPr id="4" name="Picture 2" descr="http://5b0988e595225.cdn.sohucs.com/images/20190804/847ed567fa4145b09da257e2c845012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4266748"/>
            <a:ext cx="3472149" cy="259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4267292"/>
            <a:ext cx="3548143" cy="2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应用场景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164329"/>
            <a:ext cx="106584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搜索一个特定的值时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搜索发生在同一级的存储中时（比如仅在内存中搜索）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需要更快的搜索，而能接受较慢的维护速度（节点的增删）</a:t>
            </a: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AVL树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需要较为平衡的搜索和维护速度</a:t>
            </a: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红黑树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数据保存在次一级存储，需要加载到上一级存储结构（比如数据存在硬盘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网络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中，而需要在内存中进行搜索）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B、B+树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搜索一个序列（如字符串）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Trie树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199456" y="0"/>
            <a:ext cx="7793038" cy="779463"/>
          </a:xfrm>
        </p:spPr>
        <p:txBody>
          <a:bodyPr/>
          <a:lstStyle/>
          <a:p>
            <a:r>
              <a:rPr lang="en-US" altLang="zh-CN" b="1" dirty="0" smtClean="0"/>
              <a:t>Back to our Motivation</a:t>
            </a:r>
            <a:endParaRPr lang="zh-CN" altLang="en-US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9496" y="1340768"/>
            <a:ext cx="8496944" cy="4114800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），操作（</a:t>
            </a:r>
            <a:r>
              <a:rPr lang="en-US" altLang="zh-CN" dirty="0" smtClean="0"/>
              <a:t>1s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万次请求）：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大的数据。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56" y="4365104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8740323" y="4492904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85796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55440" y="2550"/>
            <a:ext cx="7793038" cy="779463"/>
          </a:xfrm>
        </p:spPr>
        <p:txBody>
          <a:bodyPr/>
          <a:lstStyle/>
          <a:p>
            <a:r>
              <a:rPr lang="en-US" altLang="zh-CN" b="1" dirty="0"/>
              <a:t>Back to our Motivation</a:t>
            </a:r>
            <a:endParaRPr lang="zh-CN" altLang="en-US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268760"/>
            <a:ext cx="9217024" cy="4474840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任务</a:t>
            </a:r>
            <a:r>
              <a:rPr lang="en-US" altLang="zh-CN" sz="2800" dirty="0"/>
              <a:t>3</a:t>
            </a:r>
            <a:r>
              <a:rPr lang="zh-CN" altLang="en-US" sz="2800" dirty="0"/>
              <a:t>：判断一个单词是否拼写正确 </a:t>
            </a:r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4</a:t>
            </a:r>
            <a:r>
              <a:rPr lang="zh-CN" altLang="en-US" sz="2800" dirty="0"/>
              <a:t>：请模拟实现一个简单的中英互译的字典 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5</a:t>
            </a:r>
            <a:r>
              <a:rPr lang="zh-CN" altLang="en-US" sz="2800" dirty="0"/>
              <a:t>：假设给你一篇英语文章，如何才能求出文章中所有单词重复出现的次数呢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endParaRPr lang="en-US" altLang="zh-CN" dirty="0"/>
          </a:p>
          <a:p>
            <a:r>
              <a:rPr lang="zh-CN" altLang="en-US" sz="2800" dirty="0" smtClean="0"/>
              <a:t>任务</a:t>
            </a:r>
            <a:r>
              <a:rPr lang="en-US" altLang="zh-CN" dirty="0"/>
              <a:t>6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log</a:t>
            </a:r>
            <a:r>
              <a:rPr lang="zh-CN" altLang="en-US" sz="2800" dirty="0"/>
              <a:t>文件中有许多异常重复的</a:t>
            </a:r>
            <a:r>
              <a:rPr lang="en-US" altLang="zh-CN" sz="2800" dirty="0"/>
              <a:t>IP</a:t>
            </a:r>
            <a:r>
              <a:rPr lang="zh-CN" altLang="en-US" sz="2800" dirty="0"/>
              <a:t>地址，请统计出每个异常</a:t>
            </a:r>
            <a:r>
              <a:rPr lang="en-US" altLang="zh-CN" sz="2800" dirty="0"/>
              <a:t>IP</a:t>
            </a:r>
            <a:r>
              <a:rPr lang="zh-CN" altLang="en-US" sz="2800" dirty="0"/>
              <a:t>出现了多少次？ 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pPr lvl="1"/>
            <a:endParaRPr lang="zh-CN" altLang="en-US" sz="24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90" y="5137333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9051636" y="5373216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1864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758758" y="0"/>
            <a:ext cx="7793038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rgbClr val="0000FF"/>
                </a:solidFill>
              </a:rPr>
              <a:t>一点思考</a:t>
            </a:r>
            <a:endParaRPr lang="zh-CN" altLang="en-US" sz="4000" dirty="0">
              <a:solidFill>
                <a:srgbClr val="0000FF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80805" y="1303845"/>
            <a:ext cx="10497834" cy="4535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zh-CN" altLang="en-US" dirty="0" smtClean="0"/>
              <a:t>目前学习了哪些数据结构可用于索引？</a:t>
            </a:r>
            <a:endParaRPr lang="en-US" altLang="zh-CN" dirty="0" smtClean="0"/>
          </a:p>
          <a:p>
            <a:r>
              <a:rPr lang="zh-CN" altLang="en-US" dirty="0" smtClean="0"/>
              <a:t>跳表</a:t>
            </a:r>
            <a:endParaRPr lang="en-US" altLang="zh-CN" dirty="0" smtClean="0"/>
          </a:p>
          <a:p>
            <a:r>
              <a:rPr lang="zh-CN" altLang="en-US" dirty="0"/>
              <a:t>哈希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r>
              <a:rPr lang="en-US" altLang="zh-CN" dirty="0" smtClean="0"/>
              <a:t>B+</a:t>
            </a:r>
            <a:r>
              <a:rPr lang="zh-CN" altLang="en-US" dirty="0" smtClean="0"/>
              <a:t>树</a:t>
            </a:r>
            <a:endParaRPr lang="en-US" altLang="zh-CN" dirty="0" smtClean="0"/>
          </a:p>
          <a:p>
            <a:r>
              <a:rPr lang="en-US" altLang="zh-CN" dirty="0" err="1" smtClean="0"/>
              <a:t>RB</a:t>
            </a:r>
            <a:r>
              <a:rPr lang="zh-CN" altLang="en-US" dirty="0" smtClean="0"/>
              <a:t>树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7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6"/>
          <p:cNvSpPr txBox="1">
            <a:spLocks noChangeArrowheads="1"/>
          </p:cNvSpPr>
          <p:nvPr/>
        </p:nvSpPr>
        <p:spPr bwMode="auto">
          <a:xfrm>
            <a:off x="1022388" y="57150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221187" name="Text Box 7"/>
          <p:cNvSpPr txBox="1">
            <a:spLocks noChangeArrowheads="1"/>
          </p:cNvSpPr>
          <p:nvPr/>
        </p:nvSpPr>
        <p:spPr bwMode="auto">
          <a:xfrm>
            <a:off x="5231904" y="992187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221188" name="Line 19"/>
          <p:cNvSpPr>
            <a:spLocks noChangeShapeType="1"/>
          </p:cNvSpPr>
          <p:nvPr/>
        </p:nvSpPr>
        <p:spPr bwMode="auto">
          <a:xfrm>
            <a:off x="2497138" y="3500438"/>
            <a:ext cx="7345362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1189" name="Line 20"/>
          <p:cNvSpPr>
            <a:spLocks noChangeShapeType="1"/>
          </p:cNvSpPr>
          <p:nvPr/>
        </p:nvSpPr>
        <p:spPr bwMode="auto">
          <a:xfrm>
            <a:off x="2497139" y="4941888"/>
            <a:ext cx="7381875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1190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0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1191" name="Text Box 11"/>
          <p:cNvSpPr txBox="1">
            <a:spLocks noChangeArrowheads="1"/>
          </p:cNvSpPr>
          <p:nvPr/>
        </p:nvSpPr>
        <p:spPr bwMode="auto">
          <a:xfrm>
            <a:off x="6097589" y="2133601"/>
            <a:ext cx="388937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顺序搜索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有序顺序表的折半搜索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索引顺序表的分块搜索</a:t>
            </a:r>
          </a:p>
        </p:txBody>
      </p:sp>
      <p:sp>
        <p:nvSpPr>
          <p:cNvPr id="221192" name="Text Box 13"/>
          <p:cNvSpPr txBox="1">
            <a:spLocks noChangeArrowheads="1"/>
          </p:cNvSpPr>
          <p:nvPr/>
        </p:nvSpPr>
        <p:spPr bwMode="auto">
          <a:xfrm>
            <a:off x="6097588" y="5419725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平均搜索长度</a:t>
            </a: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ASL</a:t>
            </a:r>
            <a:endParaRPr kumimoji="0"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221193" name="Group 15"/>
          <p:cNvGrpSpPr>
            <a:grpSpLocks/>
          </p:cNvGrpSpPr>
          <p:nvPr/>
        </p:nvGrpSpPr>
        <p:grpSpPr bwMode="auto">
          <a:xfrm>
            <a:off x="1992314" y="2349500"/>
            <a:ext cx="4752975" cy="935038"/>
            <a:chOff x="521" y="1480"/>
            <a:chExt cx="2994" cy="589"/>
          </a:xfrm>
        </p:grpSpPr>
        <p:sp>
          <p:nvSpPr>
            <p:cNvPr id="221202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203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C62400"/>
                  </a:solidFill>
                  <a:ea typeface="宋体" panose="02010600030101010101" pitchFamily="2" charset="-122"/>
                </a:rPr>
                <a:t>          </a:t>
              </a:r>
              <a:r>
                <a:rPr kumimoji="0" lang="zh-CN" altLang="en-US" b="1">
                  <a:solidFill>
                    <a:srgbClr val="C62400"/>
                  </a:solidFill>
                </a:rPr>
                <a:t>静态搜索结构</a:t>
              </a:r>
            </a:p>
          </p:txBody>
        </p:sp>
      </p:grpSp>
      <p:grpSp>
        <p:nvGrpSpPr>
          <p:cNvPr id="221194" name="Group 18"/>
          <p:cNvGrpSpPr>
            <a:grpSpLocks/>
          </p:cNvGrpSpPr>
          <p:nvPr/>
        </p:nvGrpSpPr>
        <p:grpSpPr bwMode="auto">
          <a:xfrm>
            <a:off x="2065339" y="3789364"/>
            <a:ext cx="4319587" cy="935037"/>
            <a:chOff x="567" y="2387"/>
            <a:chExt cx="2721" cy="589"/>
          </a:xfrm>
        </p:grpSpPr>
        <p:sp>
          <p:nvSpPr>
            <p:cNvPr id="221200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201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C62400"/>
                  </a:solidFill>
                </a:rPr>
                <a:t>	</a:t>
              </a:r>
              <a:r>
                <a:rPr kumimoji="0" lang="zh-CN" altLang="en-US" b="1">
                  <a:solidFill>
                    <a:srgbClr val="C62400"/>
                  </a:solidFill>
                </a:rPr>
                <a:t>动态搜索结构</a:t>
              </a:r>
            </a:p>
          </p:txBody>
        </p:sp>
      </p:grpSp>
      <p:grpSp>
        <p:nvGrpSpPr>
          <p:cNvPr id="221195" name="Group 21"/>
          <p:cNvGrpSpPr>
            <a:grpSpLocks/>
          </p:cNvGrpSpPr>
          <p:nvPr/>
        </p:nvGrpSpPr>
        <p:grpSpPr bwMode="auto">
          <a:xfrm>
            <a:off x="2136775" y="5208589"/>
            <a:ext cx="4248150" cy="935037"/>
            <a:chOff x="612" y="3281"/>
            <a:chExt cx="2676" cy="589"/>
          </a:xfrm>
        </p:grpSpPr>
        <p:sp>
          <p:nvSpPr>
            <p:cNvPr id="221198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199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zh-CN" b="1">
                  <a:solidFill>
                    <a:srgbClr val="C62400"/>
                  </a:solidFill>
                </a:rPr>
                <a:t>         </a:t>
              </a:r>
              <a:r>
                <a:rPr kumimoji="0" lang="zh-CN" altLang="en-US" b="1">
                  <a:solidFill>
                    <a:srgbClr val="C62400"/>
                  </a:solidFill>
                </a:rPr>
                <a:t>搜索算法分析</a:t>
              </a:r>
              <a:endParaRPr kumimoji="0" lang="en-US" altLang="zh-CN"/>
            </a:p>
          </p:txBody>
        </p:sp>
      </p:grpSp>
      <p:sp>
        <p:nvSpPr>
          <p:cNvPr id="221196" name="Text Box 11"/>
          <p:cNvSpPr txBox="1">
            <a:spLocks noChangeArrowheads="1"/>
          </p:cNvSpPr>
          <p:nvPr/>
        </p:nvSpPr>
        <p:spPr bwMode="auto">
          <a:xfrm>
            <a:off x="6097589" y="3608389"/>
            <a:ext cx="388937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二叉搜索树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平衡二叉树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红黑树、</a:t>
            </a:r>
            <a:r>
              <a:rPr kumimoji="0"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B</a:t>
            </a:r>
            <a:r>
              <a:rPr kumimoji="0"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树和</a:t>
            </a:r>
            <a:r>
              <a:rPr kumimoji="0"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B</a:t>
            </a:r>
            <a:r>
              <a:rPr kumimoji="0" lang="en-US" altLang="zh-CN" sz="2400" b="1" baseline="30000">
                <a:latin typeface="Times New Roman" panose="02020603050405020304" pitchFamily="18" charset="0"/>
                <a:ea typeface="楷体_GB2312" pitchFamily="1" charset="-122"/>
              </a:rPr>
              <a:t>+</a:t>
            </a:r>
            <a:r>
              <a:rPr kumimoji="0"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221197" name="Text Box 11"/>
          <p:cNvSpPr txBox="1">
            <a:spLocks noChangeArrowheads="1"/>
          </p:cNvSpPr>
          <p:nvPr/>
        </p:nvSpPr>
        <p:spPr bwMode="auto">
          <a:xfrm>
            <a:off x="9266238" y="3657601"/>
            <a:ext cx="792162" cy="1139825"/>
          </a:xfrm>
          <a:prstGeom prst="rect">
            <a:avLst/>
          </a:prstGeom>
          <a:noFill/>
          <a:ln w="22225">
            <a:solidFill>
              <a:srgbClr val="D60093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插入</a:t>
            </a:r>
          </a:p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Text Box 3"/>
          <p:cNvSpPr txBox="1">
            <a:spLocks noChangeArrowheads="1"/>
          </p:cNvSpPr>
          <p:nvPr/>
        </p:nvSpPr>
        <p:spPr bwMode="auto">
          <a:xfrm>
            <a:off x="5015880" y="1052736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b="0" dirty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991544" y="5138028"/>
            <a:ext cx="100809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b="1" dirty="0">
                <a:latin typeface="楷体_GB2312" pitchFamily="49" charset="-122"/>
                <a:ea typeface="楷体_GB2312" pitchFamily="49" charset="-122"/>
              </a:rPr>
              <a:t>编程</a:t>
            </a:r>
            <a:r>
              <a:rPr kumimoji="0" lang="zh-CN" altLang="en-US" b="1" dirty="0" smtClean="0">
                <a:latin typeface="楷体_GB2312" pitchFamily="49" charset="-122"/>
                <a:ea typeface="楷体_GB2312" pitchFamily="49" charset="-122"/>
              </a:rPr>
              <a:t>题</a:t>
            </a:r>
            <a:endParaRPr kumimoji="0" lang="en-US" altLang="zh-CN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983277" y="3555593"/>
            <a:ext cx="908127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练习题   第七章课后习题：五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-7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-8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-16</a:t>
            </a:r>
          </a:p>
          <a:p>
            <a:pPr eaLnBrk="1" hangingPunct="1">
              <a:spcBef>
                <a:spcPct val="50000"/>
              </a:spcBef>
            </a:pPr>
            <a:r>
              <a:rPr kumimoji="0" lang="en-US" altLang="zh-CN" sz="2800" b="0" dirty="0">
                <a:ea typeface="楷体_GB2312" pitchFamily="49" charset="-122"/>
              </a:rPr>
              <a:t>	</a:t>
            </a:r>
            <a:r>
              <a:rPr kumimoji="0" lang="en-US" altLang="zh-CN" sz="2800" b="0" dirty="0" smtClean="0">
                <a:ea typeface="楷体_GB2312" pitchFamily="49" charset="-122"/>
              </a:rPr>
              <a:t>      </a:t>
            </a:r>
            <a:r>
              <a:rPr kumimoji="0" lang="zh-CN" altLang="en-US" sz="2800" dirty="0">
                <a:latin typeface="楷体_GB2312" pitchFamily="49" charset="-122"/>
                <a:ea typeface="楷体_GB2312" pitchFamily="49" charset="-122"/>
              </a:rPr>
              <a:t>第十章课后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en-US" altLang="zh-CN" sz="2800" dirty="0" err="1" smtClean="0">
                <a:latin typeface="楷体_GB2312" pitchFamily="49" charset="-122"/>
                <a:ea typeface="楷体_GB2312" pitchFamily="49" charset="-122"/>
              </a:rPr>
              <a:t>p492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：四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-14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，四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-15</a:t>
            </a:r>
            <a:endParaRPr kumimoji="0" lang="en-US" altLang="zh-CN" sz="2800" b="0" dirty="0">
              <a:ea typeface="楷体_GB2312" pitchFamily="49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954383" y="2271074"/>
            <a:ext cx="7886033" cy="92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思考题   课后习题（选择</a:t>
            </a:r>
            <a:r>
              <a:rPr kumimoji="0" lang="zh-CN" altLang="en-US" sz="2800" dirty="0">
                <a:latin typeface="楷体_GB2312" pitchFamily="49" charset="-122"/>
                <a:ea typeface="楷体_GB2312" pitchFamily="49" charset="-122"/>
              </a:rPr>
              <a:t>、填空、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判断题）</a:t>
            </a:r>
            <a:endParaRPr kumimoji="0" lang="en-US" altLang="zh-CN" sz="28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endParaRPr kumimoji="0" lang="en-US" altLang="zh-CN" sz="2800" b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683843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ChangeArrowheads="1"/>
          </p:cNvSpPr>
          <p:nvPr/>
        </p:nvSpPr>
        <p:spPr bwMode="auto">
          <a:xfrm>
            <a:off x="983432" y="1195389"/>
            <a:ext cx="11017472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回顾线性表一章介绍的顺序表的搜索算法，给出在搜索表中的顺序搜索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算法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6627" name="Rectangle 7"/>
          <p:cNvSpPr>
            <a:spLocks noChangeArrowheads="1"/>
          </p:cNvSpPr>
          <p:nvPr/>
        </p:nvSpPr>
        <p:spPr bwMode="auto">
          <a:xfrm>
            <a:off x="2135188" y="1844824"/>
            <a:ext cx="8280400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seachList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&lt;E, K&gt;::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SeqSeach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K x)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{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从前向后顺序搜索关键码为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的数据元素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for 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=0;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;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++)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   if (Element[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].key==x) break;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if 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==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 return 0;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else return i+1;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}</a:t>
            </a:r>
          </a:p>
        </p:txBody>
      </p:sp>
      <p:sp>
        <p:nvSpPr>
          <p:cNvPr id="139273" name="AutoShape 9"/>
          <p:cNvSpPr>
            <a:spLocks noChangeArrowheads="1"/>
          </p:cNvSpPr>
          <p:nvPr/>
        </p:nvSpPr>
        <p:spPr bwMode="auto">
          <a:xfrm>
            <a:off x="8400256" y="3350446"/>
            <a:ext cx="2519361" cy="936625"/>
          </a:xfrm>
          <a:prstGeom prst="cloudCallout">
            <a:avLst>
              <a:gd name="adj1" fmla="val -66532"/>
              <a:gd name="adj2" fmla="val -13898"/>
            </a:avLst>
          </a:prstGeom>
          <a:noFill/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ea typeface="黑体" panose="02010609060101010101" pitchFamily="49" charset="-122"/>
              </a:rPr>
              <a:t>能否改进？</a:t>
            </a:r>
          </a:p>
        </p:txBody>
      </p:sp>
      <p:sp>
        <p:nvSpPr>
          <p:cNvPr id="139279" name="Rectangle 15"/>
          <p:cNvSpPr>
            <a:spLocks noChangeArrowheads="1"/>
          </p:cNvSpPr>
          <p:nvPr/>
        </p:nvSpPr>
        <p:spPr bwMode="white">
          <a:xfrm>
            <a:off x="911424" y="69923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顺序搜索算法</a:t>
            </a:r>
          </a:p>
        </p:txBody>
      </p:sp>
      <p:pic>
        <p:nvPicPr>
          <p:cNvPr id="2663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5510362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3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ext Box 2"/>
          <p:cNvSpPr txBox="1">
            <a:spLocks noChangeArrowheads="1"/>
          </p:cNvSpPr>
          <p:nvPr/>
        </p:nvSpPr>
        <p:spPr bwMode="auto">
          <a:xfrm>
            <a:off x="1127448" y="23159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Extension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4871864" y="871789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扩展延伸</a:t>
            </a:r>
          </a:p>
        </p:txBody>
      </p:sp>
      <p:sp>
        <p:nvSpPr>
          <p:cNvPr id="223236" name="Text Box 5"/>
          <p:cNvSpPr txBox="1">
            <a:spLocks noChangeArrowheads="1"/>
          </p:cNvSpPr>
          <p:nvPr/>
        </p:nvSpPr>
        <p:spPr bwMode="auto">
          <a:xfrm>
            <a:off x="3430984" y="4365625"/>
            <a:ext cx="6121400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计算机程序设计艺术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》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The Art of Computer Programming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 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1" charset="-122"/>
              </a:rPr>
              <a:t>D.E.</a:t>
            </a:r>
            <a:r>
              <a:rPr lang="en-US" altLang="zh-CN" sz="24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Knuth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著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（第三卷 排序与搜索）</a:t>
            </a:r>
          </a:p>
        </p:txBody>
      </p:sp>
      <p:pic>
        <p:nvPicPr>
          <p:cNvPr id="223237" name="Picture 7" descr="art_au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49" y="1916113"/>
            <a:ext cx="133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8" name="Picture 11" descr="boxed-set-thum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247" y="1916114"/>
            <a:ext cx="252095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标题 1"/>
          <p:cNvSpPr>
            <a:spLocks noGrp="1"/>
          </p:cNvSpPr>
          <p:nvPr>
            <p:ph type="title"/>
          </p:nvPr>
        </p:nvSpPr>
        <p:spPr>
          <a:xfrm>
            <a:off x="551384" y="116632"/>
            <a:ext cx="6912768" cy="581124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第三次</a:t>
            </a:r>
            <a:r>
              <a:rPr lang="zh-CN" altLang="en-US" sz="3200" dirty="0"/>
              <a:t>上机作业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TBA</a:t>
            </a:r>
            <a:r>
              <a:rPr lang="zh-CN" altLang="en-US" sz="3200" dirty="0" smtClean="0"/>
              <a:t>）</a:t>
            </a:r>
            <a:endParaRPr lang="zh-CN" altLang="en-US" sz="2800" dirty="0"/>
          </a:p>
        </p:txBody>
      </p:sp>
      <p:sp>
        <p:nvSpPr>
          <p:cNvPr id="214019" name="Rectangle 10"/>
          <p:cNvSpPr>
            <a:spLocks noChangeArrowheads="1"/>
          </p:cNvSpPr>
          <p:nvPr/>
        </p:nvSpPr>
        <p:spPr bwMode="auto">
          <a:xfrm>
            <a:off x="407368" y="908720"/>
            <a:ext cx="11521280" cy="48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600" dirty="0"/>
              <a:t> </a:t>
            </a:r>
            <a:r>
              <a:rPr lang="zh-CN" altLang="en-US" sz="2600" dirty="0" smtClean="0"/>
              <a:t>题目：英汉翻译小词典</a:t>
            </a:r>
            <a:endParaRPr lang="en-US" altLang="zh-CN" sz="2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 smtClean="0"/>
              <a:t> </a:t>
            </a:r>
            <a:r>
              <a:rPr lang="zh-CN" altLang="en-US" sz="2600" dirty="0"/>
              <a:t>需求：</a:t>
            </a:r>
            <a:endParaRPr lang="en-US" altLang="zh-CN" sz="2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1</a:t>
            </a:r>
            <a:r>
              <a:rPr lang="zh-CN" altLang="en-US" sz="2000" dirty="0"/>
              <a:t>、根据所提供的字典</a:t>
            </a:r>
            <a:r>
              <a:rPr lang="en-US" altLang="zh-CN" sz="2000" dirty="0"/>
              <a:t>https://github.com/1eez/103976</a:t>
            </a:r>
            <a:r>
              <a:rPr lang="zh-CN" altLang="en-US" sz="2000" dirty="0"/>
              <a:t>（建议使用</a:t>
            </a:r>
            <a:r>
              <a:rPr lang="en-US" altLang="zh-CN" sz="2000" dirty="0"/>
              <a:t>csv</a:t>
            </a:r>
            <a:r>
              <a:rPr lang="zh-CN" altLang="en-US" sz="2000" dirty="0"/>
              <a:t>文件）建立英文字典</a:t>
            </a:r>
            <a:r>
              <a:rPr lang="zh-CN" altLang="en-US" sz="2000" dirty="0" smtClean="0"/>
              <a:t>（考虑用</a:t>
            </a:r>
            <a:r>
              <a:rPr lang="zh-CN" altLang="en-US" sz="2000" dirty="0"/>
              <a:t>什么数据结构？）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2</a:t>
            </a:r>
            <a:r>
              <a:rPr lang="zh-CN" altLang="en-US" sz="2000" dirty="0"/>
              <a:t>、任意输入单词，判断该单词是否在字典中</a:t>
            </a:r>
            <a:r>
              <a:rPr lang="zh-CN" altLang="en-US" sz="2000" dirty="0" smtClean="0"/>
              <a:t>，输出查找的结果，同时请输出</a:t>
            </a:r>
            <a:r>
              <a:rPr lang="zh-CN" altLang="en-US" sz="2000" dirty="0"/>
              <a:t>单词匹配过程中对比的中间关键字（如果是</a:t>
            </a:r>
            <a:r>
              <a:rPr lang="en-US" altLang="zh-CN" sz="2000" dirty="0"/>
              <a:t>BST</a:t>
            </a:r>
            <a:r>
              <a:rPr lang="zh-CN" altLang="en-US" sz="2000" dirty="0"/>
              <a:t>则是树的某一条路径上的单词</a:t>
            </a:r>
            <a:r>
              <a:rPr lang="zh-CN" altLang="en-US" sz="2000" dirty="0" smtClean="0"/>
              <a:t>），思考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针对顺序输入如何防止退化？请自己提出一种改进策略（区别于</a:t>
            </a:r>
            <a:r>
              <a:rPr lang="en-US" altLang="zh-CN" sz="2000" dirty="0" smtClean="0"/>
              <a:t>AVL/RB</a:t>
            </a:r>
            <a:r>
              <a:rPr lang="zh-CN" altLang="en-US" sz="2000" dirty="0" smtClean="0"/>
              <a:t>），防止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在接受顺序输入序列时退化成单枝树；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、模仿</a:t>
            </a:r>
            <a:r>
              <a:rPr lang="en-US" altLang="zh-CN" sz="2000" dirty="0" smtClean="0"/>
              <a:t>Google</a:t>
            </a:r>
            <a:r>
              <a:rPr lang="zh-CN" altLang="en-US" sz="2000" dirty="0" smtClean="0"/>
              <a:t>的搜索界面，根据用户输入实时显示备选词；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、输出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AVL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RB</a:t>
            </a:r>
            <a:r>
              <a:rPr lang="zh-CN" altLang="en-US" sz="2000" dirty="0" smtClean="0"/>
              <a:t>、顺序查找的关键字对比次数，至少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和顺序查找需自己实现；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 smtClean="0"/>
              <a:t>	5</a:t>
            </a:r>
            <a:r>
              <a:rPr lang="zh-CN" altLang="en-US" sz="2000" dirty="0" smtClean="0"/>
              <a:t>、（选做）可进一步尝试对比树堆</a:t>
            </a:r>
            <a:r>
              <a:rPr lang="en-US" altLang="zh-CN" sz="2000" dirty="0" err="1" smtClean="0"/>
              <a:t>Treap</a:t>
            </a:r>
            <a:r>
              <a:rPr lang="zh-CN" altLang="en-US" sz="2000" dirty="0" smtClean="0"/>
              <a:t>和</a:t>
            </a:r>
            <a:r>
              <a:rPr lang="en-US" altLang="zh-CN" sz="2000" dirty="0" err="1" smtClean="0"/>
              <a:t>Trie</a:t>
            </a:r>
            <a:r>
              <a:rPr lang="zh-CN" altLang="en-US" sz="2000" dirty="0"/>
              <a:t>树</a:t>
            </a:r>
            <a:r>
              <a:rPr lang="en-US" altLang="zh-CN" sz="2000" dirty="0"/>
              <a:t>(</a:t>
            </a:r>
            <a:r>
              <a:rPr lang="zh-CN" altLang="en-US" sz="2000" dirty="0"/>
              <a:t>字典树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。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endParaRPr lang="en-US" altLang="zh-CN" sz="2000" dirty="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636476" y="3954162"/>
            <a:ext cx="4426891" cy="28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44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ChangeArrowheads="1"/>
          </p:cNvSpPr>
          <p:nvPr/>
        </p:nvSpPr>
        <p:spPr bwMode="auto">
          <a:xfrm>
            <a:off x="1992313" y="981075"/>
            <a:ext cx="8424862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4223792" y="1628800"/>
            <a:ext cx="7848872" cy="4031873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 ::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K x)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顺序搜索关键码为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的数据元素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CurrentSize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号位置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作为控制搜索自动结束的“监视哨”使用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600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Element[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].key=x;</a:t>
            </a:r>
            <a:r>
              <a:rPr lang="en-US" altLang="zh-CN" sz="24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设置“监视哨”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=0;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while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(Element[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].key!=x)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楷体_GB2312" pitchFamily="1" charset="-122"/>
              </a:rPr>
              <a:t>++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从前向后顺序搜索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==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return 0;   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 else return i+1;    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1847851" y="1125539"/>
            <a:ext cx="7921625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设置</a:t>
            </a:r>
            <a:r>
              <a:rPr kumimoji="0" lang="zh-CN" altLang="en-US" sz="2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监视哨</a:t>
            </a:r>
            <a:r>
              <a:rPr kumimoji="0" lang="zh-CN" altLang="en-US" sz="2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的顺序搜索算法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140303" name="Rectangle 15"/>
          <p:cNvSpPr>
            <a:spLocks noChangeArrowheads="1"/>
          </p:cNvSpPr>
          <p:nvPr/>
        </p:nvSpPr>
        <p:spPr bwMode="auto">
          <a:xfrm>
            <a:off x="1847850" y="5734050"/>
            <a:ext cx="8135938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100">
                <a:latin typeface="Times New Roman" panose="02020603050405020304" pitchFamily="18" charset="0"/>
              </a:rPr>
              <a:t>虽然这只是一个程序设计技巧上的改进，但实践证明，当</a:t>
            </a:r>
            <a:r>
              <a:rPr kumimoji="0" lang="en-US" altLang="zh-CN" sz="2100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100">
                <a:latin typeface="楷体_GB2312" pitchFamily="1" charset="-122"/>
              </a:rPr>
              <a:t>≥</a:t>
            </a:r>
            <a:r>
              <a:rPr kumimoji="0" lang="en-US" altLang="zh-CN" sz="2100">
                <a:latin typeface="Times New Roman" panose="02020603050405020304" pitchFamily="18" charset="0"/>
              </a:rPr>
              <a:t>1000</a:t>
            </a:r>
            <a:r>
              <a:rPr kumimoji="0" lang="zh-CN" altLang="en-US" sz="2100">
                <a:latin typeface="楷体_GB2312" pitchFamily="1" charset="-122"/>
              </a:rPr>
              <a:t>时，进行一次搜索的平均时间几乎减少一半。</a:t>
            </a:r>
            <a:endParaRPr kumimoji="0" lang="zh-CN" altLang="en-US" sz="2100">
              <a:latin typeface="Times New Roman" panose="02020603050405020304" pitchFamily="18" charset="0"/>
            </a:endParaRPr>
          </a:p>
        </p:txBody>
      </p:sp>
      <p:sp>
        <p:nvSpPr>
          <p:cNvPr id="140304" name="Rectangle 16"/>
          <p:cNvSpPr>
            <a:spLocks noChangeArrowheads="1"/>
          </p:cNvSpPr>
          <p:nvPr/>
        </p:nvSpPr>
        <p:spPr bwMode="white">
          <a:xfrm>
            <a:off x="911424" y="37306"/>
            <a:ext cx="4464496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顺序搜索算法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  <a:endParaRPr kumimoji="0"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1344" y="1843757"/>
            <a:ext cx="3312741" cy="367347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seachList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&lt;E, K&gt;::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SeqSeach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K x)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{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for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=0;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;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++)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           if (Element[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].key==x)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	</a:t>
            </a:r>
            <a:r>
              <a:rPr kumimoji="0" lang="en-US" altLang="zh-CN" sz="1800" dirty="0" smtClean="0">
                <a:latin typeface="Times New Roman" panose="02020603050405020304" pitchFamily="18" charset="0"/>
              </a:rPr>
              <a:t>	break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if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==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) return 0;     </a:t>
            </a:r>
            <a:endParaRPr kumimoji="0" lang="zh-CN" altLang="en-US" sz="16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else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return i+1;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}</a:t>
            </a:r>
            <a:endParaRPr kumimoji="0"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4" name="右箭头 3"/>
          <p:cNvSpPr/>
          <p:nvPr/>
        </p:nvSpPr>
        <p:spPr bwMode="auto">
          <a:xfrm>
            <a:off x="3575720" y="3429000"/>
            <a:ext cx="576064" cy="504056"/>
          </a:xfrm>
          <a:prstGeom prst="right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 eaLnBrk="1" hangingPunct="1"/>
            <a:endParaRPr lang="zh-CN" altLang="en-US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4" grpId="0" animBg="1"/>
      <p:bldP spid="14030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6"/>
          <p:cNvGraphicFramePr>
            <a:graphicFrameLocks noChangeAspect="1"/>
          </p:cNvGraphicFramePr>
          <p:nvPr/>
        </p:nvGraphicFramePr>
        <p:xfrm>
          <a:off x="3216276" y="1530351"/>
          <a:ext cx="464502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4" name="公式" r:id="rId3" imgW="2171700" imgH="431800" progId="Equation.3">
                  <p:embed/>
                </p:oleObj>
              </mc:Choice>
              <mc:Fallback>
                <p:oleObj name="公式" r:id="rId3" imgW="21717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1530351"/>
                        <a:ext cx="464502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2782889" y="2579689"/>
            <a:ext cx="66246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p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i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搜索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第 </a:t>
            </a:r>
            <a:r>
              <a:rPr kumimoji="0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个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元素的概率；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c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i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搜索到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第 </a:t>
            </a:r>
            <a:r>
              <a:rPr kumimoji="0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个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元素所需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比较次数，为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en-US" altLang="zh-CN" sz="2400" dirty="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28676" name="Text Box 9"/>
          <p:cNvSpPr txBox="1">
            <a:spLocks noChangeArrowheads="1"/>
          </p:cNvSpPr>
          <p:nvPr/>
        </p:nvSpPr>
        <p:spPr bwMode="auto">
          <a:xfrm>
            <a:off x="5375275" y="5876925"/>
            <a:ext cx="424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  <a:ea typeface="仿宋_GB2312" pitchFamily="1" charset="-122"/>
              </a:rPr>
              <a:t>（设置“监视哨”情形）</a:t>
            </a:r>
          </a:p>
        </p:txBody>
      </p:sp>
      <p:graphicFrame>
        <p:nvGraphicFramePr>
          <p:cNvPr id="28677" name="Object 12"/>
          <p:cNvGraphicFramePr>
            <a:graphicFrameLocks noChangeAspect="1"/>
          </p:cNvGraphicFramePr>
          <p:nvPr/>
        </p:nvGraphicFramePr>
        <p:xfrm>
          <a:off x="3216275" y="4194175"/>
          <a:ext cx="5608638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5" name="公式" r:id="rId5" imgW="2641600" imgH="431800" progId="Equation.3">
                  <p:embed/>
                </p:oleObj>
              </mc:Choice>
              <mc:Fallback>
                <p:oleObj name="公式" r:id="rId5" imgW="2641600" imgH="431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94175"/>
                        <a:ext cx="5608638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13"/>
          <p:cNvSpPr txBox="1">
            <a:spLocks noChangeArrowheads="1"/>
          </p:cNvSpPr>
          <p:nvPr/>
        </p:nvSpPr>
        <p:spPr bwMode="auto">
          <a:xfrm>
            <a:off x="2058988" y="3594101"/>
            <a:ext cx="70102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  <a:ea typeface="仿宋_GB2312" pitchFamily="1" charset="-122"/>
              </a:rPr>
              <a:t>        假设搜索每个元素的概率相等，即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= 1/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</a:t>
            </a:r>
          </a:p>
        </p:txBody>
      </p:sp>
      <p:sp>
        <p:nvSpPr>
          <p:cNvPr id="28679" name="Text Box 14"/>
          <p:cNvSpPr txBox="1">
            <a:spLocks noChangeArrowheads="1"/>
          </p:cNvSpPr>
          <p:nvPr/>
        </p:nvSpPr>
        <p:spPr bwMode="auto">
          <a:xfrm>
            <a:off x="3141664" y="5876925"/>
            <a:ext cx="2162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latin typeface="Times New Roman" panose="02020603050405020304" pitchFamily="18" charset="0"/>
                <a:ea typeface="仿宋_GB2312" pitchFamily="1" charset="-122"/>
              </a:rPr>
              <a:t>ASL</a:t>
            </a:r>
            <a:r>
              <a:rPr kumimoji="0" lang="en-US" altLang="zh-CN" sz="2400" i="1" baseline="-25000">
                <a:latin typeface="Times New Roman" panose="02020603050405020304" pitchFamily="18" charset="0"/>
                <a:ea typeface="仿宋_GB2312" pitchFamily="1" charset="-122"/>
              </a:rPr>
              <a:t>unsucc</a:t>
            </a:r>
            <a:r>
              <a:rPr kumimoji="0" lang="en-US" altLang="zh-CN" sz="2400">
                <a:latin typeface="Times New Roman" panose="02020603050405020304" pitchFamily="18" charset="0"/>
                <a:ea typeface="仿宋_GB2312" pitchFamily="1" charset="-122"/>
              </a:rPr>
              <a:t> = </a:t>
            </a:r>
            <a:r>
              <a:rPr kumimoji="0" lang="en-US" altLang="zh-CN" sz="2400" i="1">
                <a:latin typeface="Times New Roman" panose="02020603050405020304" pitchFamily="18" charset="0"/>
                <a:ea typeface="仿宋_GB2312" pitchFamily="1" charset="-122"/>
              </a:rPr>
              <a:t>n</a:t>
            </a:r>
            <a:r>
              <a:rPr kumimoji="0" lang="en-US" altLang="zh-CN" sz="2400">
                <a:latin typeface="Times New Roman" panose="02020603050405020304" pitchFamily="18" charset="0"/>
                <a:ea typeface="仿宋_GB2312" pitchFamily="1" charset="-122"/>
              </a:rPr>
              <a:t>+1</a:t>
            </a:r>
            <a:endParaRPr kumimoji="0" lang="en-US" altLang="zh-CN">
              <a:latin typeface="Times New Roman" panose="02020603050405020304" pitchFamily="18" charset="0"/>
            </a:endParaRPr>
          </a:p>
        </p:txBody>
      </p:sp>
      <p:sp>
        <p:nvSpPr>
          <p:cNvPr id="136212" name="Rectangle 20"/>
          <p:cNvSpPr>
            <a:spLocks noChangeArrowheads="1"/>
          </p:cNvSpPr>
          <p:nvPr/>
        </p:nvSpPr>
        <p:spPr bwMode="white">
          <a:xfrm>
            <a:off x="1055688" y="62707"/>
            <a:ext cx="540035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顺序搜索的平均搜索长度</a:t>
            </a:r>
          </a:p>
        </p:txBody>
      </p:sp>
      <p:sp>
        <p:nvSpPr>
          <p:cNvPr id="28686" name="Rectangle 21"/>
          <p:cNvSpPr>
            <a:spLocks noChangeArrowheads="1"/>
          </p:cNvSpPr>
          <p:nvPr/>
        </p:nvSpPr>
        <p:spPr bwMode="auto">
          <a:xfrm>
            <a:off x="2279650" y="1125539"/>
            <a:ext cx="3240088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600">
                <a:solidFill>
                  <a:srgbClr val="0000CC"/>
                </a:solidFill>
                <a:ea typeface="黑体" panose="02010609060101010101" pitchFamily="49" charset="-122"/>
              </a:rPr>
              <a:t>搜索成功</a:t>
            </a:r>
          </a:p>
        </p:txBody>
      </p:sp>
      <p:sp>
        <p:nvSpPr>
          <p:cNvPr id="28687" name="Rectangle 22"/>
          <p:cNvSpPr>
            <a:spLocks noChangeArrowheads="1"/>
          </p:cNvSpPr>
          <p:nvPr/>
        </p:nvSpPr>
        <p:spPr bwMode="auto">
          <a:xfrm>
            <a:off x="2279650" y="5302250"/>
            <a:ext cx="237648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FF0000"/>
                </a:solidFill>
              </a:rPr>
              <a:t>搜索失败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730572" y="6351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顺序搜索的递归算法</a:t>
            </a: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1343472" y="1268760"/>
            <a:ext cx="1015337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int</a:t>
            </a:r>
            <a:r>
              <a:rPr lang="en-US" altLang="zh-CN" sz="2600" i="1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searchList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&lt;E, K&gt;::SeqSearch1(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K x,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)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在搜索表中递归搜索其关键码与给定值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匹配的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数据元素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函数返回其表中位置</a:t>
            </a:r>
            <a:r>
              <a:rPr lang="zh-CN" altLang="en-US" sz="2400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。参数 </a:t>
            </a:r>
            <a:r>
              <a:rPr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是在表中开始搜索位置，调用时赋初值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zh-CN" sz="2400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if (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&gt;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return 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Element[loc-1].key == x ) return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else return SeqSearch1( x, loc+1);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继续递归搜索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2927648" y="4941168"/>
            <a:ext cx="662463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该</a:t>
            </a:r>
            <a:r>
              <a:rPr kumimoji="0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递归</a:t>
            </a:r>
            <a:r>
              <a:rPr kumimoji="0" lang="zh-CN" altLang="en-US" sz="2400">
                <a:latin typeface="Times New Roman" panose="02020603050405020304" pitchFamily="18" charset="0"/>
              </a:rPr>
              <a:t>算法的</a:t>
            </a:r>
            <a:r>
              <a:rPr kumimoji="0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调用语句形式</a:t>
            </a:r>
            <a:r>
              <a:rPr kumimoji="0" lang="zh-CN" altLang="en-US" sz="2400">
                <a:latin typeface="Times New Roman" panose="02020603050405020304" pitchFamily="18" charset="0"/>
              </a:rPr>
              <a:t>为：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8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      int loc=1;   int Pos=SeqSearch1(x, loc);</a:t>
            </a:r>
            <a:endParaRPr kumimoji="0" lang="en-US" altLang="zh-CN" sz="2400">
              <a:solidFill>
                <a:srgbClr val="0000CC"/>
              </a:solidFill>
              <a:latin typeface="Times New Roman" panose="02020603050405020304" pitchFamily="18" charset="0"/>
              <a:ea typeface="仿宋_GB2312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4"/>
          <p:cNvSpPr txBox="1">
            <a:spLocks noChangeArrowheads="1"/>
          </p:cNvSpPr>
          <p:nvPr/>
        </p:nvSpPr>
        <p:spPr bwMode="auto">
          <a:xfrm>
            <a:off x="2566989" y="1869929"/>
            <a:ext cx="7489825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对表的特性没有要求，无序、有序都可以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对表的存储也没有要求，顺序表、链表都可以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插入元素可以直接加在表尾，时间为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endParaRPr kumimoji="0"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Text Box 17"/>
          <p:cNvSpPr txBox="1">
            <a:spLocks noChangeArrowheads="1"/>
          </p:cNvSpPr>
          <p:nvPr/>
        </p:nvSpPr>
        <p:spPr bwMode="auto">
          <a:xfrm>
            <a:off x="2560638" y="4160693"/>
            <a:ext cx="777648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ea typeface="黑体" panose="02010609060101010101" pitchFamily="49" charset="-122"/>
              </a:rPr>
              <a:t>▪ 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搜索效率低，顺序搜索算法的时间复杂度为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O(n)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。</a:t>
            </a:r>
            <a:endParaRPr kumimoji="0" lang="en-US" altLang="zh-CN" sz="260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42360" name="Rectangle 24"/>
          <p:cNvSpPr>
            <a:spLocks noChangeArrowheads="1"/>
          </p:cNvSpPr>
          <p:nvPr/>
        </p:nvSpPr>
        <p:spPr bwMode="auto">
          <a:xfrm>
            <a:off x="871009" y="-6348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顺序搜索的优缺点</a:t>
            </a:r>
          </a:p>
        </p:txBody>
      </p:sp>
      <p:sp>
        <p:nvSpPr>
          <p:cNvPr id="30730" name="Rectangle 25"/>
          <p:cNvSpPr>
            <a:spLocks noChangeArrowheads="1"/>
          </p:cNvSpPr>
          <p:nvPr/>
        </p:nvSpPr>
        <p:spPr bwMode="auto">
          <a:xfrm>
            <a:off x="2160589" y="1268268"/>
            <a:ext cx="32400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>
                <a:solidFill>
                  <a:srgbClr val="0000CC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30731" name="Rectangle 26"/>
          <p:cNvSpPr>
            <a:spLocks noChangeArrowheads="1"/>
          </p:cNvSpPr>
          <p:nvPr/>
        </p:nvSpPr>
        <p:spPr bwMode="auto">
          <a:xfrm>
            <a:off x="2170114" y="3605068"/>
            <a:ext cx="32400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pic>
        <p:nvPicPr>
          <p:cNvPr id="7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53" y="5229200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ChangeArrowheads="1"/>
          </p:cNvSpPr>
          <p:nvPr/>
        </p:nvSpPr>
        <p:spPr bwMode="auto">
          <a:xfrm>
            <a:off x="839416" y="79375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7.1.3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有序顺序表的搜索</a:t>
            </a:r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1559496" y="1052736"/>
            <a:ext cx="8353425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有序顺序表的类</a:t>
            </a:r>
            <a:r>
              <a:rPr kumimoji="0"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kumimoji="0" lang="zh-CN" altLang="en-US" sz="500" dirty="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class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: public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SearchList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&lt;E, K&gt;{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public: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sz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=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defaultSize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):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SearchList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&lt;E, K&gt;(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sz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){}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~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(){}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SequentSearch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K x)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;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顺序搜索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BinarySearch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K x)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;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折半搜索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bool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Insert(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E&amp; e1);                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有序插入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Begin() {return 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==0)?0:1;}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定位第一个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Next(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 {return 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&gt;=1&amp;&amp;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)?i+1:0;}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定位下一个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}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904" y="1309418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931" y="1602310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5"/>
          <p:cNvSpPr>
            <a:spLocks noChangeArrowheads="1"/>
          </p:cNvSpPr>
          <p:nvPr/>
        </p:nvSpPr>
        <p:spPr bwMode="auto">
          <a:xfrm>
            <a:off x="4872039" y="5153330"/>
            <a:ext cx="1512887" cy="63462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6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695400" y="1052736"/>
            <a:ext cx="10081814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由于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有序顺序表中的各个元素按照关键码值递增或递减有序（以下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假设递增有序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），因此，基于有序顺序表的顺序搜索算法在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搜索不成功时不需要遍历表中所有元素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，搜索效率会有所提高。</a:t>
            </a: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911424" y="47989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有序顺序表的顺序搜索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1587376" y="2564904"/>
            <a:ext cx="8297862" cy="357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buClr>
                <a:srgbClr val="FF6600"/>
              </a:buClr>
              <a:buSzPct val="50000"/>
              <a:defRPr/>
            </a:pPr>
            <a:r>
              <a:rPr lang="zh-CN" altLang="en-US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基于</a:t>
            </a:r>
            <a:r>
              <a:rPr lang="zh-CN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有序顺序表的顺序搜索算法：</a:t>
            </a:r>
            <a:endParaRPr lang="zh-CN" altLang="en-US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endParaRPr lang="zh-CN" altLang="en-US" sz="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 </a:t>
            </a:r>
          </a:p>
          <a:p>
            <a:pPr algn="just" eaLnBrk="1" hangingPunct="1">
              <a:defRPr/>
            </a:pP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SortedList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K&gt;::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SequentSearch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K x )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algn="just" eaLnBrk="1" hangingPunct="1">
              <a:defRPr/>
            </a:pP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在递增有序顺序表中搜索关键码为</a:t>
            </a: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的数据元素</a:t>
            </a:r>
          </a:p>
          <a:p>
            <a:pPr algn="just" eaLnBrk="1" hangingPunct="1">
              <a:defRPr/>
            </a:pPr>
            <a:r>
              <a:rPr lang="zh-CN" altLang="en-US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for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 )</a:t>
            </a: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if ( Element[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== x ) return i+1;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</a:t>
            </a:r>
            <a:r>
              <a:rPr lang="zh-CN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</a:t>
            </a:r>
            <a:endParaRPr lang="en-US" altLang="zh-CN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Element[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&gt;x ) break;  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</a:t>
            </a:r>
            <a:r>
              <a:rPr lang="zh-CN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成功，停止搜索</a:t>
            </a:r>
            <a:endParaRPr lang="en-US" altLang="zh-CN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return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400" b="1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返回搜索失败信息</a:t>
            </a:r>
            <a:endParaRPr lang="zh-CN" altLang="en-US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5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集合</a:t>
            </a:r>
            <a:r>
              <a:rPr lang="en-US" altLang="zh-CN" sz="1400" dirty="0" smtClean="0">
                <a:ea typeface="黑体" panose="02010609060101010101" pitchFamily="49" charset="-122"/>
              </a:rPr>
              <a:t>&amp;</a:t>
            </a:r>
            <a:r>
              <a:rPr lang="zh-CN" altLang="en-US" sz="1400" dirty="0" smtClean="0">
                <a:ea typeface="黑体" panose="02010609060101010101" pitchFamily="49" charset="-122"/>
              </a:rPr>
              <a:t>字典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4"/>
          <p:cNvSpPr>
            <a:spLocks noChangeShapeType="1"/>
          </p:cNvSpPr>
          <p:nvPr/>
        </p:nvSpPr>
        <p:spPr bwMode="auto">
          <a:xfrm>
            <a:off x="7848600" y="45720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5" name="Line 5"/>
          <p:cNvSpPr>
            <a:spLocks noChangeShapeType="1"/>
          </p:cNvSpPr>
          <p:nvPr/>
        </p:nvSpPr>
        <p:spPr bwMode="auto">
          <a:xfrm flipH="1" flipV="1">
            <a:off x="6858000" y="40386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6" name="Line 6"/>
          <p:cNvSpPr>
            <a:spLocks noChangeShapeType="1"/>
          </p:cNvSpPr>
          <p:nvPr/>
        </p:nvSpPr>
        <p:spPr bwMode="auto">
          <a:xfrm flipH="1" flipV="1">
            <a:off x="5867400" y="35052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7" name="Line 7"/>
          <p:cNvSpPr>
            <a:spLocks noChangeShapeType="1"/>
          </p:cNvSpPr>
          <p:nvPr/>
        </p:nvSpPr>
        <p:spPr bwMode="auto">
          <a:xfrm flipH="1" flipV="1">
            <a:off x="4876800" y="29718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Line 8"/>
          <p:cNvSpPr>
            <a:spLocks noChangeShapeType="1"/>
          </p:cNvSpPr>
          <p:nvPr/>
        </p:nvSpPr>
        <p:spPr bwMode="auto">
          <a:xfrm flipH="1" flipV="1">
            <a:off x="3886200" y="24384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41" name="Rectangle 9"/>
          <p:cNvSpPr>
            <a:spLocks noChangeArrowheads="1"/>
          </p:cNvSpPr>
          <p:nvPr/>
        </p:nvSpPr>
        <p:spPr bwMode="auto">
          <a:xfrm>
            <a:off x="1559496" y="841648"/>
            <a:ext cx="8280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>
                <a:srgbClr val="FF6600"/>
              </a:buClr>
              <a:buSzPct val="50000"/>
              <a:defRPr/>
            </a:pP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用判定树描述搜索过程</a:t>
            </a:r>
          </a:p>
          <a:p>
            <a:pPr>
              <a:spcBef>
                <a:spcPct val="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仿宋_GB2312" pitchFamily="1" charset="-122"/>
            </a:endParaRPr>
          </a:p>
          <a:p>
            <a:pPr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例：</a:t>
            </a:r>
            <a:r>
              <a:rPr kumimoji="0"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</a:rPr>
              <a:t>搜索表中元素的关键码序列为</a:t>
            </a:r>
            <a:r>
              <a:rPr kumimoji="0"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(10, 20, 30, 40, 50, 60)</a:t>
            </a:r>
            <a:endParaRPr kumimoji="0" lang="en-US" altLang="zh-CN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0" name="Oval 10"/>
          <p:cNvSpPr>
            <a:spLocks noChangeArrowheads="1"/>
          </p:cNvSpPr>
          <p:nvPr/>
        </p:nvSpPr>
        <p:spPr bwMode="auto">
          <a:xfrm>
            <a:off x="3429000" y="20574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01" name="Oval 11"/>
          <p:cNvSpPr>
            <a:spLocks noChangeArrowheads="1"/>
          </p:cNvSpPr>
          <p:nvPr/>
        </p:nvSpPr>
        <p:spPr bwMode="auto">
          <a:xfrm>
            <a:off x="7391400" y="41910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</a:p>
        </p:txBody>
      </p:sp>
      <p:sp>
        <p:nvSpPr>
          <p:cNvPr id="33802" name="Oval 12"/>
          <p:cNvSpPr>
            <a:spLocks noChangeArrowheads="1"/>
          </p:cNvSpPr>
          <p:nvPr/>
        </p:nvSpPr>
        <p:spPr bwMode="auto">
          <a:xfrm>
            <a:off x="8305800" y="47244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60</a:t>
            </a:r>
          </a:p>
        </p:txBody>
      </p:sp>
      <p:sp>
        <p:nvSpPr>
          <p:cNvPr id="33803" name="Rectangle 13"/>
          <p:cNvSpPr>
            <a:spLocks noChangeArrowheads="1"/>
          </p:cNvSpPr>
          <p:nvPr/>
        </p:nvSpPr>
        <p:spPr bwMode="auto">
          <a:xfrm>
            <a:off x="2667000" y="26670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4" name="Rectangle 14"/>
          <p:cNvSpPr>
            <a:spLocks noChangeArrowheads="1"/>
          </p:cNvSpPr>
          <p:nvPr/>
        </p:nvSpPr>
        <p:spPr bwMode="auto">
          <a:xfrm>
            <a:off x="3581400" y="32004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5" name="Rectangle 15"/>
          <p:cNvSpPr>
            <a:spLocks noChangeArrowheads="1"/>
          </p:cNvSpPr>
          <p:nvPr/>
        </p:nvSpPr>
        <p:spPr bwMode="auto">
          <a:xfrm>
            <a:off x="4572000" y="37338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6" name="Rectangle 16"/>
          <p:cNvSpPr>
            <a:spLocks noChangeArrowheads="1"/>
          </p:cNvSpPr>
          <p:nvPr/>
        </p:nvSpPr>
        <p:spPr bwMode="auto">
          <a:xfrm>
            <a:off x="5562600" y="42672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7" name="Rectangle 17"/>
          <p:cNvSpPr>
            <a:spLocks noChangeArrowheads="1"/>
          </p:cNvSpPr>
          <p:nvPr/>
        </p:nvSpPr>
        <p:spPr bwMode="auto">
          <a:xfrm>
            <a:off x="6629400" y="48768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8" name="Rectangle 18"/>
          <p:cNvSpPr>
            <a:spLocks noChangeArrowheads="1"/>
          </p:cNvSpPr>
          <p:nvPr/>
        </p:nvSpPr>
        <p:spPr bwMode="auto">
          <a:xfrm>
            <a:off x="7620000" y="55626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9" name="Rectangle 19"/>
          <p:cNvSpPr>
            <a:spLocks noChangeArrowheads="1"/>
          </p:cNvSpPr>
          <p:nvPr/>
        </p:nvSpPr>
        <p:spPr bwMode="auto">
          <a:xfrm>
            <a:off x="8915400" y="55626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46452" name="Text Box 20"/>
          <p:cNvSpPr txBox="1">
            <a:spLocks noChangeArrowheads="1"/>
          </p:cNvSpPr>
          <p:nvPr/>
        </p:nvSpPr>
        <p:spPr bwMode="auto">
          <a:xfrm>
            <a:off x="3489325" y="24384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3" name="Text Box 21"/>
          <p:cNvSpPr txBox="1">
            <a:spLocks noChangeArrowheads="1"/>
          </p:cNvSpPr>
          <p:nvPr/>
        </p:nvSpPr>
        <p:spPr bwMode="auto">
          <a:xfrm>
            <a:off x="4489450" y="2986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4" name="Text Box 22"/>
          <p:cNvSpPr txBox="1">
            <a:spLocks noChangeArrowheads="1"/>
          </p:cNvSpPr>
          <p:nvPr/>
        </p:nvSpPr>
        <p:spPr bwMode="auto">
          <a:xfrm>
            <a:off x="5480050" y="3519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5" name="Text Box 23"/>
          <p:cNvSpPr txBox="1">
            <a:spLocks noChangeArrowheads="1"/>
          </p:cNvSpPr>
          <p:nvPr/>
        </p:nvSpPr>
        <p:spPr bwMode="auto">
          <a:xfrm>
            <a:off x="6470650" y="40528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6" name="Text Box 24"/>
          <p:cNvSpPr txBox="1">
            <a:spLocks noChangeArrowheads="1"/>
          </p:cNvSpPr>
          <p:nvPr/>
        </p:nvSpPr>
        <p:spPr bwMode="auto">
          <a:xfrm>
            <a:off x="7461250" y="45862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7" name="Text Box 25"/>
          <p:cNvSpPr txBox="1">
            <a:spLocks noChangeArrowheads="1"/>
          </p:cNvSpPr>
          <p:nvPr/>
        </p:nvSpPr>
        <p:spPr bwMode="auto">
          <a:xfrm>
            <a:off x="8375650" y="5119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16" name="Line 26"/>
          <p:cNvSpPr>
            <a:spLocks noChangeShapeType="1"/>
          </p:cNvSpPr>
          <p:nvPr/>
        </p:nvSpPr>
        <p:spPr bwMode="auto">
          <a:xfrm flipH="1">
            <a:off x="3200400" y="2514600"/>
            <a:ext cx="3048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7" name="Line 27"/>
          <p:cNvSpPr>
            <a:spLocks noChangeShapeType="1"/>
          </p:cNvSpPr>
          <p:nvPr/>
        </p:nvSpPr>
        <p:spPr bwMode="auto">
          <a:xfrm flipV="1">
            <a:off x="4114800" y="29718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8" name="Line 28"/>
          <p:cNvSpPr>
            <a:spLocks noChangeShapeType="1"/>
          </p:cNvSpPr>
          <p:nvPr/>
        </p:nvSpPr>
        <p:spPr bwMode="auto">
          <a:xfrm flipH="1">
            <a:off x="5105400" y="35052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9" name="Oval 29"/>
          <p:cNvSpPr>
            <a:spLocks noChangeArrowheads="1"/>
          </p:cNvSpPr>
          <p:nvPr/>
        </p:nvSpPr>
        <p:spPr bwMode="auto">
          <a:xfrm>
            <a:off x="4419600" y="25908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33820" name="Oval 30"/>
          <p:cNvSpPr>
            <a:spLocks noChangeArrowheads="1"/>
          </p:cNvSpPr>
          <p:nvPr/>
        </p:nvSpPr>
        <p:spPr bwMode="auto">
          <a:xfrm>
            <a:off x="5410200" y="31242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33821" name="Line 31"/>
          <p:cNvSpPr>
            <a:spLocks noChangeShapeType="1"/>
          </p:cNvSpPr>
          <p:nvPr/>
        </p:nvSpPr>
        <p:spPr bwMode="auto">
          <a:xfrm flipV="1">
            <a:off x="6096000" y="40386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2" name="Oval 32"/>
          <p:cNvSpPr>
            <a:spLocks noChangeArrowheads="1"/>
          </p:cNvSpPr>
          <p:nvPr/>
        </p:nvSpPr>
        <p:spPr bwMode="auto">
          <a:xfrm>
            <a:off x="6400800" y="36576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33823" name="Line 33"/>
          <p:cNvSpPr>
            <a:spLocks noChangeShapeType="1"/>
          </p:cNvSpPr>
          <p:nvPr/>
        </p:nvSpPr>
        <p:spPr bwMode="auto">
          <a:xfrm flipV="1">
            <a:off x="7162800" y="4648200"/>
            <a:ext cx="304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4" name="Line 34"/>
          <p:cNvSpPr>
            <a:spLocks noChangeShapeType="1"/>
          </p:cNvSpPr>
          <p:nvPr/>
        </p:nvSpPr>
        <p:spPr bwMode="auto">
          <a:xfrm flipV="1">
            <a:off x="8153400" y="52578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5" name="Line 35"/>
          <p:cNvSpPr>
            <a:spLocks noChangeShapeType="1"/>
          </p:cNvSpPr>
          <p:nvPr/>
        </p:nvSpPr>
        <p:spPr bwMode="auto">
          <a:xfrm flipH="1" flipV="1">
            <a:off x="8686800" y="5181600"/>
            <a:ext cx="228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6" name="Text Box 36"/>
          <p:cNvSpPr txBox="1">
            <a:spLocks noChangeArrowheads="1"/>
          </p:cNvSpPr>
          <p:nvPr/>
        </p:nvSpPr>
        <p:spPr bwMode="auto">
          <a:xfrm>
            <a:off x="2971800" y="2224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7" name="Text Box 37"/>
          <p:cNvSpPr txBox="1">
            <a:spLocks noChangeArrowheads="1"/>
          </p:cNvSpPr>
          <p:nvPr/>
        </p:nvSpPr>
        <p:spPr bwMode="auto">
          <a:xfrm>
            <a:off x="3879850" y="26670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8" name="Text Box 38"/>
          <p:cNvSpPr txBox="1">
            <a:spLocks noChangeArrowheads="1"/>
          </p:cNvSpPr>
          <p:nvPr/>
        </p:nvSpPr>
        <p:spPr bwMode="auto">
          <a:xfrm>
            <a:off x="4870450" y="3214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1" name="Text Box 39"/>
          <p:cNvSpPr txBox="1">
            <a:spLocks noChangeArrowheads="1"/>
          </p:cNvSpPr>
          <p:nvPr/>
        </p:nvSpPr>
        <p:spPr bwMode="auto">
          <a:xfrm>
            <a:off x="5861050" y="37338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2" name="Text Box 40"/>
          <p:cNvSpPr txBox="1">
            <a:spLocks noChangeArrowheads="1"/>
          </p:cNvSpPr>
          <p:nvPr/>
        </p:nvSpPr>
        <p:spPr bwMode="auto">
          <a:xfrm>
            <a:off x="6858000" y="4357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3" name="Text Box 41"/>
          <p:cNvSpPr txBox="1">
            <a:spLocks noChangeArrowheads="1"/>
          </p:cNvSpPr>
          <p:nvPr/>
        </p:nvSpPr>
        <p:spPr bwMode="auto">
          <a:xfrm>
            <a:off x="7842250" y="5043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2" name="Text Box 42"/>
          <p:cNvSpPr txBox="1">
            <a:spLocks noChangeArrowheads="1"/>
          </p:cNvSpPr>
          <p:nvPr/>
        </p:nvSpPr>
        <p:spPr bwMode="auto">
          <a:xfrm>
            <a:off x="4184650" y="2224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3" name="Text Box 43"/>
          <p:cNvSpPr txBox="1">
            <a:spLocks noChangeArrowheads="1"/>
          </p:cNvSpPr>
          <p:nvPr/>
        </p:nvSpPr>
        <p:spPr bwMode="auto">
          <a:xfrm>
            <a:off x="5175250" y="2757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4" name="Text Box 44"/>
          <p:cNvSpPr txBox="1">
            <a:spLocks noChangeArrowheads="1"/>
          </p:cNvSpPr>
          <p:nvPr/>
        </p:nvSpPr>
        <p:spPr bwMode="auto">
          <a:xfrm>
            <a:off x="6167438" y="328453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5" name="Text Box 45"/>
          <p:cNvSpPr txBox="1">
            <a:spLocks noChangeArrowheads="1"/>
          </p:cNvSpPr>
          <p:nvPr/>
        </p:nvSpPr>
        <p:spPr bwMode="auto">
          <a:xfrm>
            <a:off x="7004050" y="37338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6" name="Text Box 46"/>
          <p:cNvSpPr txBox="1">
            <a:spLocks noChangeArrowheads="1"/>
          </p:cNvSpPr>
          <p:nvPr/>
        </p:nvSpPr>
        <p:spPr bwMode="auto">
          <a:xfrm>
            <a:off x="8070850" y="4357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7" name="Text Box 47"/>
          <p:cNvSpPr txBox="1">
            <a:spLocks noChangeArrowheads="1"/>
          </p:cNvSpPr>
          <p:nvPr/>
        </p:nvSpPr>
        <p:spPr bwMode="auto">
          <a:xfrm>
            <a:off x="8832850" y="5043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3838" name="Object 48"/>
          <p:cNvGraphicFramePr>
            <a:graphicFrameLocks noChangeAspect="1"/>
          </p:cNvGraphicFramePr>
          <p:nvPr/>
        </p:nvGraphicFramePr>
        <p:xfrm>
          <a:off x="6527800" y="2205038"/>
          <a:ext cx="3240088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2" name="公式" r:id="rId3" imgW="1511300" imgH="431800" progId="Equation.3">
                  <p:embed/>
                </p:oleObj>
              </mc:Choice>
              <mc:Fallback>
                <p:oleObj name="公式" r:id="rId3" imgW="1511300" imgH="4318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2205038"/>
                        <a:ext cx="3240088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39" name="Object 49"/>
          <p:cNvGraphicFramePr>
            <a:graphicFrameLocks noChangeAspect="1"/>
          </p:cNvGraphicFramePr>
          <p:nvPr/>
        </p:nvGraphicFramePr>
        <p:xfrm>
          <a:off x="2135189" y="4437063"/>
          <a:ext cx="3240087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3" name="公式" r:id="rId5" imgW="1473200" imgH="685800" progId="Equation.3">
                  <p:embed/>
                </p:oleObj>
              </mc:Choice>
              <mc:Fallback>
                <p:oleObj name="公式" r:id="rId5" imgW="1473200" imgH="6858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4437063"/>
                        <a:ext cx="3240087" cy="148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83" name="Rectangle 51"/>
          <p:cNvSpPr>
            <a:spLocks noChangeArrowheads="1"/>
          </p:cNvSpPr>
          <p:nvPr/>
        </p:nvSpPr>
        <p:spPr bwMode="auto">
          <a:xfrm>
            <a:off x="3503613" y="6165850"/>
            <a:ext cx="668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有序顺序表顺序搜索的判定树</a:t>
            </a:r>
            <a:r>
              <a:rPr lang="zh-CN" altLang="en-US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（扩充二叉树）</a:t>
            </a:r>
            <a:endParaRPr lang="en-US" altLang="zh-CN" sz="24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3841" name="Text Box 56"/>
          <p:cNvSpPr txBox="1">
            <a:spLocks noChangeArrowheads="1"/>
          </p:cNvSpPr>
          <p:nvPr/>
        </p:nvSpPr>
        <p:spPr bwMode="auto">
          <a:xfrm>
            <a:off x="4583114" y="1989138"/>
            <a:ext cx="129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40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3842" name="Text Box 57"/>
          <p:cNvSpPr txBox="1">
            <a:spLocks noChangeArrowheads="1"/>
          </p:cNvSpPr>
          <p:nvPr/>
        </p:nvSpPr>
        <p:spPr bwMode="auto">
          <a:xfrm>
            <a:off x="2093913" y="1973263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25</a:t>
            </a:r>
          </a:p>
        </p:txBody>
      </p:sp>
      <p:sp>
        <p:nvSpPr>
          <p:cNvPr id="33843" name="Line 58"/>
          <p:cNvSpPr>
            <a:spLocks noChangeShapeType="1"/>
          </p:cNvSpPr>
          <p:nvPr/>
        </p:nvSpPr>
        <p:spPr bwMode="auto">
          <a:xfrm>
            <a:off x="4125914" y="2222501"/>
            <a:ext cx="503237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4" name="Line 61"/>
          <p:cNvSpPr>
            <a:spLocks noChangeShapeType="1"/>
          </p:cNvSpPr>
          <p:nvPr/>
        </p:nvSpPr>
        <p:spPr bwMode="auto">
          <a:xfrm>
            <a:off x="5146675" y="2779714"/>
            <a:ext cx="503238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5" name="Line 62"/>
          <p:cNvSpPr>
            <a:spLocks noChangeShapeType="1"/>
          </p:cNvSpPr>
          <p:nvPr/>
        </p:nvSpPr>
        <p:spPr bwMode="auto">
          <a:xfrm>
            <a:off x="6096000" y="3284539"/>
            <a:ext cx="503238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6" name="Line 63"/>
          <p:cNvSpPr>
            <a:spLocks noChangeShapeType="1"/>
          </p:cNvSpPr>
          <p:nvPr/>
        </p:nvSpPr>
        <p:spPr bwMode="auto">
          <a:xfrm>
            <a:off x="3863975" y="2635251"/>
            <a:ext cx="503238" cy="288925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7" name="Line 64"/>
          <p:cNvSpPr>
            <a:spLocks noChangeShapeType="1"/>
          </p:cNvSpPr>
          <p:nvPr/>
        </p:nvSpPr>
        <p:spPr bwMode="auto">
          <a:xfrm>
            <a:off x="4800600" y="3141664"/>
            <a:ext cx="503238" cy="288925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8" name="Line 65"/>
          <p:cNvSpPr>
            <a:spLocks noChangeShapeType="1"/>
          </p:cNvSpPr>
          <p:nvPr/>
        </p:nvSpPr>
        <p:spPr bwMode="auto">
          <a:xfrm rot="5400000">
            <a:off x="4944269" y="3356769"/>
            <a:ext cx="287338" cy="431800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54" name="AutoShape 72"/>
          <p:cNvSpPr>
            <a:spLocks noChangeArrowheads="1"/>
          </p:cNvSpPr>
          <p:nvPr/>
        </p:nvSpPr>
        <p:spPr bwMode="auto">
          <a:xfrm>
            <a:off x="1703388" y="3213101"/>
            <a:ext cx="1187450" cy="936625"/>
          </a:xfrm>
          <a:prstGeom prst="cloudCallout">
            <a:avLst>
              <a:gd name="adj1" fmla="val 52005"/>
              <a:gd name="adj2" fmla="val -6288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失败结点</a:t>
            </a:r>
          </a:p>
        </p:txBody>
      </p:sp>
      <p:sp>
        <p:nvSpPr>
          <p:cNvPr id="146505" name="Rectangle 73"/>
          <p:cNvSpPr>
            <a:spLocks noChangeArrowheads="1"/>
          </p:cNvSpPr>
          <p:nvPr/>
        </p:nvSpPr>
        <p:spPr bwMode="auto">
          <a:xfrm>
            <a:off x="832644" y="47057"/>
            <a:ext cx="6101556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有序顺序表的顺序搜索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pic>
        <p:nvPicPr>
          <p:cNvPr id="64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黑体" panose="02010609060101010101" pitchFamily="49" charset="-122"/>
              </a:rPr>
              <a:t>Haffman Tree</a:t>
            </a:r>
            <a:endParaRPr lang="zh-CN" altLang="en-US" sz="140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1343472" y="1648990"/>
            <a:ext cx="9576741" cy="473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折半搜索</a:t>
            </a:r>
            <a:r>
              <a:rPr kumimoji="0" lang="en-US" altLang="zh-CN" sz="2800" dirty="0">
                <a:latin typeface="Times New Roman" panose="02020603050405020304" pitchFamily="18" charset="0"/>
                <a:ea typeface="仿宋" panose="02010609060101010101" pitchFamily="49" charset="-122"/>
              </a:rPr>
              <a:t>(Binary Search)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，又称二分法搜索、对分搜索。</a:t>
            </a:r>
          </a:p>
          <a:p>
            <a:pPr algn="just">
              <a:spcBef>
                <a:spcPct val="45000"/>
              </a:spcBef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折半搜索的基本思想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在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有序顺序表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的整个搜索区间内，以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区间的</a:t>
            </a:r>
            <a:r>
              <a:rPr kumimoji="0" lang="zh-CN" altLang="en-US" sz="26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中间元素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的关键码和给定值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比较：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若相等，则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，返回元素序号；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若不等，则缩小搜索区间到表的前半部分或后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半部分；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重复进行上述步骤，直至搜索成功或直至搜索区间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小于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时表明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（返回值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）为止。</a:t>
            </a: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767408" y="188640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有序顺序表的折半</a:t>
            </a:r>
            <a:r>
              <a:rPr kumimoji="0" lang="zh-CN" altLang="en-US" sz="32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endParaRPr kumimoji="0" lang="en-US" altLang="zh-CN" sz="3200" b="1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   ——</a:t>
            </a:r>
            <a:r>
              <a:rPr kumimoji="0" lang="zh-CN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第一个</a:t>
            </a:r>
            <a:r>
              <a:rPr kumimoji="0" lang="en-US" altLang="zh-CN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000" b="1" baseline="-25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kumimoji="0" lang="zh-CN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的算法</a:t>
            </a:r>
            <a:endParaRPr kumimoji="0" lang="zh-CN" altLang="en-US" sz="2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0" y="-27384"/>
            <a:ext cx="609600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dirty="0"/>
              <a:t>“Although the basic idea of binary search is comparatively straightforward, the details can be surprisingly tricky”—Donald Knuth</a:t>
            </a: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963" y="754687"/>
            <a:ext cx="935037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5480" y="1124744"/>
            <a:ext cx="99371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给</a:t>
            </a:r>
            <a:r>
              <a:rPr lang="zh-CN" altLang="en-US" dirty="0"/>
              <a:t>你</a:t>
            </a:r>
            <a:r>
              <a:rPr lang="en-US" altLang="zh-CN" dirty="0"/>
              <a:t>10</a:t>
            </a:r>
            <a:r>
              <a:rPr lang="zh-CN" altLang="en-US" dirty="0"/>
              <a:t>只实验小鼠，用</a:t>
            </a:r>
            <a:r>
              <a:rPr lang="en-US" altLang="zh-CN" dirty="0"/>
              <a:t>7</a:t>
            </a:r>
            <a:r>
              <a:rPr lang="zh-CN" altLang="en-US" dirty="0"/>
              <a:t>天的时间检验</a:t>
            </a:r>
            <a:r>
              <a:rPr lang="en-US" altLang="zh-CN" dirty="0"/>
              <a:t>1000</a:t>
            </a:r>
            <a:r>
              <a:rPr lang="zh-CN" altLang="en-US" dirty="0"/>
              <a:t>个瓶子中带有一瓶毒药的瓶子是哪一瓶，小鼠喝了毒药</a:t>
            </a:r>
            <a:r>
              <a:rPr lang="en-US" altLang="zh-CN" dirty="0"/>
              <a:t>7</a:t>
            </a:r>
            <a:r>
              <a:rPr lang="zh-CN" altLang="en-US" dirty="0"/>
              <a:t>天后才会死亡，</a:t>
            </a:r>
            <a:r>
              <a:rPr lang="zh-CN" altLang="en-US" dirty="0" smtClean="0"/>
              <a:t>如何实现</a:t>
            </a:r>
            <a:r>
              <a:rPr lang="zh-CN" altLang="en-US" dirty="0"/>
              <a:t>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2060848"/>
            <a:ext cx="6610350" cy="4114800"/>
          </a:xfrm>
          <a:prstGeom prst="rect">
            <a:avLst/>
          </a:prstGeom>
        </p:spPr>
      </p:pic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802483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经典问题</a:t>
            </a:r>
          </a:p>
        </p:txBody>
      </p:sp>
      <p:pic>
        <p:nvPicPr>
          <p:cNvPr id="165890" name="Picture 2" descr="https://pic4.zhimg.com/80/abac9e9615610ee40edbf3c77881b9f3_720w.jpg?source=1940ef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" y="2636912"/>
            <a:ext cx="5294279" cy="333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2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624"/>
            <a:ext cx="9940752" cy="687611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经典</a:t>
            </a:r>
            <a:r>
              <a:rPr lang="zh-CN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早晨一同学背着</a:t>
            </a:r>
            <a:r>
              <a:rPr lang="zh-CN" altLang="en-US" dirty="0"/>
              <a:t>一堆书出了图书馆，结果警报响了，大妈</a:t>
            </a:r>
            <a:r>
              <a:rPr lang="zh-CN" altLang="en-US" dirty="0" smtClean="0"/>
              <a:t>让</a:t>
            </a:r>
            <a:r>
              <a:rPr lang="zh-CN" altLang="en-US" dirty="0"/>
              <a:t>同学</a:t>
            </a:r>
            <a:r>
              <a:rPr lang="zh-CN" altLang="en-US" dirty="0" smtClean="0"/>
              <a:t>看看</a:t>
            </a:r>
            <a:r>
              <a:rPr lang="zh-CN" altLang="en-US" dirty="0"/>
              <a:t>是哪本书把警报弄响了，</a:t>
            </a:r>
            <a:r>
              <a:rPr lang="zh-CN" altLang="en-US" dirty="0" smtClean="0"/>
              <a:t>那</a:t>
            </a:r>
            <a:r>
              <a:rPr lang="zh-CN" altLang="en-US" dirty="0"/>
              <a:t>同学</a:t>
            </a:r>
            <a:r>
              <a:rPr lang="zh-CN" altLang="en-US" dirty="0" smtClean="0"/>
              <a:t>把</a:t>
            </a:r>
            <a:r>
              <a:rPr lang="zh-CN" altLang="en-US" dirty="0"/>
              <a:t>书倒出来，准备一本一本的测。大妈见状急了，把书分成两份，第一份过了一下，响了。又把这一份分成两份接着测，三回就找到了，大妈用鄙视的眼神看</a:t>
            </a:r>
            <a:r>
              <a:rPr lang="zh-CN" altLang="en-US" dirty="0" smtClean="0"/>
              <a:t>着</a:t>
            </a:r>
            <a:r>
              <a:rPr lang="zh-CN" altLang="en-US" dirty="0"/>
              <a:t>同学</a:t>
            </a:r>
            <a:r>
              <a:rPr lang="zh-CN" altLang="en-US" dirty="0" smtClean="0"/>
              <a:t>，</a:t>
            </a:r>
            <a:r>
              <a:rPr lang="zh-CN" altLang="en-US" dirty="0"/>
              <a:t>仿佛在说</a:t>
            </a:r>
            <a:r>
              <a:rPr lang="en-US" altLang="zh-CN" dirty="0"/>
              <a:t>O(n)</a:t>
            </a:r>
            <a:r>
              <a:rPr lang="zh-CN" altLang="en-US" dirty="0"/>
              <a:t>和</a:t>
            </a:r>
            <a:r>
              <a:rPr lang="en-US" altLang="zh-CN" dirty="0" smtClean="0"/>
              <a:t>O(log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n</a:t>
            </a:r>
            <a:r>
              <a:rPr lang="en-US" altLang="zh-CN" dirty="0"/>
              <a:t>)</a:t>
            </a:r>
            <a:r>
              <a:rPr lang="zh-CN" altLang="en-US" dirty="0"/>
              <a:t>都分不清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35170" name="Picture 2" descr="https://img2.baidu.com/it/u=3121699062,3054865018&amp;fm=253&amp;fmt=auto&amp;app=138&amp;f=JPEG?w=450&amp;h=3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3501008"/>
            <a:ext cx="42862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27448" y="4398085"/>
            <a:ext cx="64560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结果</a:t>
            </a:r>
            <a:r>
              <a:rPr lang="zh-CN" altLang="en-US" dirty="0">
                <a:solidFill>
                  <a:srgbClr val="FF0000"/>
                </a:solidFill>
              </a:rPr>
              <a:t>图书馆丢了</a:t>
            </a:r>
            <a:r>
              <a:rPr lang="en-US" altLang="zh-CN" dirty="0">
                <a:solidFill>
                  <a:srgbClr val="FF0000"/>
                </a:solidFill>
              </a:rPr>
              <a:t>n-1</a:t>
            </a:r>
            <a:r>
              <a:rPr lang="zh-CN" altLang="en-US" dirty="0">
                <a:solidFill>
                  <a:srgbClr val="FF0000"/>
                </a:solidFill>
              </a:rPr>
              <a:t>本</a:t>
            </a:r>
            <a:r>
              <a:rPr lang="zh-CN" altLang="en-US" dirty="0" smtClean="0">
                <a:solidFill>
                  <a:srgbClr val="FF0000"/>
                </a:solidFill>
              </a:rPr>
              <a:t>书，</a:t>
            </a:r>
            <a:r>
              <a:rPr lang="en-US" altLang="zh-CN" dirty="0" smtClean="0">
                <a:solidFill>
                  <a:srgbClr val="FF0000"/>
                </a:solidFill>
              </a:rPr>
              <a:t>Why</a:t>
            </a:r>
            <a:r>
              <a:rPr lang="zh-CN" altLang="en-US" dirty="0" smtClean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392"/>
            <a:ext cx="8515018" cy="3657244"/>
          </a:xfrm>
          <a:prstGeom prst="rect">
            <a:avLst/>
          </a:prstGeom>
        </p:spPr>
      </p:pic>
      <p:pic>
        <p:nvPicPr>
          <p:cNvPr id="168962" name="Picture 2" descr="http://p1.itc.cn/q_70/images03/20201015/ce815760b45e44a38ae2ab67ddf6b106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708920"/>
            <a:ext cx="846813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84" y="2636912"/>
            <a:ext cx="9624393" cy="41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260648"/>
            <a:ext cx="6137809" cy="6400177"/>
          </a:xfrm>
          <a:prstGeom prst="rect">
            <a:avLst/>
          </a:prstGeom>
        </p:spPr>
      </p:pic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802483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一道概率题</a:t>
            </a:r>
            <a:endParaRPr kumimoji="0" lang="zh-CN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4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ChangeArrowheads="1"/>
          </p:cNvSpPr>
          <p:nvPr/>
        </p:nvSpPr>
        <p:spPr bwMode="auto">
          <a:xfrm>
            <a:off x="1847850" y="1341438"/>
            <a:ext cx="88201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low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左端点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位置，初值为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high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右端点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位置，初值为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CurrentSize-1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mid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位置，值为                           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12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当 </a:t>
            </a:r>
            <a:r>
              <a:rPr kumimoji="0" lang="en-US" altLang="zh-CN" sz="2400" dirty="0" err="1">
                <a:solidFill>
                  <a:srgbClr val="FF7111"/>
                </a:solidFill>
                <a:latin typeface="Times New Roman" panose="02020603050405020304" pitchFamily="18" charset="0"/>
              </a:rPr>
              <a:t>low≤high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，分三种情况：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(1) x==Element[mid].key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，返回元素序号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(2) x&lt;Element[mid].key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：在前半部分继续搜索，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high=mid-1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(3) x&gt;Element[mid].key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：在后半部分继续搜索，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low=mid+1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en-US" altLang="zh-CN" sz="8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若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low&gt;high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而退出上述循环，则说明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，返回值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显然，折半搜索可以写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迭代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算法，也可以写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递归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算法。</a:t>
            </a: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7464426" y="2276476"/>
          <a:ext cx="2232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9" r:id="rId3" imgW="1028666" imgH="190620" progId="Equation.3">
                  <p:embed/>
                </p:oleObj>
              </mc:Choice>
              <mc:Fallback>
                <p:oleObj r:id="rId3" imgW="1028666" imgH="1906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6" y="2276476"/>
                        <a:ext cx="2232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798082" y="4462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折半搜索的具体实现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5"/>
          <p:cNvSpPr txBox="1">
            <a:spLocks noChangeArrowheads="1"/>
          </p:cNvSpPr>
          <p:nvPr/>
        </p:nvSpPr>
        <p:spPr bwMode="auto">
          <a:xfrm>
            <a:off x="1992314" y="1268414"/>
            <a:ext cx="8675687" cy="47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template&lt;class E, K&gt;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int SortedList &lt;E, K&gt;::BinarySearch (const K x ) const {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折半搜索的迭代算法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int high=CurrentSize</a:t>
            </a:r>
            <a:r>
              <a:rPr lang="en-US" altLang="zh-CN" sz="2600">
                <a:latin typeface="仿宋_GB2312" pitchFamily="1" charset="-122"/>
                <a:ea typeface="仿宋_GB2312" pitchFamily="1" charset="-122"/>
              </a:rPr>
              <a:t>-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1,  low=0,  mid;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while ( low&lt;=high ) {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    mid = (low+high)/2;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    if ( x&gt;Element[mid].key) low=mid+1;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右缩搜索区间</a:t>
            </a: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else if ( x&lt;Element[mid].key) high=mid</a:t>
            </a:r>
            <a:r>
              <a:rPr lang="en-US" altLang="zh-CN" sz="2600">
                <a:latin typeface="楷体_GB2312" pitchFamily="1" charset="-122"/>
              </a:rPr>
              <a:t>-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左缩搜索区间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else return mid+1;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}	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return </a:t>
            </a:r>
            <a:r>
              <a:rPr lang="en-US" altLang="zh-CN" sz="2600"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785020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5"/>
          <p:cNvSpPr txBox="1">
            <a:spLocks noChangeArrowheads="1"/>
          </p:cNvSpPr>
          <p:nvPr/>
        </p:nvSpPr>
        <p:spPr bwMode="auto">
          <a:xfrm>
            <a:off x="1415480" y="1052514"/>
            <a:ext cx="8675688" cy="441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template&lt;class E, K&gt;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SortedList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&lt;E, K&gt;::BinarySearch1(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K x,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low,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high)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r>
              <a:rPr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折半搜索的递归算法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mid=-1;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if ( low&lt;=high ) {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mid =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low+high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)/2;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if ( x&gt;Element[mid].key)           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右缩搜索区间</a:t>
            </a: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mid=BinarySearch1(x, mid+1, high);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x&lt;Element[mid].key)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左缩搜索区间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mid=BinarySearch1(x, low, mid-1);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}	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return mid+1;</a:t>
            </a:r>
            <a:endParaRPr lang="zh-CN" altLang="en-US" sz="240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37896" name="Text Box 11"/>
          <p:cNvSpPr txBox="1">
            <a:spLocks noChangeArrowheads="1"/>
          </p:cNvSpPr>
          <p:nvPr/>
        </p:nvSpPr>
        <p:spPr bwMode="auto">
          <a:xfrm>
            <a:off x="2206626" y="5797550"/>
            <a:ext cx="7777163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递归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算法的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调用语句形式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=BinarySearch1(x, 0, CurrentSize-1);</a:t>
            </a:r>
            <a:endParaRPr kumimoji="0" lang="en-US" altLang="zh-CN" sz="2400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1" charset="-122"/>
              <a:cs typeface="Times New Roman" panose="02020603050405020304" pitchFamily="18" charset="0"/>
            </a:endParaRPr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801847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折半搜索算法（续）</a:t>
            </a:r>
          </a:p>
        </p:txBody>
      </p:sp>
      <p:pic>
        <p:nvPicPr>
          <p:cNvPr id="10" name="Picture 11" descr="https://timgsa.baidu.com/timg?image&amp;quality=80&amp;size=b9999_10000&amp;sec=1577960708665&amp;di=5920c3a07432e53a3405d98124aaa6c6&amp;imgtype=jpg&amp;src=http%3A%2F%2Fimg2.imgtn.bdimg.com%2Fit%2Fu%3D696434947%2C2175723087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789" y="2420938"/>
            <a:ext cx="1714500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 descr="https://timgsa.baidu.com/timg?image&amp;quality=80&amp;size=b9999_10000&amp;sec=1577960730514&amp;di=78ba0e1ac2cc3715af89cf7b78cd12d8&amp;imgtype=0&amp;src=http%3A%2F%2Fimg.tukexw.com%2Fimg%2F85cbafceffb63be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92" y="4348164"/>
            <a:ext cx="209550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爆炸形 2 1"/>
          <p:cNvSpPr/>
          <p:nvPr/>
        </p:nvSpPr>
        <p:spPr bwMode="auto">
          <a:xfrm>
            <a:off x="10376842" y="908720"/>
            <a:ext cx="1655935" cy="1512218"/>
          </a:xfrm>
          <a:prstGeom prst="irregularSeal2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1800" dirty="0" smtClean="0">
                <a:solidFill>
                  <a:schemeClr val="tx1"/>
                </a:solidFill>
                <a:ea typeface="黑体" panose="02010609060101010101" pitchFamily="49" charset="-122"/>
              </a:rPr>
              <a:t>请编程修</a:t>
            </a:r>
            <a:r>
              <a:rPr lang="en-US" altLang="zh-CN" sz="1800" dirty="0" smtClean="0">
                <a:solidFill>
                  <a:schemeClr val="tx1"/>
                </a:solidFill>
                <a:ea typeface="黑体" panose="02010609060101010101" pitchFamily="49" charset="-122"/>
              </a:rPr>
              <a:t>bug</a:t>
            </a:r>
            <a:endParaRPr lang="zh-CN" altLang="en-US" sz="1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623392" y="59972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pic>
        <p:nvPicPr>
          <p:cNvPr id="10243" name="Picture 2" descr="http://pic.58pic.com/58pic/11/44/45/35Y58PICeC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837307"/>
            <a:ext cx="288131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AutoShape 4" descr="http://campus.baidu.com/editor/php/upload39471359697236.pn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>
              <a:ea typeface="黑体" panose="02010609060101010101" pitchFamily="49" charset="-122"/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78" y="3537246"/>
            <a:ext cx="58705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5676"/>
            <a:ext cx="4483100" cy="398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2" name="Picture 4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9" y="4784555"/>
            <a:ext cx="3013757" cy="15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890" name="Picture 2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22" y="4502404"/>
            <a:ext cx="2793266" cy="209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7464426" y="6021388"/>
            <a:ext cx="27352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搜索成功的例子</a:t>
            </a:r>
          </a:p>
        </p:txBody>
      </p:sp>
      <p:sp>
        <p:nvSpPr>
          <p:cNvPr id="38915" name="Rectangle 1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8916" name="Group 48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8965" name="Rectangle 5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66" name="Text Box 6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7" name="Line 7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8" name="Line 8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9" name="Line 9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0" name="Line 10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1" name="Line 11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2" name="Line 12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3" name="Line 13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4" name="Line 14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5" name="Text Box 16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6689" name="Text Box 17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8" name="Line 18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9" name="Line 19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0" name="Line 20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1" name="Text Box 21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2" name="Text Box 22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23" name="Text Box 23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8924" name="Line 31"/>
          <p:cNvSpPr>
            <a:spLocks noChangeShapeType="1"/>
          </p:cNvSpPr>
          <p:nvPr/>
        </p:nvSpPr>
        <p:spPr bwMode="auto">
          <a:xfrm flipV="1">
            <a:off x="5808663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5" name="Line 32"/>
          <p:cNvSpPr>
            <a:spLocks noChangeShapeType="1"/>
          </p:cNvSpPr>
          <p:nvPr/>
        </p:nvSpPr>
        <p:spPr bwMode="auto">
          <a:xfrm flipV="1">
            <a:off x="65151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6" name="Line 33"/>
          <p:cNvSpPr>
            <a:spLocks noChangeShapeType="1"/>
          </p:cNvSpPr>
          <p:nvPr/>
        </p:nvSpPr>
        <p:spPr bwMode="auto">
          <a:xfrm flipV="1">
            <a:off x="7104063" y="38385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7" name="Text Box 34"/>
          <p:cNvSpPr txBox="1">
            <a:spLocks noChangeArrowheads="1"/>
          </p:cNvSpPr>
          <p:nvPr/>
        </p:nvSpPr>
        <p:spPr bwMode="auto">
          <a:xfrm>
            <a:off x="5129213" y="3925888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8" name="Text Box 35"/>
          <p:cNvSpPr txBox="1">
            <a:spLocks noChangeArrowheads="1"/>
          </p:cNvSpPr>
          <p:nvPr/>
        </p:nvSpPr>
        <p:spPr bwMode="auto">
          <a:xfrm>
            <a:off x="5808663" y="3911600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29" name="Text Box 36"/>
          <p:cNvSpPr txBox="1">
            <a:spLocks noChangeArrowheads="1"/>
          </p:cNvSpPr>
          <p:nvPr/>
        </p:nvSpPr>
        <p:spPr bwMode="auto">
          <a:xfrm>
            <a:off x="7104064" y="3998913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8930" name="Group 61"/>
          <p:cNvGrpSpPr>
            <a:grpSpLocks/>
          </p:cNvGrpSpPr>
          <p:nvPr/>
        </p:nvGrpSpPr>
        <p:grpSpPr bwMode="auto">
          <a:xfrm>
            <a:off x="5634038" y="4576764"/>
            <a:ext cx="609600" cy="885825"/>
            <a:chOff x="2362" y="2734"/>
            <a:chExt cx="384" cy="558"/>
          </a:xfrm>
        </p:grpSpPr>
        <p:sp>
          <p:nvSpPr>
            <p:cNvPr id="38963" name="Rectangle 37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Text Box 39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38931" name="Text Box 40"/>
          <p:cNvSpPr txBox="1">
            <a:spLocks noChangeArrowheads="1"/>
          </p:cNvSpPr>
          <p:nvPr/>
        </p:nvSpPr>
        <p:spPr bwMode="auto">
          <a:xfrm>
            <a:off x="48720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32" name="Text Box 41"/>
          <p:cNvSpPr txBox="1">
            <a:spLocks noChangeArrowheads="1"/>
          </p:cNvSpPr>
          <p:nvPr/>
        </p:nvSpPr>
        <p:spPr bwMode="auto">
          <a:xfrm>
            <a:off x="55784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33" name="Text Box 42"/>
          <p:cNvSpPr txBox="1">
            <a:spLocks noChangeArrowheads="1"/>
          </p:cNvSpPr>
          <p:nvPr/>
        </p:nvSpPr>
        <p:spPr bwMode="auto">
          <a:xfrm>
            <a:off x="63198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34" name="Line 43"/>
          <p:cNvSpPr>
            <a:spLocks noChangeShapeType="1"/>
          </p:cNvSpPr>
          <p:nvPr/>
        </p:nvSpPr>
        <p:spPr bwMode="auto">
          <a:xfrm flipV="1">
            <a:off x="59388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Line 44"/>
          <p:cNvSpPr>
            <a:spLocks noChangeShapeType="1"/>
          </p:cNvSpPr>
          <p:nvPr/>
        </p:nvSpPr>
        <p:spPr bwMode="auto">
          <a:xfrm flipV="1">
            <a:off x="53292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Line 45"/>
          <p:cNvSpPr>
            <a:spLocks noChangeShapeType="1"/>
          </p:cNvSpPr>
          <p:nvPr/>
        </p:nvSpPr>
        <p:spPr bwMode="auto">
          <a:xfrm flipH="1" flipV="1">
            <a:off x="61674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Line 49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Text Box 50"/>
          <p:cNvSpPr txBox="1">
            <a:spLocks noChangeArrowheads="1"/>
          </p:cNvSpPr>
          <p:nvPr/>
        </p:nvSpPr>
        <p:spPr bwMode="auto">
          <a:xfrm>
            <a:off x="7248526" y="836614"/>
            <a:ext cx="16557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8939" name="Group 54"/>
          <p:cNvGrpSpPr>
            <a:grpSpLocks/>
          </p:cNvGrpSpPr>
          <p:nvPr/>
        </p:nvGrpSpPr>
        <p:grpSpPr bwMode="auto">
          <a:xfrm>
            <a:off x="5565776" y="2873375"/>
            <a:ext cx="3698875" cy="908050"/>
            <a:chOff x="2319" y="1733"/>
            <a:chExt cx="2330" cy="572"/>
          </a:xfrm>
        </p:grpSpPr>
        <p:sp>
          <p:nvSpPr>
            <p:cNvPr id="38955" name="Rectangle 25" descr="白色大理石"/>
            <p:cNvSpPr>
              <a:spLocks noChangeArrowheads="1"/>
            </p:cNvSpPr>
            <p:nvPr/>
          </p:nvSpPr>
          <p:spPr bwMode="auto">
            <a:xfrm>
              <a:off x="2319" y="1996"/>
              <a:ext cx="2330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56" name="Text Box 26"/>
            <p:cNvSpPr txBox="1">
              <a:spLocks noChangeArrowheads="1"/>
            </p:cNvSpPr>
            <p:nvPr/>
          </p:nvSpPr>
          <p:spPr bwMode="auto">
            <a:xfrm>
              <a:off x="2334" y="1978"/>
              <a:ext cx="11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40   50   60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7" name="Line 27"/>
            <p:cNvSpPr>
              <a:spLocks noChangeShapeType="1"/>
            </p:cNvSpPr>
            <p:nvPr/>
          </p:nvSpPr>
          <p:spPr bwMode="auto">
            <a:xfrm>
              <a:off x="34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8" name="Line 28"/>
            <p:cNvSpPr>
              <a:spLocks noChangeShapeType="1"/>
            </p:cNvSpPr>
            <p:nvPr/>
          </p:nvSpPr>
          <p:spPr bwMode="auto">
            <a:xfrm>
              <a:off x="30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9" name="Line 29"/>
            <p:cNvSpPr>
              <a:spLocks noChangeShapeType="1"/>
            </p:cNvSpPr>
            <p:nvPr/>
          </p:nvSpPr>
          <p:spPr bwMode="auto">
            <a:xfrm>
              <a:off x="2707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0" name="Text Box 30"/>
            <p:cNvSpPr txBox="1">
              <a:spLocks noChangeArrowheads="1"/>
            </p:cNvSpPr>
            <p:nvPr/>
          </p:nvSpPr>
          <p:spPr bwMode="auto">
            <a:xfrm>
              <a:off x="2399" y="1733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3      4      5</a:t>
              </a:r>
            </a:p>
          </p:txBody>
        </p:sp>
        <p:sp>
          <p:nvSpPr>
            <p:cNvPr id="38961" name="Line 52"/>
            <p:cNvSpPr>
              <a:spLocks noChangeShapeType="1"/>
            </p:cNvSpPr>
            <p:nvPr/>
          </p:nvSpPr>
          <p:spPr bwMode="auto">
            <a:xfrm>
              <a:off x="3886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2" name="Line 53"/>
            <p:cNvSpPr>
              <a:spLocks noChangeShapeType="1"/>
            </p:cNvSpPr>
            <p:nvPr/>
          </p:nvSpPr>
          <p:spPr bwMode="auto">
            <a:xfrm>
              <a:off x="4286" y="200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40" name="Group 62"/>
          <p:cNvGrpSpPr>
            <a:grpSpLocks/>
          </p:cNvGrpSpPr>
          <p:nvPr/>
        </p:nvGrpSpPr>
        <p:grpSpPr bwMode="auto">
          <a:xfrm>
            <a:off x="2682875" y="2728914"/>
            <a:ext cx="1785938" cy="530225"/>
            <a:chOff x="503" y="1570"/>
            <a:chExt cx="1125" cy="334"/>
          </a:xfrm>
        </p:grpSpPr>
        <p:sp>
          <p:nvSpPr>
            <p:cNvPr id="38953" name="Text Box 55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38954" name="Rectangle 58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1" name="Group 63"/>
          <p:cNvGrpSpPr>
            <a:grpSpLocks/>
          </p:cNvGrpSpPr>
          <p:nvPr/>
        </p:nvGrpSpPr>
        <p:grpSpPr bwMode="auto">
          <a:xfrm>
            <a:off x="3432176" y="4154488"/>
            <a:ext cx="1757363" cy="519112"/>
            <a:chOff x="866" y="2160"/>
            <a:chExt cx="1107" cy="327"/>
          </a:xfrm>
        </p:grpSpPr>
        <p:sp>
          <p:nvSpPr>
            <p:cNvPr id="38951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38952" name="Rectangle 59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2" name="Group 64"/>
          <p:cNvGrpSpPr>
            <a:grpSpLocks/>
          </p:cNvGrpSpPr>
          <p:nvPr/>
        </p:nvGrpSpPr>
        <p:grpSpPr bwMode="auto">
          <a:xfrm>
            <a:off x="3503613" y="5789613"/>
            <a:ext cx="1757362" cy="519112"/>
            <a:chOff x="911" y="3022"/>
            <a:chExt cx="1107" cy="327"/>
          </a:xfrm>
        </p:grpSpPr>
        <p:sp>
          <p:nvSpPr>
            <p:cNvPr id="38949" name="Text Box 57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38950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6742" name="Rectangle 70"/>
          <p:cNvSpPr>
            <a:spLocks noChangeArrowheads="1"/>
          </p:cNvSpPr>
          <p:nvPr/>
        </p:nvSpPr>
        <p:spPr bwMode="auto">
          <a:xfrm>
            <a:off x="814048" y="842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4079875" y="6237288"/>
            <a:ext cx="31686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搜索失败的例子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940" name="Group 6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9986" name="Rectangle 7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9987" name="Text Box 8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8" name="Line 9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9" name="Line 10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0" name="Line 11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1" name="Line 12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2" name="Line 13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3" name="Line 14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4" name="Line 15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5" name="Line 16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6" name="Text Box 17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2" name="Line 19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3" name="Line 20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4" name="Line 21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5" name="Text Box 22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46" name="Text Box 23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7" name="Text Box 24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9948" name="Line 25"/>
          <p:cNvSpPr>
            <a:spLocks noChangeShapeType="1"/>
          </p:cNvSpPr>
          <p:nvPr/>
        </p:nvSpPr>
        <p:spPr bwMode="auto">
          <a:xfrm flipV="1">
            <a:off x="4038600" y="3814763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9" name="Line 27"/>
          <p:cNvSpPr>
            <a:spLocks noChangeShapeType="1"/>
          </p:cNvSpPr>
          <p:nvPr/>
        </p:nvSpPr>
        <p:spPr bwMode="auto">
          <a:xfrm flipV="1">
            <a:off x="46736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0" name="Text Box 28"/>
          <p:cNvSpPr txBox="1">
            <a:spLocks noChangeArrowheads="1"/>
          </p:cNvSpPr>
          <p:nvPr/>
        </p:nvSpPr>
        <p:spPr bwMode="auto">
          <a:xfrm>
            <a:off x="3287713" y="3921125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51" name="Text Box 29"/>
          <p:cNvSpPr txBox="1">
            <a:spLocks noChangeArrowheads="1"/>
          </p:cNvSpPr>
          <p:nvPr/>
        </p:nvSpPr>
        <p:spPr bwMode="auto">
          <a:xfrm>
            <a:off x="3967163" y="3984625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9952" name="Text Box 30"/>
          <p:cNvSpPr txBox="1">
            <a:spLocks noChangeArrowheads="1"/>
          </p:cNvSpPr>
          <p:nvPr/>
        </p:nvSpPr>
        <p:spPr bwMode="auto">
          <a:xfrm>
            <a:off x="4640264" y="393382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9953" name="Group 31"/>
          <p:cNvGrpSpPr>
            <a:grpSpLocks/>
          </p:cNvGrpSpPr>
          <p:nvPr/>
        </p:nvGrpSpPr>
        <p:grpSpPr bwMode="auto">
          <a:xfrm>
            <a:off x="4325938" y="4576764"/>
            <a:ext cx="609600" cy="885825"/>
            <a:chOff x="2362" y="2734"/>
            <a:chExt cx="384" cy="558"/>
          </a:xfrm>
        </p:grpSpPr>
        <p:sp>
          <p:nvSpPr>
            <p:cNvPr id="39984" name="Rectangle 32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5" name="Text Box 33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39954" name="Text Box 34"/>
          <p:cNvSpPr txBox="1">
            <a:spLocks noChangeArrowheads="1"/>
          </p:cNvSpPr>
          <p:nvPr/>
        </p:nvSpPr>
        <p:spPr bwMode="auto">
          <a:xfrm>
            <a:off x="35639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55" name="Text Box 35"/>
          <p:cNvSpPr txBox="1">
            <a:spLocks noChangeArrowheads="1"/>
          </p:cNvSpPr>
          <p:nvPr/>
        </p:nvSpPr>
        <p:spPr bwMode="auto">
          <a:xfrm>
            <a:off x="42703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9956" name="Text Box 36"/>
          <p:cNvSpPr txBox="1">
            <a:spLocks noChangeArrowheads="1"/>
          </p:cNvSpPr>
          <p:nvPr/>
        </p:nvSpPr>
        <p:spPr bwMode="auto">
          <a:xfrm>
            <a:off x="50117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57" name="Line 37"/>
          <p:cNvSpPr>
            <a:spLocks noChangeShapeType="1"/>
          </p:cNvSpPr>
          <p:nvPr/>
        </p:nvSpPr>
        <p:spPr bwMode="auto">
          <a:xfrm flipV="1">
            <a:off x="46307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8" name="Line 38"/>
          <p:cNvSpPr>
            <a:spLocks noChangeShapeType="1"/>
          </p:cNvSpPr>
          <p:nvPr/>
        </p:nvSpPr>
        <p:spPr bwMode="auto">
          <a:xfrm flipV="1">
            <a:off x="40211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9" name="Line 39"/>
          <p:cNvSpPr>
            <a:spLocks noChangeShapeType="1"/>
          </p:cNvSpPr>
          <p:nvPr/>
        </p:nvSpPr>
        <p:spPr bwMode="auto">
          <a:xfrm flipH="1" flipV="1">
            <a:off x="48593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0" name="Line 41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1" name="Text Box 42"/>
          <p:cNvSpPr txBox="1">
            <a:spLocks noChangeArrowheads="1"/>
          </p:cNvSpPr>
          <p:nvPr/>
        </p:nvSpPr>
        <p:spPr bwMode="auto">
          <a:xfrm>
            <a:off x="7248526" y="841375"/>
            <a:ext cx="16557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9962" name="Group 61"/>
          <p:cNvGrpSpPr>
            <a:grpSpLocks/>
          </p:cNvGrpSpPr>
          <p:nvPr/>
        </p:nvGrpSpPr>
        <p:grpSpPr bwMode="auto">
          <a:xfrm>
            <a:off x="3711576" y="2873375"/>
            <a:ext cx="1216025" cy="908050"/>
            <a:chOff x="2546" y="1810"/>
            <a:chExt cx="766" cy="572"/>
          </a:xfrm>
        </p:grpSpPr>
        <p:sp>
          <p:nvSpPr>
            <p:cNvPr id="39980" name="Rectangle 44" descr="白色大理石"/>
            <p:cNvSpPr>
              <a:spLocks noChangeArrowheads="1"/>
            </p:cNvSpPr>
            <p:nvPr/>
          </p:nvSpPr>
          <p:spPr bwMode="auto">
            <a:xfrm>
              <a:off x="2546" y="2073"/>
              <a:ext cx="76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9981" name="Text Box 45"/>
            <p:cNvSpPr txBox="1">
              <a:spLocks noChangeArrowheads="1"/>
            </p:cNvSpPr>
            <p:nvPr/>
          </p:nvSpPr>
          <p:spPr bwMode="auto">
            <a:xfrm>
              <a:off x="2561" y="2055"/>
              <a:ext cx="7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10   20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2" name="Line 48"/>
            <p:cNvSpPr>
              <a:spLocks noChangeShapeType="1"/>
            </p:cNvSpPr>
            <p:nvPr/>
          </p:nvSpPr>
          <p:spPr bwMode="auto">
            <a:xfrm>
              <a:off x="2934" y="2077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3" name="Text Box 49"/>
            <p:cNvSpPr txBox="1">
              <a:spLocks noChangeArrowheads="1"/>
            </p:cNvSpPr>
            <p:nvPr/>
          </p:nvSpPr>
          <p:spPr bwMode="auto">
            <a:xfrm>
              <a:off x="2626" y="1810"/>
              <a:ext cx="5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</a:t>
              </a:r>
            </a:p>
          </p:txBody>
        </p:sp>
      </p:grpSp>
      <p:grpSp>
        <p:nvGrpSpPr>
          <p:cNvPr id="39963" name="Group 52"/>
          <p:cNvGrpSpPr>
            <a:grpSpLocks/>
          </p:cNvGrpSpPr>
          <p:nvPr/>
        </p:nvGrpSpPr>
        <p:grpSpPr bwMode="auto">
          <a:xfrm>
            <a:off x="5822950" y="2781301"/>
            <a:ext cx="1785938" cy="530225"/>
            <a:chOff x="503" y="1570"/>
            <a:chExt cx="1125" cy="334"/>
          </a:xfrm>
        </p:grpSpPr>
        <p:sp>
          <p:nvSpPr>
            <p:cNvPr id="39978" name="Text Box 53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kumimoji="0"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39979" name="Rectangle 54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964" name="Group 55"/>
          <p:cNvGrpSpPr>
            <a:grpSpLocks/>
          </p:cNvGrpSpPr>
          <p:nvPr/>
        </p:nvGrpSpPr>
        <p:grpSpPr bwMode="auto">
          <a:xfrm>
            <a:off x="5808663" y="4062413"/>
            <a:ext cx="1757362" cy="519112"/>
            <a:chOff x="866" y="2160"/>
            <a:chExt cx="1107" cy="327"/>
          </a:xfrm>
        </p:grpSpPr>
        <p:sp>
          <p:nvSpPr>
            <p:cNvPr id="39976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39977" name="Rectangle 57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965" name="Group 58"/>
          <p:cNvGrpSpPr>
            <a:grpSpLocks/>
          </p:cNvGrpSpPr>
          <p:nvPr/>
        </p:nvGrpSpPr>
        <p:grpSpPr bwMode="auto">
          <a:xfrm>
            <a:off x="6167438" y="5502276"/>
            <a:ext cx="1757362" cy="519113"/>
            <a:chOff x="911" y="3022"/>
            <a:chExt cx="1107" cy="327"/>
          </a:xfrm>
        </p:grpSpPr>
        <p:sp>
          <p:nvSpPr>
            <p:cNvPr id="39974" name="Text Box 59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</a:p>
          </p:txBody>
        </p:sp>
        <p:sp>
          <p:nvSpPr>
            <p:cNvPr id="39975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966" name="Line 63"/>
          <p:cNvSpPr>
            <a:spLocks noChangeShapeType="1"/>
          </p:cNvSpPr>
          <p:nvPr/>
        </p:nvSpPr>
        <p:spPr bwMode="auto">
          <a:xfrm flipV="1">
            <a:off x="3944938" y="3814763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7" name="Text Box 64"/>
          <p:cNvSpPr txBox="1">
            <a:spLocks noChangeArrowheads="1"/>
          </p:cNvSpPr>
          <p:nvPr/>
        </p:nvSpPr>
        <p:spPr bwMode="auto">
          <a:xfrm>
            <a:off x="7680325" y="5187950"/>
            <a:ext cx="2736850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此时，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low=mid+1=2&gt;high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搜索失败！</a:t>
            </a:r>
          </a:p>
        </p:txBody>
      </p:sp>
      <p:sp>
        <p:nvSpPr>
          <p:cNvPr id="157766" name="Rectangle 70"/>
          <p:cNvSpPr>
            <a:spLocks noChangeArrowheads="1"/>
          </p:cNvSpPr>
          <p:nvPr/>
        </p:nvSpPr>
        <p:spPr bwMode="auto">
          <a:xfrm>
            <a:off x="889001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02" y="-27384"/>
            <a:ext cx="5417153" cy="3110228"/>
          </a:xfrm>
          <a:prstGeom prst="rect">
            <a:avLst/>
          </a:prstGeom>
        </p:spPr>
      </p:pic>
      <p:grpSp>
        <p:nvGrpSpPr>
          <p:cNvPr id="40962" name="Group 75"/>
          <p:cNvGrpSpPr>
            <a:grpSpLocks/>
          </p:cNvGrpSpPr>
          <p:nvPr/>
        </p:nvGrpSpPr>
        <p:grpSpPr bwMode="auto">
          <a:xfrm>
            <a:off x="622572" y="1916113"/>
            <a:ext cx="6629400" cy="3657600"/>
            <a:chOff x="700" y="1071"/>
            <a:chExt cx="4176" cy="2304"/>
          </a:xfrm>
        </p:grpSpPr>
        <p:sp>
          <p:nvSpPr>
            <p:cNvPr id="40974" name="Oval 5"/>
            <p:cNvSpPr>
              <a:spLocks noChangeArrowheads="1"/>
            </p:cNvSpPr>
            <p:nvPr/>
          </p:nvSpPr>
          <p:spPr bwMode="auto">
            <a:xfrm>
              <a:off x="1132" y="1695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5" name="Oval 6"/>
            <p:cNvSpPr>
              <a:spLocks noChangeArrowheads="1"/>
            </p:cNvSpPr>
            <p:nvPr/>
          </p:nvSpPr>
          <p:spPr bwMode="auto">
            <a:xfrm>
              <a:off x="3676" y="1695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6" name="Rectangle 7"/>
            <p:cNvSpPr>
              <a:spLocks noChangeArrowheads="1"/>
            </p:cNvSpPr>
            <p:nvPr/>
          </p:nvSpPr>
          <p:spPr bwMode="auto">
            <a:xfrm>
              <a:off x="2044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7" name="Rectangle 8"/>
            <p:cNvSpPr>
              <a:spLocks noChangeArrowheads="1"/>
            </p:cNvSpPr>
            <p:nvPr/>
          </p:nvSpPr>
          <p:spPr bwMode="auto">
            <a:xfrm>
              <a:off x="700" y="241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8" name="Rectangle 9"/>
            <p:cNvSpPr>
              <a:spLocks noChangeArrowheads="1"/>
            </p:cNvSpPr>
            <p:nvPr/>
          </p:nvSpPr>
          <p:spPr bwMode="auto">
            <a:xfrm>
              <a:off x="1228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9" name="Rectangle 10"/>
            <p:cNvSpPr>
              <a:spLocks noChangeArrowheads="1"/>
            </p:cNvSpPr>
            <p:nvPr/>
          </p:nvSpPr>
          <p:spPr bwMode="auto">
            <a:xfrm>
              <a:off x="2716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0" name="Rectangle 11"/>
            <p:cNvSpPr>
              <a:spLocks noChangeArrowheads="1"/>
            </p:cNvSpPr>
            <p:nvPr/>
          </p:nvSpPr>
          <p:spPr bwMode="auto">
            <a:xfrm>
              <a:off x="3340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1" name="Rectangle 12"/>
            <p:cNvSpPr>
              <a:spLocks noChangeArrowheads="1"/>
            </p:cNvSpPr>
            <p:nvPr/>
          </p:nvSpPr>
          <p:spPr bwMode="auto">
            <a:xfrm>
              <a:off x="3868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2" name="Rectangle 13"/>
            <p:cNvSpPr>
              <a:spLocks noChangeArrowheads="1"/>
            </p:cNvSpPr>
            <p:nvPr/>
          </p:nvSpPr>
          <p:spPr bwMode="auto">
            <a:xfrm>
              <a:off x="4540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58734" name="Text Box 14"/>
            <p:cNvSpPr txBox="1">
              <a:spLocks noChangeArrowheads="1"/>
            </p:cNvSpPr>
            <p:nvPr/>
          </p:nvSpPr>
          <p:spPr bwMode="auto">
            <a:xfrm>
              <a:off x="1170" y="1944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5" name="Text Box 15"/>
            <p:cNvSpPr txBox="1">
              <a:spLocks noChangeArrowheads="1"/>
            </p:cNvSpPr>
            <p:nvPr/>
          </p:nvSpPr>
          <p:spPr bwMode="auto">
            <a:xfrm>
              <a:off x="2424" y="1320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6" name="Text Box 16"/>
            <p:cNvSpPr txBox="1">
              <a:spLocks noChangeArrowheads="1"/>
            </p:cNvSpPr>
            <p:nvPr/>
          </p:nvSpPr>
          <p:spPr bwMode="auto">
            <a:xfrm>
              <a:off x="3096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7" name="Text Box 17"/>
            <p:cNvSpPr txBox="1">
              <a:spLocks noChangeArrowheads="1"/>
            </p:cNvSpPr>
            <p:nvPr/>
          </p:nvSpPr>
          <p:spPr bwMode="auto">
            <a:xfrm>
              <a:off x="1704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8" name="Text Box 18"/>
            <p:cNvSpPr txBox="1">
              <a:spLocks noChangeArrowheads="1"/>
            </p:cNvSpPr>
            <p:nvPr/>
          </p:nvSpPr>
          <p:spPr bwMode="auto">
            <a:xfrm>
              <a:off x="3720" y="1935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9" name="Text Box 19"/>
            <p:cNvSpPr txBox="1">
              <a:spLocks noChangeArrowheads="1"/>
            </p:cNvSpPr>
            <p:nvPr/>
          </p:nvSpPr>
          <p:spPr bwMode="auto">
            <a:xfrm>
              <a:off x="4248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89" name="Line 20"/>
            <p:cNvSpPr>
              <a:spLocks noChangeShapeType="1"/>
            </p:cNvSpPr>
            <p:nvPr/>
          </p:nvSpPr>
          <p:spPr bwMode="auto">
            <a:xfrm>
              <a:off x="1420" y="1983"/>
              <a:ext cx="33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0" name="Line 21"/>
            <p:cNvSpPr>
              <a:spLocks noChangeShapeType="1"/>
            </p:cNvSpPr>
            <p:nvPr/>
          </p:nvSpPr>
          <p:spPr bwMode="auto">
            <a:xfrm flipH="1">
              <a:off x="844" y="1983"/>
              <a:ext cx="336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1" name="Oval 22"/>
            <p:cNvSpPr>
              <a:spLocks noChangeArrowheads="1"/>
            </p:cNvSpPr>
            <p:nvPr/>
          </p:nvSpPr>
          <p:spPr bwMode="auto">
            <a:xfrm>
              <a:off x="2380" y="1071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2" name="Line 23"/>
            <p:cNvSpPr>
              <a:spLocks noChangeShapeType="1"/>
            </p:cNvSpPr>
            <p:nvPr/>
          </p:nvSpPr>
          <p:spPr bwMode="auto">
            <a:xfrm flipV="1">
              <a:off x="2908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3" name="Line 24"/>
            <p:cNvSpPr>
              <a:spLocks noChangeShapeType="1"/>
            </p:cNvSpPr>
            <p:nvPr/>
          </p:nvSpPr>
          <p:spPr bwMode="auto">
            <a:xfrm flipV="1">
              <a:off x="1420" y="2655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4" name="Line 25"/>
            <p:cNvSpPr>
              <a:spLocks noChangeShapeType="1"/>
            </p:cNvSpPr>
            <p:nvPr/>
          </p:nvSpPr>
          <p:spPr bwMode="auto">
            <a:xfrm flipV="1">
              <a:off x="4060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5" name="Line 26"/>
            <p:cNvSpPr>
              <a:spLocks noChangeShapeType="1"/>
            </p:cNvSpPr>
            <p:nvPr/>
          </p:nvSpPr>
          <p:spPr bwMode="auto">
            <a:xfrm flipH="1" flipV="1">
              <a:off x="4444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6" name="Line 27"/>
            <p:cNvSpPr>
              <a:spLocks noChangeShapeType="1"/>
            </p:cNvSpPr>
            <p:nvPr/>
          </p:nvSpPr>
          <p:spPr bwMode="auto">
            <a:xfrm>
              <a:off x="3964" y="1983"/>
              <a:ext cx="33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7" name="Line 28"/>
            <p:cNvSpPr>
              <a:spLocks noChangeShapeType="1"/>
            </p:cNvSpPr>
            <p:nvPr/>
          </p:nvSpPr>
          <p:spPr bwMode="auto">
            <a:xfrm flipH="1">
              <a:off x="3292" y="1983"/>
              <a:ext cx="43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8" name="Line 29"/>
            <p:cNvSpPr>
              <a:spLocks noChangeShapeType="1"/>
            </p:cNvSpPr>
            <p:nvPr/>
          </p:nvSpPr>
          <p:spPr bwMode="auto">
            <a:xfrm flipH="1" flipV="1">
              <a:off x="1900" y="2655"/>
              <a:ext cx="288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9" name="Text Box 30"/>
            <p:cNvSpPr txBox="1">
              <a:spLocks noChangeArrowheads="1"/>
            </p:cNvSpPr>
            <p:nvPr/>
          </p:nvSpPr>
          <p:spPr bwMode="auto">
            <a:xfrm>
              <a:off x="1372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0" name="Text Box 31"/>
            <p:cNvSpPr txBox="1">
              <a:spLocks noChangeArrowheads="1"/>
            </p:cNvSpPr>
            <p:nvPr/>
          </p:nvSpPr>
          <p:spPr bwMode="auto">
            <a:xfrm>
              <a:off x="2001" y="111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1" name="Text Box 32"/>
            <p:cNvSpPr txBox="1">
              <a:spLocks noChangeArrowheads="1"/>
            </p:cNvSpPr>
            <p:nvPr/>
          </p:nvSpPr>
          <p:spPr bwMode="auto">
            <a:xfrm>
              <a:off x="844" y="183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3" name="Text Box 33"/>
            <p:cNvSpPr txBox="1">
              <a:spLocks noChangeArrowheads="1"/>
            </p:cNvSpPr>
            <p:nvPr/>
          </p:nvSpPr>
          <p:spPr bwMode="auto">
            <a:xfrm>
              <a:off x="2812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4" name="Text Box 34"/>
            <p:cNvSpPr txBox="1">
              <a:spLocks noChangeArrowheads="1"/>
            </p:cNvSpPr>
            <p:nvPr/>
          </p:nvSpPr>
          <p:spPr bwMode="auto">
            <a:xfrm>
              <a:off x="3362" y="1842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5" name="Text Box 35"/>
            <p:cNvSpPr txBox="1">
              <a:spLocks noChangeArrowheads="1"/>
            </p:cNvSpPr>
            <p:nvPr/>
          </p:nvSpPr>
          <p:spPr bwMode="auto">
            <a:xfrm>
              <a:off x="3960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5" name="Text Box 36"/>
            <p:cNvSpPr txBox="1">
              <a:spLocks noChangeArrowheads="1"/>
            </p:cNvSpPr>
            <p:nvPr/>
          </p:nvSpPr>
          <p:spPr bwMode="auto">
            <a:xfrm>
              <a:off x="2856" y="112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6" name="Text Box 37"/>
            <p:cNvSpPr txBox="1">
              <a:spLocks noChangeArrowheads="1"/>
            </p:cNvSpPr>
            <p:nvPr/>
          </p:nvSpPr>
          <p:spPr bwMode="auto">
            <a:xfrm>
              <a:off x="20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7" name="Text Box 38"/>
            <p:cNvSpPr txBox="1">
              <a:spLocks noChangeArrowheads="1"/>
            </p:cNvSpPr>
            <p:nvPr/>
          </p:nvSpPr>
          <p:spPr bwMode="auto">
            <a:xfrm>
              <a:off x="1516" y="184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8" name="Text Box 39"/>
            <p:cNvSpPr txBox="1">
              <a:spLocks noChangeArrowheads="1"/>
            </p:cNvSpPr>
            <p:nvPr/>
          </p:nvSpPr>
          <p:spPr bwMode="auto">
            <a:xfrm>
              <a:off x="4056" y="183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9" name="Text Box 40"/>
            <p:cNvSpPr txBox="1">
              <a:spLocks noChangeArrowheads="1"/>
            </p:cNvSpPr>
            <p:nvPr/>
          </p:nvSpPr>
          <p:spPr bwMode="auto">
            <a:xfrm>
              <a:off x="33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0" name="Text Box 41"/>
            <p:cNvSpPr txBox="1">
              <a:spLocks noChangeArrowheads="1"/>
            </p:cNvSpPr>
            <p:nvPr/>
          </p:nvSpPr>
          <p:spPr bwMode="auto">
            <a:xfrm>
              <a:off x="45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1" name="Line 42"/>
            <p:cNvSpPr>
              <a:spLocks noChangeShapeType="1"/>
            </p:cNvSpPr>
            <p:nvPr/>
          </p:nvSpPr>
          <p:spPr bwMode="auto">
            <a:xfrm flipH="1" flipV="1">
              <a:off x="3292" y="2655"/>
              <a:ext cx="192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2" name="Line 43"/>
            <p:cNvSpPr>
              <a:spLocks noChangeShapeType="1"/>
            </p:cNvSpPr>
            <p:nvPr/>
          </p:nvSpPr>
          <p:spPr bwMode="auto">
            <a:xfrm flipH="1">
              <a:off x="1444" y="1295"/>
              <a:ext cx="936" cy="4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3" name="Line 44"/>
            <p:cNvSpPr>
              <a:spLocks noChangeShapeType="1"/>
            </p:cNvSpPr>
            <p:nvPr/>
          </p:nvSpPr>
          <p:spPr bwMode="auto">
            <a:xfrm>
              <a:off x="2716" y="1311"/>
              <a:ext cx="96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4" name="Oval 45"/>
            <p:cNvSpPr>
              <a:spLocks noChangeArrowheads="1"/>
            </p:cNvSpPr>
            <p:nvPr/>
          </p:nvSpPr>
          <p:spPr bwMode="auto">
            <a:xfrm>
              <a:off x="1660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5" name="Oval 46"/>
            <p:cNvSpPr>
              <a:spLocks noChangeArrowheads="1"/>
            </p:cNvSpPr>
            <p:nvPr/>
          </p:nvSpPr>
          <p:spPr bwMode="auto">
            <a:xfrm>
              <a:off x="3052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6" name="Oval 47"/>
            <p:cNvSpPr>
              <a:spLocks noChangeArrowheads="1"/>
            </p:cNvSpPr>
            <p:nvPr/>
          </p:nvSpPr>
          <p:spPr bwMode="auto">
            <a:xfrm>
              <a:off x="4204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0963" name="Text Box 48"/>
          <p:cNvSpPr txBox="1">
            <a:spLocks noChangeArrowheads="1"/>
          </p:cNvSpPr>
          <p:nvPr/>
        </p:nvSpPr>
        <p:spPr bwMode="auto">
          <a:xfrm>
            <a:off x="4654823" y="5846764"/>
            <a:ext cx="30828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ASL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unsuss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=(2*1+3*6)/7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       =20/7</a:t>
            </a:r>
          </a:p>
        </p:txBody>
      </p:sp>
      <p:sp>
        <p:nvSpPr>
          <p:cNvPr id="40964" name="Text Box 59"/>
          <p:cNvSpPr txBox="1">
            <a:spLocks noChangeArrowheads="1"/>
          </p:cNvSpPr>
          <p:nvPr/>
        </p:nvSpPr>
        <p:spPr bwMode="auto">
          <a:xfrm>
            <a:off x="119336" y="5846764"/>
            <a:ext cx="34916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ASL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suss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=(1*1+2*2+3*3)/6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    =7/3</a:t>
            </a:r>
          </a:p>
        </p:txBody>
      </p:sp>
      <p:sp>
        <p:nvSpPr>
          <p:cNvPr id="158794" name="Rectangle 74"/>
          <p:cNvSpPr>
            <a:spLocks noChangeArrowheads="1"/>
          </p:cNvSpPr>
          <p:nvPr/>
        </p:nvSpPr>
        <p:spPr bwMode="auto">
          <a:xfrm>
            <a:off x="514623" y="923207"/>
            <a:ext cx="8280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FF6600"/>
              </a:buClr>
              <a:buSzPct val="50000"/>
              <a:defRPr/>
            </a:pP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用判定树描述折半搜索过程</a:t>
            </a:r>
          </a:p>
          <a:p>
            <a:pPr>
              <a:spcBef>
                <a:spcPct val="1500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例：</a:t>
            </a:r>
            <a:r>
              <a:rPr kumimoji="0"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</a:rPr>
              <a:t>关键码序列为</a:t>
            </a:r>
            <a:r>
              <a:rPr kumimoji="0"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(10, 20, 30, 40, 50, 60)</a:t>
            </a:r>
            <a:endParaRPr kumimoji="0" lang="en-US" altLang="zh-CN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96" name="Rectangle 76"/>
          <p:cNvSpPr>
            <a:spLocks noChangeArrowheads="1"/>
          </p:cNvSpPr>
          <p:nvPr/>
        </p:nvSpPr>
        <p:spPr bwMode="auto">
          <a:xfrm>
            <a:off x="802483" y="865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57403" y="3059113"/>
            <a:ext cx="351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 smtClean="0"/>
              <a:t>顺序搜索的判定树</a:t>
            </a:r>
            <a:r>
              <a:rPr lang="en-AU" altLang="zh-CN" sz="1800" b="0" dirty="0" smtClean="0"/>
              <a:t>(</a:t>
            </a:r>
            <a:r>
              <a:rPr lang="zh-CN" altLang="en-US" sz="1800" b="0" dirty="0" smtClean="0"/>
              <a:t>有序顺序表</a:t>
            </a:r>
            <a:r>
              <a:rPr lang="en-AU" altLang="zh-CN" sz="1800" b="0" dirty="0" smtClean="0"/>
              <a:t>)</a:t>
            </a:r>
            <a:endParaRPr lang="zh-CN" altLang="en-US" sz="1800" b="0" dirty="0" smtClean="0"/>
          </a:p>
        </p:txBody>
      </p:sp>
      <p:graphicFrame>
        <p:nvGraphicFramePr>
          <p:cNvPr id="54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62069"/>
              </p:ext>
            </p:extLst>
          </p:nvPr>
        </p:nvGraphicFramePr>
        <p:xfrm>
          <a:off x="9768407" y="-61748"/>
          <a:ext cx="2451663" cy="7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28" name="公式" r:id="rId5" imgW="1511300" imgH="431800" progId="Equation.3">
                  <p:embed/>
                </p:oleObj>
              </mc:Choice>
              <mc:Fallback>
                <p:oleObj name="公式" r:id="rId5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8407" y="-61748"/>
                        <a:ext cx="2451663" cy="700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768131"/>
              </p:ext>
            </p:extLst>
          </p:nvPr>
        </p:nvGraphicFramePr>
        <p:xfrm>
          <a:off x="10200456" y="623211"/>
          <a:ext cx="1980672" cy="90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29" name="公式" r:id="rId7" imgW="1473200" imgH="685800" progId="Equation.3">
                  <p:embed/>
                </p:oleObj>
              </mc:Choice>
              <mc:Fallback>
                <p:oleObj name="公式" r:id="rId7" imgW="147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0456" y="623211"/>
                        <a:ext cx="1980672" cy="90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4869" name="Picture 5" descr="https://timgsa.baidu.com/timg?image&amp;quality=80&amp;size=b9999_10000&amp;sec=1602906980263&amp;di=77fc1cd4cca9b3a9390158d4b6907f11&amp;imgtype=0&amp;src=http%3A%2F%2Fwww.b2b119.com%2Fuploads%2Fallimg%2F170715%2F01113K263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869" y="3861048"/>
            <a:ext cx="1956811" cy="299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1847850" y="3068639"/>
            <a:ext cx="8466138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搜索成功的平均搜索长度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若设描述折半搜索的判定树是有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层的满二叉树，即表的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长度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n=2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+…+2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h-1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=2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h=log</a:t>
            </a:r>
            <a:r>
              <a:rPr kumimoji="0" lang="en-US" altLang="zh-CN" sz="2400" baseline="-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(n+1)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假定搜索每个结点的概率相等，</a:t>
            </a:r>
          </a:p>
        </p:txBody>
      </p:sp>
      <p:graphicFrame>
        <p:nvGraphicFramePr>
          <p:cNvPr id="112645" name="Object 5"/>
          <p:cNvGraphicFramePr>
            <a:graphicFrameLocks noChangeAspect="1"/>
          </p:cNvGraphicFramePr>
          <p:nvPr/>
        </p:nvGraphicFramePr>
        <p:xfrm>
          <a:off x="6672263" y="5805488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6" r:id="rId3" imgW="352523" imgH="314280" progId="Equation.3">
                  <p:embed/>
                </p:oleObj>
              </mc:Choice>
              <mc:Fallback>
                <p:oleObj r:id="rId3" imgW="352523" imgH="314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5805488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Text Box 7"/>
          <p:cNvSpPr txBox="1">
            <a:spLocks noChangeArrowheads="1"/>
          </p:cNvSpPr>
          <p:nvPr/>
        </p:nvSpPr>
        <p:spPr bwMode="auto">
          <a:xfrm>
            <a:off x="1847850" y="1125538"/>
            <a:ext cx="9144694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</a:pPr>
            <a:r>
              <a:rPr kumimoji="0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搜索成功：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关键码最大比较次数</a:t>
            </a:r>
            <a:r>
              <a:rPr lang="zh-CN" altLang="en-US" sz="2400" dirty="0">
                <a:latin typeface="Times New Roman" panose="02020603050405020304" pitchFamily="18" charset="0"/>
              </a:rPr>
              <a:t>取决于二叉判定树的深度，</a:t>
            </a:r>
          </a:p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        为：                    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89" name="Object 8"/>
          <p:cNvGraphicFramePr>
            <a:graphicFrameLocks noChangeAspect="1"/>
          </p:cNvGraphicFramePr>
          <p:nvPr/>
        </p:nvGraphicFramePr>
        <p:xfrm>
          <a:off x="4308475" y="1628775"/>
          <a:ext cx="15621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7" name="公式" r:id="rId5" imgW="742866" imgH="190620" progId="Equation.3">
                  <p:embed/>
                </p:oleObj>
              </mc:Choice>
              <mc:Fallback>
                <p:oleObj name="公式" r:id="rId5" imgW="742866" imgH="1906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475" y="1628775"/>
                        <a:ext cx="15621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Text Box 10"/>
          <p:cNvSpPr txBox="1">
            <a:spLocks noChangeArrowheads="1"/>
          </p:cNvSpPr>
          <p:nvPr/>
        </p:nvSpPr>
        <p:spPr bwMode="auto">
          <a:xfrm>
            <a:off x="1847851" y="20605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</a:pPr>
            <a:r>
              <a:rPr kumimoji="0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搜索失败：</a:t>
            </a:r>
            <a:r>
              <a:rPr lang="zh-CN" altLang="en-US" sz="2400" dirty="0">
                <a:latin typeface="Times New Roman" panose="02020603050405020304" pitchFamily="18" charset="0"/>
              </a:rPr>
              <a:t>停止在外部结点，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最大比较次数</a:t>
            </a:r>
            <a:r>
              <a:rPr lang="zh-CN" altLang="en-US" sz="2400" dirty="0">
                <a:latin typeface="Times New Roman" panose="02020603050405020304" pitchFamily="18" charset="0"/>
              </a:rPr>
              <a:t>也为：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91" name="Object 11"/>
          <p:cNvGraphicFramePr>
            <a:graphicFrameLocks noChangeAspect="1"/>
          </p:cNvGraphicFramePr>
          <p:nvPr/>
        </p:nvGraphicFramePr>
        <p:xfrm>
          <a:off x="8759825" y="2133600"/>
          <a:ext cx="15875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8" name="公式" r:id="rId7" imgW="762045" imgH="190620" progId="Equation.3">
                  <p:embed/>
                </p:oleObj>
              </mc:Choice>
              <mc:Fallback>
                <p:oleObj name="公式" r:id="rId7" imgW="762045" imgH="1906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9825" y="2133600"/>
                        <a:ext cx="15875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3721101" y="2492375"/>
            <a:ext cx="2735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最小比较次数</a:t>
            </a:r>
            <a:r>
              <a:rPr lang="zh-CN" altLang="en-US" sz="2400" dirty="0">
                <a:latin typeface="Times New Roman" panose="02020603050405020304" pitchFamily="18" charset="0"/>
              </a:rPr>
              <a:t>为：</a:t>
            </a:r>
          </a:p>
        </p:txBody>
      </p:sp>
      <p:graphicFrame>
        <p:nvGraphicFramePr>
          <p:cNvPr id="41993" name="Object 13"/>
          <p:cNvGraphicFramePr>
            <a:graphicFrameLocks noChangeAspect="1"/>
          </p:cNvGraphicFramePr>
          <p:nvPr/>
        </p:nvGraphicFramePr>
        <p:xfrm>
          <a:off x="6154739" y="2543175"/>
          <a:ext cx="19145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9" name="公式" r:id="rId9" imgW="923855" imgH="190620" progId="Equation.3">
                  <p:embed/>
                </p:oleObj>
              </mc:Choice>
              <mc:Fallback>
                <p:oleObj name="公式" r:id="rId9" imgW="923855" imgH="19062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9" y="2543175"/>
                        <a:ext cx="191452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9" name="Rectangle 19"/>
          <p:cNvSpPr>
            <a:spLocks noChangeArrowheads="1"/>
          </p:cNvSpPr>
          <p:nvPr/>
        </p:nvSpPr>
        <p:spPr bwMode="auto">
          <a:xfrm>
            <a:off x="1034475" y="103750"/>
            <a:ext cx="5997629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2381250" y="1163638"/>
            <a:ext cx="152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0" lang="zh-CN" altLang="en-US" sz="2400"/>
              <a:t>则</a:t>
            </a:r>
          </a:p>
        </p:txBody>
      </p:sp>
      <p:graphicFrame>
        <p:nvGraphicFramePr>
          <p:cNvPr id="43011" name="Object 5"/>
          <p:cNvGraphicFramePr>
            <a:graphicFrameLocks noChangeAspect="1"/>
          </p:cNvGraphicFramePr>
          <p:nvPr/>
        </p:nvGraphicFramePr>
        <p:xfrm>
          <a:off x="2927351" y="914401"/>
          <a:ext cx="6697663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8" name="公式" r:id="rId3" imgW="2828832" imgH="2076570" progId="Equation.3">
                  <p:embed/>
                </p:oleObj>
              </mc:Choice>
              <mc:Fallback>
                <p:oleObj name="公式" r:id="rId3" imgW="2828832" imgH="207657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914401"/>
                        <a:ext cx="6697663" cy="517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Text Box 6"/>
          <p:cNvSpPr txBox="1">
            <a:spLocks noChangeArrowheads="1"/>
          </p:cNvSpPr>
          <p:nvPr/>
        </p:nvSpPr>
        <p:spPr bwMode="auto">
          <a:xfrm>
            <a:off x="2305050" y="6170613"/>
            <a:ext cx="346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当</a:t>
            </a:r>
            <a:r>
              <a:rPr lang="en-US" altLang="zh-CN" sz="2400">
                <a:latin typeface="Times New Roman" panose="02020603050405020304" pitchFamily="18" charset="0"/>
              </a:rPr>
              <a:t>n&gt;50</a:t>
            </a:r>
            <a:r>
              <a:rPr lang="zh-CN" altLang="en-US" sz="2400">
                <a:latin typeface="Times New Roman" panose="02020603050405020304" pitchFamily="18" charset="0"/>
              </a:rPr>
              <a:t>（较大时）， </a:t>
            </a:r>
          </a:p>
        </p:txBody>
      </p:sp>
      <p:graphicFrame>
        <p:nvGraphicFramePr>
          <p:cNvPr id="43013" name="Object 7"/>
          <p:cNvGraphicFramePr>
            <a:graphicFrameLocks noChangeAspect="1"/>
          </p:cNvGraphicFramePr>
          <p:nvPr/>
        </p:nvGraphicFramePr>
        <p:xfrm>
          <a:off x="5016500" y="6092826"/>
          <a:ext cx="37163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9" name="公式" r:id="rId5" imgW="1409824" imgH="190620" progId="Equation.3">
                  <p:embed/>
                </p:oleObj>
              </mc:Choice>
              <mc:Fallback>
                <p:oleObj name="公式" r:id="rId5" imgW="1409824" imgH="1906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6092826"/>
                        <a:ext cx="371633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69" name="Rectangle 105"/>
          <p:cNvSpPr>
            <a:spLocks noChangeArrowheads="1"/>
          </p:cNvSpPr>
          <p:nvPr/>
        </p:nvSpPr>
        <p:spPr bwMode="auto">
          <a:xfrm>
            <a:off x="802483" y="35719"/>
            <a:ext cx="601359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折半搜索性能分析（续）</a:t>
            </a:r>
          </a:p>
        </p:txBody>
      </p:sp>
      <p:pic>
        <p:nvPicPr>
          <p:cNvPr id="7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路径长度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5"/>
          <p:cNvSpPr txBox="1">
            <a:spLocks noChangeArrowheads="1"/>
          </p:cNvSpPr>
          <p:nvPr/>
        </p:nvSpPr>
        <p:spPr bwMode="auto">
          <a:xfrm>
            <a:off x="2709864" y="2390776"/>
            <a:ext cx="698658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平均与最大搜索长度相近，搜索速度快，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 折半搜索算法的时间复杂度为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0" lang="en-US" altLang="zh-CN" sz="2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n) </a:t>
            </a:r>
            <a:endParaRPr kumimoji="0"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Text Box 6"/>
          <p:cNvSpPr txBox="1">
            <a:spLocks noChangeArrowheads="1"/>
          </p:cNvSpPr>
          <p:nvPr/>
        </p:nvSpPr>
        <p:spPr bwMode="auto">
          <a:xfrm>
            <a:off x="2351089" y="177323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SzPct val="55000"/>
            </a:pPr>
            <a:r>
              <a:rPr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2351089" y="3549651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SzPct val="55000"/>
            </a:pPr>
            <a:r>
              <a:rPr lang="zh-CN" altLang="en-US" sz="2600" dirty="0">
                <a:solidFill>
                  <a:srgbClr val="FF0000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sp>
        <p:nvSpPr>
          <p:cNvPr id="44037" name="Text Box 8"/>
          <p:cNvSpPr txBox="1">
            <a:spLocks noChangeArrowheads="1"/>
          </p:cNvSpPr>
          <p:nvPr/>
        </p:nvSpPr>
        <p:spPr bwMode="auto">
          <a:xfrm>
            <a:off x="2751139" y="4090988"/>
            <a:ext cx="6514925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要预先排序，使搜索表成为有序表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要求顺序存储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不易更新，插入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/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删除效率低，时间为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O(n)</a:t>
            </a:r>
            <a:endParaRPr kumimoji="0" lang="zh-CN" altLang="en-US" sz="260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61806" name="Rectangle 14"/>
          <p:cNvSpPr>
            <a:spLocks noChangeArrowheads="1"/>
          </p:cNvSpPr>
          <p:nvPr/>
        </p:nvSpPr>
        <p:spPr bwMode="auto">
          <a:xfrm>
            <a:off x="839416" y="66245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折半搜索的优缺点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8904312" y="1764433"/>
            <a:ext cx="3168352" cy="1512168"/>
          </a:xfrm>
          <a:prstGeom prst="wedgeRoundRectCallout">
            <a:avLst>
              <a:gd name="adj1" fmla="val -57681"/>
              <a:gd name="adj2" fmla="val 38298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O(log</a:t>
            </a:r>
            <a:r>
              <a:rPr lang="en-US" altLang="zh-CN" sz="1800" b="1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n)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比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O(n)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复杂度低很多，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O(1)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复杂度的算法未必比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O(log</a:t>
            </a:r>
            <a:r>
              <a:rPr lang="en-US" altLang="zh-CN" sz="1800" b="1" baseline="-25000" dirty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n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复杂度的算法执行效率高！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【 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O(1) 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=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O(1000) vs O(log</a:t>
            </a:r>
            <a:r>
              <a:rPr lang="en-US" altLang="zh-CN" sz="1800" b="1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1000) 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】</a:t>
            </a:r>
            <a:endParaRPr lang="zh-CN" altLang="en-US" sz="1800" b="1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0"/>
            <a:ext cx="8229600" cy="723737"/>
          </a:xfrm>
        </p:spPr>
        <p:txBody>
          <a:bodyPr/>
          <a:lstStyle/>
          <a:p>
            <a:r>
              <a:rPr lang="zh-CN" altLang="en-US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插入内容：</a:t>
            </a: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6.4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跳表（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skip list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idx="1"/>
          </p:nvPr>
        </p:nvSpPr>
        <p:spPr>
          <a:xfrm>
            <a:off x="1163438" y="1173711"/>
            <a:ext cx="10148880" cy="5040312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在一个</a:t>
            </a:r>
            <a:r>
              <a:rPr lang="zh-CN" altLang="en-US" sz="3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有序顺序表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中进行</a:t>
            </a:r>
            <a:r>
              <a:rPr lang="zh-CN" altLang="en-US" sz="3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折半搜索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endParaRPr lang="en-US" altLang="zh-CN" sz="3000" dirty="0" smtClean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indent="0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None/>
            </a:pP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时间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效率很高。但是在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有序链表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中</a:t>
            </a:r>
            <a:endParaRPr lang="en-US" altLang="zh-CN" sz="3000" dirty="0" smtClean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indent="0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None/>
            </a:pP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进行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搜索，只能顺序搜索，需要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执</a:t>
            </a:r>
            <a:endParaRPr lang="en-US" altLang="zh-CN" sz="3000" dirty="0" smtClean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indent="0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None/>
            </a:pP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行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O(</a:t>
            </a:r>
            <a:r>
              <a:rPr lang="en-US" altLang="zh-CN" sz="30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次关键码比较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en-US" altLang="zh-CN" sz="3000" dirty="0" smtClean="0"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endParaRPr lang="zh-CN" altLang="en-US" sz="3000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如果在链表中部结点中增加一个指针，则比较次数可以减少到 </a:t>
            </a:r>
            <a:r>
              <a:rPr lang="en-US" altLang="zh-CN" sz="30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/2+1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。在搜索时，首先用要搜索元素与中间元素进行比较，如果要搜索元素小于中间元素，则仅需搜索链表的前半部分，否则只要在链表的后半部分进行比较即可。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25" y="876888"/>
            <a:ext cx="4641891" cy="30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7464426" y="6021388"/>
            <a:ext cx="27352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搜索成功的例子</a:t>
            </a:r>
          </a:p>
        </p:txBody>
      </p:sp>
      <p:sp>
        <p:nvSpPr>
          <p:cNvPr id="38915" name="Rectangle 1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8916" name="Group 48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8965" name="Rectangle 5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66" name="Text Box 6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7" name="Line 7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8" name="Line 8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9" name="Line 9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0" name="Line 10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1" name="Line 11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2" name="Line 12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3" name="Line 13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4" name="Line 14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5" name="Text Box 16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6689" name="Text Box 17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8" name="Line 18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9" name="Line 19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0" name="Line 20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1" name="Text Box 21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2" name="Text Box 22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23" name="Text Box 23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8924" name="Line 31"/>
          <p:cNvSpPr>
            <a:spLocks noChangeShapeType="1"/>
          </p:cNvSpPr>
          <p:nvPr/>
        </p:nvSpPr>
        <p:spPr bwMode="auto">
          <a:xfrm flipV="1">
            <a:off x="5808663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5" name="Line 32"/>
          <p:cNvSpPr>
            <a:spLocks noChangeShapeType="1"/>
          </p:cNvSpPr>
          <p:nvPr/>
        </p:nvSpPr>
        <p:spPr bwMode="auto">
          <a:xfrm flipV="1">
            <a:off x="65151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6" name="Line 33"/>
          <p:cNvSpPr>
            <a:spLocks noChangeShapeType="1"/>
          </p:cNvSpPr>
          <p:nvPr/>
        </p:nvSpPr>
        <p:spPr bwMode="auto">
          <a:xfrm flipV="1">
            <a:off x="7104063" y="38385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7" name="Text Box 34"/>
          <p:cNvSpPr txBox="1">
            <a:spLocks noChangeArrowheads="1"/>
          </p:cNvSpPr>
          <p:nvPr/>
        </p:nvSpPr>
        <p:spPr bwMode="auto">
          <a:xfrm>
            <a:off x="5129213" y="3925888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8" name="Text Box 35"/>
          <p:cNvSpPr txBox="1">
            <a:spLocks noChangeArrowheads="1"/>
          </p:cNvSpPr>
          <p:nvPr/>
        </p:nvSpPr>
        <p:spPr bwMode="auto">
          <a:xfrm>
            <a:off x="5808663" y="3911600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29" name="Text Box 36"/>
          <p:cNvSpPr txBox="1">
            <a:spLocks noChangeArrowheads="1"/>
          </p:cNvSpPr>
          <p:nvPr/>
        </p:nvSpPr>
        <p:spPr bwMode="auto">
          <a:xfrm>
            <a:off x="7104064" y="3998913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8930" name="Group 61"/>
          <p:cNvGrpSpPr>
            <a:grpSpLocks/>
          </p:cNvGrpSpPr>
          <p:nvPr/>
        </p:nvGrpSpPr>
        <p:grpSpPr bwMode="auto">
          <a:xfrm>
            <a:off x="5634038" y="4576764"/>
            <a:ext cx="609600" cy="885825"/>
            <a:chOff x="2362" y="2734"/>
            <a:chExt cx="384" cy="558"/>
          </a:xfrm>
        </p:grpSpPr>
        <p:sp>
          <p:nvSpPr>
            <p:cNvPr id="38963" name="Rectangle 37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Text Box 39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38931" name="Text Box 40"/>
          <p:cNvSpPr txBox="1">
            <a:spLocks noChangeArrowheads="1"/>
          </p:cNvSpPr>
          <p:nvPr/>
        </p:nvSpPr>
        <p:spPr bwMode="auto">
          <a:xfrm>
            <a:off x="48720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32" name="Text Box 41"/>
          <p:cNvSpPr txBox="1">
            <a:spLocks noChangeArrowheads="1"/>
          </p:cNvSpPr>
          <p:nvPr/>
        </p:nvSpPr>
        <p:spPr bwMode="auto">
          <a:xfrm>
            <a:off x="55784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33" name="Text Box 42"/>
          <p:cNvSpPr txBox="1">
            <a:spLocks noChangeArrowheads="1"/>
          </p:cNvSpPr>
          <p:nvPr/>
        </p:nvSpPr>
        <p:spPr bwMode="auto">
          <a:xfrm>
            <a:off x="63198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34" name="Line 43"/>
          <p:cNvSpPr>
            <a:spLocks noChangeShapeType="1"/>
          </p:cNvSpPr>
          <p:nvPr/>
        </p:nvSpPr>
        <p:spPr bwMode="auto">
          <a:xfrm flipV="1">
            <a:off x="59388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Line 44"/>
          <p:cNvSpPr>
            <a:spLocks noChangeShapeType="1"/>
          </p:cNvSpPr>
          <p:nvPr/>
        </p:nvSpPr>
        <p:spPr bwMode="auto">
          <a:xfrm flipV="1">
            <a:off x="53292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Line 45"/>
          <p:cNvSpPr>
            <a:spLocks noChangeShapeType="1"/>
          </p:cNvSpPr>
          <p:nvPr/>
        </p:nvSpPr>
        <p:spPr bwMode="auto">
          <a:xfrm flipH="1" flipV="1">
            <a:off x="61674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Line 49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Text Box 50"/>
          <p:cNvSpPr txBox="1">
            <a:spLocks noChangeArrowheads="1"/>
          </p:cNvSpPr>
          <p:nvPr/>
        </p:nvSpPr>
        <p:spPr bwMode="auto">
          <a:xfrm>
            <a:off x="7248526" y="836614"/>
            <a:ext cx="16557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8939" name="Group 54"/>
          <p:cNvGrpSpPr>
            <a:grpSpLocks/>
          </p:cNvGrpSpPr>
          <p:nvPr/>
        </p:nvGrpSpPr>
        <p:grpSpPr bwMode="auto">
          <a:xfrm>
            <a:off x="5565776" y="2873375"/>
            <a:ext cx="3698875" cy="908050"/>
            <a:chOff x="2319" y="1733"/>
            <a:chExt cx="2330" cy="572"/>
          </a:xfrm>
        </p:grpSpPr>
        <p:sp>
          <p:nvSpPr>
            <p:cNvPr id="38955" name="Rectangle 25" descr="白色大理石"/>
            <p:cNvSpPr>
              <a:spLocks noChangeArrowheads="1"/>
            </p:cNvSpPr>
            <p:nvPr/>
          </p:nvSpPr>
          <p:spPr bwMode="auto">
            <a:xfrm>
              <a:off x="2319" y="1996"/>
              <a:ext cx="2330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56" name="Text Box 26"/>
            <p:cNvSpPr txBox="1">
              <a:spLocks noChangeArrowheads="1"/>
            </p:cNvSpPr>
            <p:nvPr/>
          </p:nvSpPr>
          <p:spPr bwMode="auto">
            <a:xfrm>
              <a:off x="2334" y="1978"/>
              <a:ext cx="11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40   50   60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7" name="Line 27"/>
            <p:cNvSpPr>
              <a:spLocks noChangeShapeType="1"/>
            </p:cNvSpPr>
            <p:nvPr/>
          </p:nvSpPr>
          <p:spPr bwMode="auto">
            <a:xfrm>
              <a:off x="34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8" name="Line 28"/>
            <p:cNvSpPr>
              <a:spLocks noChangeShapeType="1"/>
            </p:cNvSpPr>
            <p:nvPr/>
          </p:nvSpPr>
          <p:spPr bwMode="auto">
            <a:xfrm>
              <a:off x="30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9" name="Line 29"/>
            <p:cNvSpPr>
              <a:spLocks noChangeShapeType="1"/>
            </p:cNvSpPr>
            <p:nvPr/>
          </p:nvSpPr>
          <p:spPr bwMode="auto">
            <a:xfrm>
              <a:off x="2707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0" name="Text Box 30"/>
            <p:cNvSpPr txBox="1">
              <a:spLocks noChangeArrowheads="1"/>
            </p:cNvSpPr>
            <p:nvPr/>
          </p:nvSpPr>
          <p:spPr bwMode="auto">
            <a:xfrm>
              <a:off x="2399" y="1733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3      4      5</a:t>
              </a:r>
            </a:p>
          </p:txBody>
        </p:sp>
        <p:sp>
          <p:nvSpPr>
            <p:cNvPr id="38961" name="Line 52"/>
            <p:cNvSpPr>
              <a:spLocks noChangeShapeType="1"/>
            </p:cNvSpPr>
            <p:nvPr/>
          </p:nvSpPr>
          <p:spPr bwMode="auto">
            <a:xfrm>
              <a:off x="3886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2" name="Line 53"/>
            <p:cNvSpPr>
              <a:spLocks noChangeShapeType="1"/>
            </p:cNvSpPr>
            <p:nvPr/>
          </p:nvSpPr>
          <p:spPr bwMode="auto">
            <a:xfrm>
              <a:off x="4286" y="200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40" name="Group 62"/>
          <p:cNvGrpSpPr>
            <a:grpSpLocks/>
          </p:cNvGrpSpPr>
          <p:nvPr/>
        </p:nvGrpSpPr>
        <p:grpSpPr bwMode="auto">
          <a:xfrm>
            <a:off x="2682875" y="2728914"/>
            <a:ext cx="1785938" cy="530225"/>
            <a:chOff x="503" y="1570"/>
            <a:chExt cx="1125" cy="334"/>
          </a:xfrm>
        </p:grpSpPr>
        <p:sp>
          <p:nvSpPr>
            <p:cNvPr id="38953" name="Text Box 55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38954" name="Rectangle 58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1" name="Group 63"/>
          <p:cNvGrpSpPr>
            <a:grpSpLocks/>
          </p:cNvGrpSpPr>
          <p:nvPr/>
        </p:nvGrpSpPr>
        <p:grpSpPr bwMode="auto">
          <a:xfrm>
            <a:off x="3432176" y="4154488"/>
            <a:ext cx="1757363" cy="519112"/>
            <a:chOff x="866" y="2160"/>
            <a:chExt cx="1107" cy="327"/>
          </a:xfrm>
        </p:grpSpPr>
        <p:sp>
          <p:nvSpPr>
            <p:cNvPr id="38951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38952" name="Rectangle 59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2" name="Group 64"/>
          <p:cNvGrpSpPr>
            <a:grpSpLocks/>
          </p:cNvGrpSpPr>
          <p:nvPr/>
        </p:nvGrpSpPr>
        <p:grpSpPr bwMode="auto">
          <a:xfrm>
            <a:off x="3503613" y="5789613"/>
            <a:ext cx="1757362" cy="519112"/>
            <a:chOff x="911" y="3022"/>
            <a:chExt cx="1107" cy="327"/>
          </a:xfrm>
        </p:grpSpPr>
        <p:sp>
          <p:nvSpPr>
            <p:cNvPr id="38949" name="Text Box 57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38950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6742" name="Rectangle 70"/>
          <p:cNvSpPr>
            <a:spLocks noChangeArrowheads="1"/>
          </p:cNvSpPr>
          <p:nvPr/>
        </p:nvSpPr>
        <p:spPr bwMode="auto">
          <a:xfrm>
            <a:off x="814048" y="842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</a:t>
            </a:r>
          </a:p>
        </p:txBody>
      </p:sp>
    </p:spTree>
    <p:extLst>
      <p:ext uri="{BB962C8B-B14F-4D97-AF65-F5344CB8AC3E}">
        <p14:creationId xmlns:p14="http://schemas.microsoft.com/office/powerpoint/2010/main" val="3141514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2351" y="17330"/>
            <a:ext cx="8229600" cy="712063"/>
          </a:xfrm>
        </p:spPr>
        <p:txBody>
          <a:bodyPr/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跳表的结构</a:t>
            </a:r>
          </a:p>
        </p:txBody>
      </p:sp>
      <p:sp>
        <p:nvSpPr>
          <p:cNvPr id="385067" name="Text Box 43"/>
          <p:cNvSpPr txBox="1">
            <a:spLocks noChangeArrowheads="1"/>
          </p:cNvSpPr>
          <p:nvPr/>
        </p:nvSpPr>
        <p:spPr bwMode="auto">
          <a:xfrm>
            <a:off x="2532070" y="1989142"/>
            <a:ext cx="6948487" cy="53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</a:rPr>
              <a:t>(a) </a:t>
            </a:r>
            <a:r>
              <a:rPr lang="zh-CN" altLang="en-US" sz="280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带有表头结点和表尾结点的有序链表</a:t>
            </a:r>
            <a:endParaRPr lang="zh-CN" altLang="en-US" sz="2800">
              <a:solidFill>
                <a:srgbClr val="CC0000"/>
              </a:solidFill>
              <a:ea typeface="隶书" panose="02010509060101010101" pitchFamily="49" charset="-122"/>
            </a:endParaRPr>
          </a:p>
        </p:txBody>
      </p:sp>
      <p:sp>
        <p:nvSpPr>
          <p:cNvPr id="385113" name="Text Box 89"/>
          <p:cNvSpPr txBox="1">
            <a:spLocks noChangeArrowheads="1"/>
          </p:cNvSpPr>
          <p:nvPr/>
        </p:nvSpPr>
        <p:spPr bwMode="auto">
          <a:xfrm>
            <a:off x="3173419" y="3624267"/>
            <a:ext cx="59467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</a:rPr>
              <a:t>(b) </a:t>
            </a:r>
            <a:r>
              <a:rPr lang="zh-CN" altLang="en-US" sz="280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在链表中部增加一个链接指针</a:t>
            </a:r>
            <a:endParaRPr lang="zh-CN" altLang="en-US" sz="2800">
              <a:solidFill>
                <a:srgbClr val="CC0000"/>
              </a:solidFill>
              <a:ea typeface="隶书" panose="02010509060101010101" pitchFamily="49" charset="-122"/>
            </a:endParaRPr>
          </a:p>
        </p:txBody>
      </p:sp>
      <p:sp>
        <p:nvSpPr>
          <p:cNvPr id="385168" name="Text Box 144"/>
          <p:cNvSpPr txBox="1">
            <a:spLocks noChangeArrowheads="1"/>
          </p:cNvSpPr>
          <p:nvPr/>
        </p:nvSpPr>
        <p:spPr bwMode="auto">
          <a:xfrm>
            <a:off x="1876425" y="5697539"/>
            <a:ext cx="85994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CC0000"/>
                </a:solidFill>
                <a:latin typeface="Times New Roman" panose="02020603050405020304" pitchFamily="18" charset="0"/>
              </a:rPr>
              <a:t>(c) </a:t>
            </a:r>
            <a:r>
              <a:rPr lang="zh-CN" altLang="en-US" sz="280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在前半部分和后半部分中部各增加一个链接指针</a:t>
            </a:r>
            <a:endParaRPr lang="zh-CN" altLang="en-US" sz="2800">
              <a:solidFill>
                <a:srgbClr val="CC0000"/>
              </a:solidFill>
              <a:ea typeface="隶书" panose="02010509060101010101" pitchFamily="49" charset="-122"/>
            </a:endParaRPr>
          </a:p>
        </p:txBody>
      </p:sp>
      <p:grpSp>
        <p:nvGrpSpPr>
          <p:cNvPr id="385219" name="Group 195"/>
          <p:cNvGrpSpPr/>
          <p:nvPr/>
        </p:nvGrpSpPr>
        <p:grpSpPr bwMode="auto">
          <a:xfrm>
            <a:off x="1919294" y="1492254"/>
            <a:ext cx="8353425" cy="604839"/>
            <a:chOff x="249" y="940"/>
            <a:chExt cx="5262" cy="381"/>
          </a:xfrm>
        </p:grpSpPr>
        <p:sp>
          <p:nvSpPr>
            <p:cNvPr id="385029" name="Rectangle 5"/>
            <p:cNvSpPr>
              <a:spLocks noChangeArrowheads="1"/>
            </p:cNvSpPr>
            <p:nvPr/>
          </p:nvSpPr>
          <p:spPr bwMode="auto">
            <a:xfrm>
              <a:off x="249" y="958"/>
              <a:ext cx="187" cy="289"/>
            </a:xfrm>
            <a:prstGeom prst="rect">
              <a:avLst/>
            </a:prstGeom>
            <a:solidFill>
              <a:srgbClr val="CCFFFF"/>
            </a:solidFill>
            <a:ln w="22225">
              <a:solidFill>
                <a:schemeClr val="bg2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385212" name="Group 188"/>
            <p:cNvGrpSpPr/>
            <p:nvPr/>
          </p:nvGrpSpPr>
          <p:grpSpPr bwMode="auto">
            <a:xfrm>
              <a:off x="343" y="940"/>
              <a:ext cx="735" cy="381"/>
              <a:chOff x="343" y="940"/>
              <a:chExt cx="735" cy="381"/>
            </a:xfrm>
          </p:grpSpPr>
          <p:grpSp>
            <p:nvGrpSpPr>
              <p:cNvPr id="385169" name="Group 145"/>
              <p:cNvGrpSpPr/>
              <p:nvPr/>
            </p:nvGrpSpPr>
            <p:grpSpPr bwMode="auto">
              <a:xfrm>
                <a:off x="343" y="942"/>
                <a:ext cx="735" cy="301"/>
                <a:chOff x="464" y="942"/>
                <a:chExt cx="700" cy="265"/>
              </a:xfrm>
            </p:grpSpPr>
            <p:sp>
              <p:nvSpPr>
                <p:cNvPr id="385031" name="Rectangle 7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033" name="Line 9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034" name="Line 10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032" name="Text Box 8"/>
              <p:cNvSpPr txBox="1">
                <a:spLocks noChangeArrowheads="1"/>
              </p:cNvSpPr>
              <p:nvPr/>
            </p:nvSpPr>
            <p:spPr bwMode="auto">
              <a:xfrm>
                <a:off x="635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10</a:t>
                </a:r>
              </a:p>
            </p:txBody>
          </p:sp>
        </p:grpSp>
        <p:sp>
          <p:nvSpPr>
            <p:cNvPr id="385065" name="Rectangle 41"/>
            <p:cNvSpPr>
              <a:spLocks noChangeArrowheads="1"/>
            </p:cNvSpPr>
            <p:nvPr/>
          </p:nvSpPr>
          <p:spPr bwMode="auto">
            <a:xfrm>
              <a:off x="5324" y="960"/>
              <a:ext cx="187" cy="290"/>
            </a:xfrm>
            <a:prstGeom prst="rect">
              <a:avLst/>
            </a:prstGeom>
            <a:solidFill>
              <a:srgbClr val="CCFFFF"/>
            </a:solidFill>
            <a:ln w="22225">
              <a:solidFill>
                <a:schemeClr val="bg2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385213" name="Group 189"/>
            <p:cNvGrpSpPr/>
            <p:nvPr/>
          </p:nvGrpSpPr>
          <p:grpSpPr bwMode="auto">
            <a:xfrm>
              <a:off x="1013" y="940"/>
              <a:ext cx="735" cy="381"/>
              <a:chOff x="1013" y="940"/>
              <a:chExt cx="735" cy="381"/>
            </a:xfrm>
          </p:grpSpPr>
          <p:grpSp>
            <p:nvGrpSpPr>
              <p:cNvPr id="385172" name="Group 148"/>
              <p:cNvGrpSpPr/>
              <p:nvPr/>
            </p:nvGrpSpPr>
            <p:grpSpPr bwMode="auto">
              <a:xfrm>
                <a:off x="1013" y="942"/>
                <a:ext cx="735" cy="301"/>
                <a:chOff x="464" y="942"/>
                <a:chExt cx="700" cy="265"/>
              </a:xfrm>
            </p:grpSpPr>
            <p:sp>
              <p:nvSpPr>
                <p:cNvPr id="385173" name="Rectangle 149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74" name="Line 150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75" name="Line 151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176" name="Text Box 152"/>
              <p:cNvSpPr txBox="1">
                <a:spLocks noChangeArrowheads="1"/>
              </p:cNvSpPr>
              <p:nvPr/>
            </p:nvSpPr>
            <p:spPr bwMode="auto">
              <a:xfrm>
                <a:off x="1316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20</a:t>
                </a:r>
              </a:p>
            </p:txBody>
          </p:sp>
        </p:grpSp>
        <p:grpSp>
          <p:nvGrpSpPr>
            <p:cNvPr id="385214" name="Group 190"/>
            <p:cNvGrpSpPr/>
            <p:nvPr/>
          </p:nvGrpSpPr>
          <p:grpSpPr bwMode="auto">
            <a:xfrm>
              <a:off x="1677" y="940"/>
              <a:ext cx="735" cy="381"/>
              <a:chOff x="1677" y="940"/>
              <a:chExt cx="735" cy="381"/>
            </a:xfrm>
          </p:grpSpPr>
          <p:grpSp>
            <p:nvGrpSpPr>
              <p:cNvPr id="385179" name="Group 155"/>
              <p:cNvGrpSpPr/>
              <p:nvPr/>
            </p:nvGrpSpPr>
            <p:grpSpPr bwMode="auto">
              <a:xfrm>
                <a:off x="1677" y="942"/>
                <a:ext cx="735" cy="301"/>
                <a:chOff x="464" y="942"/>
                <a:chExt cx="700" cy="265"/>
              </a:xfrm>
            </p:grpSpPr>
            <p:sp>
              <p:nvSpPr>
                <p:cNvPr id="385180" name="Rectangle 156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81" name="Line 157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82" name="Line 158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183" name="Text Box 159"/>
              <p:cNvSpPr txBox="1">
                <a:spLocks noChangeArrowheads="1"/>
              </p:cNvSpPr>
              <p:nvPr/>
            </p:nvSpPr>
            <p:spPr bwMode="auto">
              <a:xfrm>
                <a:off x="1980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30</a:t>
                </a:r>
              </a:p>
            </p:txBody>
          </p:sp>
        </p:grpSp>
        <p:grpSp>
          <p:nvGrpSpPr>
            <p:cNvPr id="385215" name="Group 191"/>
            <p:cNvGrpSpPr/>
            <p:nvPr/>
          </p:nvGrpSpPr>
          <p:grpSpPr bwMode="auto">
            <a:xfrm>
              <a:off x="2347" y="940"/>
              <a:ext cx="735" cy="381"/>
              <a:chOff x="2347" y="940"/>
              <a:chExt cx="735" cy="381"/>
            </a:xfrm>
          </p:grpSpPr>
          <p:grpSp>
            <p:nvGrpSpPr>
              <p:cNvPr id="385185" name="Group 161"/>
              <p:cNvGrpSpPr/>
              <p:nvPr/>
            </p:nvGrpSpPr>
            <p:grpSpPr bwMode="auto">
              <a:xfrm>
                <a:off x="2347" y="942"/>
                <a:ext cx="735" cy="301"/>
                <a:chOff x="464" y="942"/>
                <a:chExt cx="700" cy="265"/>
              </a:xfrm>
            </p:grpSpPr>
            <p:sp>
              <p:nvSpPr>
                <p:cNvPr id="385186" name="Rectangle 162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87" name="Line 163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88" name="Line 164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189" name="Text Box 165"/>
              <p:cNvSpPr txBox="1">
                <a:spLocks noChangeArrowheads="1"/>
              </p:cNvSpPr>
              <p:nvPr/>
            </p:nvSpPr>
            <p:spPr bwMode="auto">
              <a:xfrm>
                <a:off x="2650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40</a:t>
                </a:r>
              </a:p>
            </p:txBody>
          </p:sp>
        </p:grpSp>
        <p:grpSp>
          <p:nvGrpSpPr>
            <p:cNvPr id="385216" name="Group 192"/>
            <p:cNvGrpSpPr/>
            <p:nvPr/>
          </p:nvGrpSpPr>
          <p:grpSpPr bwMode="auto">
            <a:xfrm>
              <a:off x="3010" y="940"/>
              <a:ext cx="735" cy="381"/>
              <a:chOff x="3010" y="940"/>
              <a:chExt cx="735" cy="381"/>
            </a:xfrm>
          </p:grpSpPr>
          <p:grpSp>
            <p:nvGrpSpPr>
              <p:cNvPr id="385191" name="Group 167"/>
              <p:cNvGrpSpPr/>
              <p:nvPr/>
            </p:nvGrpSpPr>
            <p:grpSpPr bwMode="auto">
              <a:xfrm>
                <a:off x="3010" y="942"/>
                <a:ext cx="735" cy="301"/>
                <a:chOff x="464" y="942"/>
                <a:chExt cx="700" cy="265"/>
              </a:xfrm>
            </p:grpSpPr>
            <p:sp>
              <p:nvSpPr>
                <p:cNvPr id="385192" name="Rectangle 168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93" name="Line 169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94" name="Line 170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195" name="Text Box 171"/>
              <p:cNvSpPr txBox="1">
                <a:spLocks noChangeArrowheads="1"/>
              </p:cNvSpPr>
              <p:nvPr/>
            </p:nvSpPr>
            <p:spPr bwMode="auto">
              <a:xfrm>
                <a:off x="3311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50</a:t>
                </a:r>
              </a:p>
            </p:txBody>
          </p:sp>
        </p:grpSp>
        <p:grpSp>
          <p:nvGrpSpPr>
            <p:cNvPr id="385217" name="Group 193"/>
            <p:cNvGrpSpPr/>
            <p:nvPr/>
          </p:nvGrpSpPr>
          <p:grpSpPr bwMode="auto">
            <a:xfrm>
              <a:off x="3681" y="940"/>
              <a:ext cx="735" cy="381"/>
              <a:chOff x="3681" y="940"/>
              <a:chExt cx="735" cy="381"/>
            </a:xfrm>
          </p:grpSpPr>
          <p:grpSp>
            <p:nvGrpSpPr>
              <p:cNvPr id="385197" name="Group 173"/>
              <p:cNvGrpSpPr/>
              <p:nvPr/>
            </p:nvGrpSpPr>
            <p:grpSpPr bwMode="auto">
              <a:xfrm>
                <a:off x="3681" y="942"/>
                <a:ext cx="735" cy="301"/>
                <a:chOff x="464" y="942"/>
                <a:chExt cx="700" cy="265"/>
              </a:xfrm>
            </p:grpSpPr>
            <p:sp>
              <p:nvSpPr>
                <p:cNvPr id="385198" name="Rectangle 174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99" name="Line 175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00" name="Line 176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01" name="Text Box 177"/>
              <p:cNvSpPr txBox="1">
                <a:spLocks noChangeArrowheads="1"/>
              </p:cNvSpPr>
              <p:nvPr/>
            </p:nvSpPr>
            <p:spPr bwMode="auto">
              <a:xfrm>
                <a:off x="3984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60</a:t>
                </a:r>
              </a:p>
            </p:txBody>
          </p:sp>
        </p:grpSp>
        <p:grpSp>
          <p:nvGrpSpPr>
            <p:cNvPr id="385218" name="Group 194"/>
            <p:cNvGrpSpPr/>
            <p:nvPr/>
          </p:nvGrpSpPr>
          <p:grpSpPr bwMode="auto">
            <a:xfrm>
              <a:off x="4348" y="940"/>
              <a:ext cx="735" cy="381"/>
              <a:chOff x="4348" y="940"/>
              <a:chExt cx="735" cy="381"/>
            </a:xfrm>
          </p:grpSpPr>
          <p:grpSp>
            <p:nvGrpSpPr>
              <p:cNvPr id="385209" name="Group 185"/>
              <p:cNvGrpSpPr/>
              <p:nvPr/>
            </p:nvGrpSpPr>
            <p:grpSpPr bwMode="auto">
              <a:xfrm>
                <a:off x="4348" y="942"/>
                <a:ext cx="735" cy="301"/>
                <a:chOff x="4267" y="935"/>
                <a:chExt cx="700" cy="265"/>
              </a:xfrm>
            </p:grpSpPr>
            <p:sp>
              <p:nvSpPr>
                <p:cNvPr id="385204" name="Rectangle 180"/>
                <p:cNvSpPr>
                  <a:spLocks noChangeArrowheads="1"/>
                </p:cNvSpPr>
                <p:nvPr/>
              </p:nvSpPr>
              <p:spPr bwMode="auto">
                <a:xfrm>
                  <a:off x="4567" y="942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05" name="Line 181"/>
                <p:cNvSpPr>
                  <a:spLocks noChangeShapeType="1"/>
                </p:cNvSpPr>
                <p:nvPr/>
              </p:nvSpPr>
              <p:spPr bwMode="auto">
                <a:xfrm>
                  <a:off x="4823" y="935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06" name="Line 182"/>
                <p:cNvSpPr>
                  <a:spLocks noChangeShapeType="1"/>
                </p:cNvSpPr>
                <p:nvPr/>
              </p:nvSpPr>
              <p:spPr bwMode="auto">
                <a:xfrm>
                  <a:off x="4267" y="1069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07" name="Text Box 183"/>
              <p:cNvSpPr txBox="1">
                <a:spLocks noChangeArrowheads="1"/>
              </p:cNvSpPr>
              <p:nvPr/>
            </p:nvSpPr>
            <p:spPr bwMode="auto">
              <a:xfrm>
                <a:off x="4651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70</a:t>
                </a:r>
              </a:p>
            </p:txBody>
          </p:sp>
        </p:grpSp>
        <p:sp>
          <p:nvSpPr>
            <p:cNvPr id="385208" name="Line 184"/>
            <p:cNvSpPr>
              <a:spLocks noChangeShapeType="1"/>
            </p:cNvSpPr>
            <p:nvPr/>
          </p:nvSpPr>
          <p:spPr bwMode="auto">
            <a:xfrm>
              <a:off x="5010" y="1097"/>
              <a:ext cx="310" cy="0"/>
            </a:xfrm>
            <a:prstGeom prst="line">
              <a:avLst/>
            </a:prstGeom>
            <a:noFill/>
            <a:ln w="22225">
              <a:solidFill>
                <a:schemeClr val="bg2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</p:grpSp>
      <p:grpSp>
        <p:nvGrpSpPr>
          <p:cNvPr id="385220" name="Group 196"/>
          <p:cNvGrpSpPr/>
          <p:nvPr/>
        </p:nvGrpSpPr>
        <p:grpSpPr bwMode="auto">
          <a:xfrm>
            <a:off x="1919294" y="3076579"/>
            <a:ext cx="8353425" cy="604839"/>
            <a:chOff x="249" y="940"/>
            <a:chExt cx="5262" cy="381"/>
          </a:xfrm>
        </p:grpSpPr>
        <p:sp>
          <p:nvSpPr>
            <p:cNvPr id="385221" name="Rectangle 197"/>
            <p:cNvSpPr>
              <a:spLocks noChangeArrowheads="1"/>
            </p:cNvSpPr>
            <p:nvPr/>
          </p:nvSpPr>
          <p:spPr bwMode="auto">
            <a:xfrm>
              <a:off x="249" y="958"/>
              <a:ext cx="187" cy="289"/>
            </a:xfrm>
            <a:prstGeom prst="rect">
              <a:avLst/>
            </a:prstGeom>
            <a:solidFill>
              <a:srgbClr val="CCFFFF"/>
            </a:solidFill>
            <a:ln w="22225">
              <a:solidFill>
                <a:schemeClr val="bg2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385222" name="Group 198"/>
            <p:cNvGrpSpPr/>
            <p:nvPr/>
          </p:nvGrpSpPr>
          <p:grpSpPr bwMode="auto">
            <a:xfrm>
              <a:off x="343" y="940"/>
              <a:ext cx="735" cy="381"/>
              <a:chOff x="343" y="940"/>
              <a:chExt cx="735" cy="381"/>
            </a:xfrm>
          </p:grpSpPr>
          <p:grpSp>
            <p:nvGrpSpPr>
              <p:cNvPr id="385223" name="Group 199"/>
              <p:cNvGrpSpPr/>
              <p:nvPr/>
            </p:nvGrpSpPr>
            <p:grpSpPr bwMode="auto">
              <a:xfrm>
                <a:off x="343" y="942"/>
                <a:ext cx="735" cy="301"/>
                <a:chOff x="464" y="942"/>
                <a:chExt cx="700" cy="265"/>
              </a:xfrm>
            </p:grpSpPr>
            <p:sp>
              <p:nvSpPr>
                <p:cNvPr id="385224" name="Rectangle 200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25" name="Line 201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26" name="Line 202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27" name="Text Box 203"/>
              <p:cNvSpPr txBox="1">
                <a:spLocks noChangeArrowheads="1"/>
              </p:cNvSpPr>
              <p:nvPr/>
            </p:nvSpPr>
            <p:spPr bwMode="auto">
              <a:xfrm>
                <a:off x="635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10</a:t>
                </a:r>
              </a:p>
            </p:txBody>
          </p:sp>
        </p:grpSp>
        <p:sp>
          <p:nvSpPr>
            <p:cNvPr id="385228" name="Rectangle 204"/>
            <p:cNvSpPr>
              <a:spLocks noChangeArrowheads="1"/>
            </p:cNvSpPr>
            <p:nvPr/>
          </p:nvSpPr>
          <p:spPr bwMode="auto">
            <a:xfrm>
              <a:off x="5324" y="960"/>
              <a:ext cx="187" cy="290"/>
            </a:xfrm>
            <a:prstGeom prst="rect">
              <a:avLst/>
            </a:prstGeom>
            <a:solidFill>
              <a:srgbClr val="CCFFFF"/>
            </a:solidFill>
            <a:ln w="22225">
              <a:solidFill>
                <a:schemeClr val="bg2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385229" name="Group 205"/>
            <p:cNvGrpSpPr/>
            <p:nvPr/>
          </p:nvGrpSpPr>
          <p:grpSpPr bwMode="auto">
            <a:xfrm>
              <a:off x="1013" y="940"/>
              <a:ext cx="735" cy="381"/>
              <a:chOff x="1013" y="940"/>
              <a:chExt cx="735" cy="381"/>
            </a:xfrm>
          </p:grpSpPr>
          <p:grpSp>
            <p:nvGrpSpPr>
              <p:cNvPr id="385230" name="Group 206"/>
              <p:cNvGrpSpPr/>
              <p:nvPr/>
            </p:nvGrpSpPr>
            <p:grpSpPr bwMode="auto">
              <a:xfrm>
                <a:off x="1013" y="942"/>
                <a:ext cx="735" cy="301"/>
                <a:chOff x="464" y="942"/>
                <a:chExt cx="700" cy="265"/>
              </a:xfrm>
            </p:grpSpPr>
            <p:sp>
              <p:nvSpPr>
                <p:cNvPr id="385231" name="Rectangle 207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32" name="Line 208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33" name="Line 209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34" name="Text Box 210"/>
              <p:cNvSpPr txBox="1">
                <a:spLocks noChangeArrowheads="1"/>
              </p:cNvSpPr>
              <p:nvPr/>
            </p:nvSpPr>
            <p:spPr bwMode="auto">
              <a:xfrm>
                <a:off x="1316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20</a:t>
                </a:r>
              </a:p>
            </p:txBody>
          </p:sp>
        </p:grpSp>
        <p:grpSp>
          <p:nvGrpSpPr>
            <p:cNvPr id="385235" name="Group 211"/>
            <p:cNvGrpSpPr/>
            <p:nvPr/>
          </p:nvGrpSpPr>
          <p:grpSpPr bwMode="auto">
            <a:xfrm>
              <a:off x="1677" y="940"/>
              <a:ext cx="735" cy="381"/>
              <a:chOff x="1677" y="940"/>
              <a:chExt cx="735" cy="381"/>
            </a:xfrm>
          </p:grpSpPr>
          <p:grpSp>
            <p:nvGrpSpPr>
              <p:cNvPr id="385236" name="Group 212"/>
              <p:cNvGrpSpPr/>
              <p:nvPr/>
            </p:nvGrpSpPr>
            <p:grpSpPr bwMode="auto">
              <a:xfrm>
                <a:off x="1677" y="942"/>
                <a:ext cx="735" cy="301"/>
                <a:chOff x="464" y="942"/>
                <a:chExt cx="700" cy="265"/>
              </a:xfrm>
            </p:grpSpPr>
            <p:sp>
              <p:nvSpPr>
                <p:cNvPr id="385237" name="Rectangle 213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38" name="Line 214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39" name="Line 215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40" name="Text Box 216"/>
              <p:cNvSpPr txBox="1">
                <a:spLocks noChangeArrowheads="1"/>
              </p:cNvSpPr>
              <p:nvPr/>
            </p:nvSpPr>
            <p:spPr bwMode="auto">
              <a:xfrm>
                <a:off x="1980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30</a:t>
                </a:r>
              </a:p>
            </p:txBody>
          </p:sp>
        </p:grpSp>
        <p:grpSp>
          <p:nvGrpSpPr>
            <p:cNvPr id="385241" name="Group 217"/>
            <p:cNvGrpSpPr/>
            <p:nvPr/>
          </p:nvGrpSpPr>
          <p:grpSpPr bwMode="auto">
            <a:xfrm>
              <a:off x="2347" y="940"/>
              <a:ext cx="735" cy="381"/>
              <a:chOff x="2347" y="940"/>
              <a:chExt cx="735" cy="381"/>
            </a:xfrm>
          </p:grpSpPr>
          <p:grpSp>
            <p:nvGrpSpPr>
              <p:cNvPr id="385242" name="Group 218"/>
              <p:cNvGrpSpPr/>
              <p:nvPr/>
            </p:nvGrpSpPr>
            <p:grpSpPr bwMode="auto">
              <a:xfrm>
                <a:off x="2347" y="942"/>
                <a:ext cx="735" cy="301"/>
                <a:chOff x="464" y="942"/>
                <a:chExt cx="700" cy="265"/>
              </a:xfrm>
            </p:grpSpPr>
            <p:sp>
              <p:nvSpPr>
                <p:cNvPr id="385243" name="Rectangle 219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44" name="Line 220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45" name="Line 221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46" name="Text Box 222"/>
              <p:cNvSpPr txBox="1">
                <a:spLocks noChangeArrowheads="1"/>
              </p:cNvSpPr>
              <p:nvPr/>
            </p:nvSpPr>
            <p:spPr bwMode="auto">
              <a:xfrm>
                <a:off x="2650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40</a:t>
                </a:r>
              </a:p>
            </p:txBody>
          </p:sp>
        </p:grpSp>
        <p:grpSp>
          <p:nvGrpSpPr>
            <p:cNvPr id="385247" name="Group 223"/>
            <p:cNvGrpSpPr/>
            <p:nvPr/>
          </p:nvGrpSpPr>
          <p:grpSpPr bwMode="auto">
            <a:xfrm>
              <a:off x="3010" y="940"/>
              <a:ext cx="735" cy="381"/>
              <a:chOff x="3010" y="940"/>
              <a:chExt cx="735" cy="381"/>
            </a:xfrm>
          </p:grpSpPr>
          <p:grpSp>
            <p:nvGrpSpPr>
              <p:cNvPr id="385248" name="Group 224"/>
              <p:cNvGrpSpPr/>
              <p:nvPr/>
            </p:nvGrpSpPr>
            <p:grpSpPr bwMode="auto">
              <a:xfrm>
                <a:off x="3010" y="942"/>
                <a:ext cx="735" cy="301"/>
                <a:chOff x="464" y="942"/>
                <a:chExt cx="700" cy="265"/>
              </a:xfrm>
            </p:grpSpPr>
            <p:sp>
              <p:nvSpPr>
                <p:cNvPr id="385249" name="Rectangle 225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50" name="Line 226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51" name="Line 227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52" name="Text Box 228"/>
              <p:cNvSpPr txBox="1">
                <a:spLocks noChangeArrowheads="1"/>
              </p:cNvSpPr>
              <p:nvPr/>
            </p:nvSpPr>
            <p:spPr bwMode="auto">
              <a:xfrm>
                <a:off x="3311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50</a:t>
                </a:r>
              </a:p>
            </p:txBody>
          </p:sp>
        </p:grpSp>
        <p:grpSp>
          <p:nvGrpSpPr>
            <p:cNvPr id="385253" name="Group 229"/>
            <p:cNvGrpSpPr/>
            <p:nvPr/>
          </p:nvGrpSpPr>
          <p:grpSpPr bwMode="auto">
            <a:xfrm>
              <a:off x="3681" y="940"/>
              <a:ext cx="735" cy="381"/>
              <a:chOff x="3681" y="940"/>
              <a:chExt cx="735" cy="381"/>
            </a:xfrm>
          </p:grpSpPr>
          <p:grpSp>
            <p:nvGrpSpPr>
              <p:cNvPr id="385254" name="Group 230"/>
              <p:cNvGrpSpPr/>
              <p:nvPr/>
            </p:nvGrpSpPr>
            <p:grpSpPr bwMode="auto">
              <a:xfrm>
                <a:off x="3681" y="942"/>
                <a:ext cx="735" cy="301"/>
                <a:chOff x="464" y="942"/>
                <a:chExt cx="700" cy="265"/>
              </a:xfrm>
            </p:grpSpPr>
            <p:sp>
              <p:nvSpPr>
                <p:cNvPr id="385255" name="Rectangle 231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56" name="Line 232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57" name="Line 233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58" name="Text Box 234"/>
              <p:cNvSpPr txBox="1">
                <a:spLocks noChangeArrowheads="1"/>
              </p:cNvSpPr>
              <p:nvPr/>
            </p:nvSpPr>
            <p:spPr bwMode="auto">
              <a:xfrm>
                <a:off x="3984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60</a:t>
                </a:r>
              </a:p>
            </p:txBody>
          </p:sp>
        </p:grpSp>
        <p:grpSp>
          <p:nvGrpSpPr>
            <p:cNvPr id="385259" name="Group 235"/>
            <p:cNvGrpSpPr/>
            <p:nvPr/>
          </p:nvGrpSpPr>
          <p:grpSpPr bwMode="auto">
            <a:xfrm>
              <a:off x="4348" y="940"/>
              <a:ext cx="735" cy="381"/>
              <a:chOff x="4348" y="940"/>
              <a:chExt cx="735" cy="381"/>
            </a:xfrm>
          </p:grpSpPr>
          <p:grpSp>
            <p:nvGrpSpPr>
              <p:cNvPr id="385260" name="Group 236"/>
              <p:cNvGrpSpPr/>
              <p:nvPr/>
            </p:nvGrpSpPr>
            <p:grpSpPr bwMode="auto">
              <a:xfrm>
                <a:off x="4348" y="942"/>
                <a:ext cx="735" cy="301"/>
                <a:chOff x="4267" y="935"/>
                <a:chExt cx="700" cy="265"/>
              </a:xfrm>
            </p:grpSpPr>
            <p:sp>
              <p:nvSpPr>
                <p:cNvPr id="385261" name="Rectangle 237"/>
                <p:cNvSpPr>
                  <a:spLocks noChangeArrowheads="1"/>
                </p:cNvSpPr>
                <p:nvPr/>
              </p:nvSpPr>
              <p:spPr bwMode="auto">
                <a:xfrm>
                  <a:off x="4567" y="942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62" name="Line 238"/>
                <p:cNvSpPr>
                  <a:spLocks noChangeShapeType="1"/>
                </p:cNvSpPr>
                <p:nvPr/>
              </p:nvSpPr>
              <p:spPr bwMode="auto">
                <a:xfrm>
                  <a:off x="4823" y="935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63" name="Line 239"/>
                <p:cNvSpPr>
                  <a:spLocks noChangeShapeType="1"/>
                </p:cNvSpPr>
                <p:nvPr/>
              </p:nvSpPr>
              <p:spPr bwMode="auto">
                <a:xfrm>
                  <a:off x="4267" y="1069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64" name="Text Box 240"/>
              <p:cNvSpPr txBox="1">
                <a:spLocks noChangeArrowheads="1"/>
              </p:cNvSpPr>
              <p:nvPr/>
            </p:nvSpPr>
            <p:spPr bwMode="auto">
              <a:xfrm>
                <a:off x="4651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70</a:t>
                </a:r>
              </a:p>
            </p:txBody>
          </p:sp>
        </p:grpSp>
        <p:sp>
          <p:nvSpPr>
            <p:cNvPr id="385265" name="Line 241"/>
            <p:cNvSpPr>
              <a:spLocks noChangeShapeType="1"/>
            </p:cNvSpPr>
            <p:nvPr/>
          </p:nvSpPr>
          <p:spPr bwMode="auto">
            <a:xfrm>
              <a:off x="5010" y="1097"/>
              <a:ext cx="310" cy="0"/>
            </a:xfrm>
            <a:prstGeom prst="line">
              <a:avLst/>
            </a:prstGeom>
            <a:noFill/>
            <a:ln w="22225">
              <a:solidFill>
                <a:schemeClr val="bg2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</p:grpSp>
      <p:grpSp>
        <p:nvGrpSpPr>
          <p:cNvPr id="385271" name="Group 247"/>
          <p:cNvGrpSpPr/>
          <p:nvPr/>
        </p:nvGrpSpPr>
        <p:grpSpPr bwMode="auto">
          <a:xfrm>
            <a:off x="1919294" y="2640013"/>
            <a:ext cx="8353425" cy="468312"/>
            <a:chOff x="249" y="1753"/>
            <a:chExt cx="5262" cy="295"/>
          </a:xfrm>
        </p:grpSpPr>
        <p:sp>
          <p:nvSpPr>
            <p:cNvPr id="385266" name="Rectangle 242"/>
            <p:cNvSpPr>
              <a:spLocks noChangeArrowheads="1"/>
            </p:cNvSpPr>
            <p:nvPr/>
          </p:nvSpPr>
          <p:spPr bwMode="auto">
            <a:xfrm>
              <a:off x="249" y="1774"/>
              <a:ext cx="187" cy="273"/>
            </a:xfrm>
            <a:prstGeom prst="rect">
              <a:avLst/>
            </a:prstGeom>
            <a:solidFill>
              <a:srgbClr val="99FF99"/>
            </a:solidFill>
            <a:ln w="222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385267" name="Rectangle 243"/>
            <p:cNvSpPr>
              <a:spLocks noChangeArrowheads="1"/>
            </p:cNvSpPr>
            <p:nvPr/>
          </p:nvSpPr>
          <p:spPr bwMode="auto">
            <a:xfrm>
              <a:off x="2931" y="1753"/>
              <a:ext cx="147" cy="294"/>
            </a:xfrm>
            <a:prstGeom prst="rect">
              <a:avLst/>
            </a:prstGeom>
            <a:solidFill>
              <a:srgbClr val="99FF99"/>
            </a:solidFill>
            <a:ln w="222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385268" name="Rectangle 244"/>
            <p:cNvSpPr>
              <a:spLocks noChangeArrowheads="1"/>
            </p:cNvSpPr>
            <p:nvPr/>
          </p:nvSpPr>
          <p:spPr bwMode="auto">
            <a:xfrm>
              <a:off x="5324" y="1775"/>
              <a:ext cx="187" cy="273"/>
            </a:xfrm>
            <a:prstGeom prst="rect">
              <a:avLst/>
            </a:prstGeom>
            <a:solidFill>
              <a:srgbClr val="99FF99"/>
            </a:solidFill>
            <a:ln w="222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385269" name="Line 245"/>
            <p:cNvSpPr>
              <a:spLocks noChangeShapeType="1"/>
            </p:cNvSpPr>
            <p:nvPr/>
          </p:nvSpPr>
          <p:spPr bwMode="auto">
            <a:xfrm>
              <a:off x="343" y="1911"/>
              <a:ext cx="2588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385270" name="Line 246"/>
            <p:cNvSpPr>
              <a:spLocks noChangeShapeType="1"/>
            </p:cNvSpPr>
            <p:nvPr/>
          </p:nvSpPr>
          <p:spPr bwMode="auto">
            <a:xfrm>
              <a:off x="3010" y="1911"/>
              <a:ext cx="231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</p:grpSp>
      <p:grpSp>
        <p:nvGrpSpPr>
          <p:cNvPr id="385336" name="Group 312"/>
          <p:cNvGrpSpPr/>
          <p:nvPr/>
        </p:nvGrpSpPr>
        <p:grpSpPr bwMode="auto">
          <a:xfrm>
            <a:off x="1919295" y="4244253"/>
            <a:ext cx="8353425" cy="1470025"/>
            <a:chOff x="249" y="2840"/>
            <a:chExt cx="5262" cy="926"/>
          </a:xfrm>
        </p:grpSpPr>
        <p:grpSp>
          <p:nvGrpSpPr>
            <p:cNvPr id="385272" name="Group 248"/>
            <p:cNvGrpSpPr/>
            <p:nvPr/>
          </p:nvGrpSpPr>
          <p:grpSpPr bwMode="auto">
            <a:xfrm>
              <a:off x="249" y="3385"/>
              <a:ext cx="5262" cy="381"/>
              <a:chOff x="249" y="940"/>
              <a:chExt cx="5262" cy="381"/>
            </a:xfrm>
          </p:grpSpPr>
          <p:sp>
            <p:nvSpPr>
              <p:cNvPr id="385273" name="Rectangle 249"/>
              <p:cNvSpPr>
                <a:spLocks noChangeArrowheads="1"/>
              </p:cNvSpPr>
              <p:nvPr/>
            </p:nvSpPr>
            <p:spPr bwMode="auto">
              <a:xfrm>
                <a:off x="249" y="958"/>
                <a:ext cx="187" cy="289"/>
              </a:xfrm>
              <a:prstGeom prst="rect">
                <a:avLst/>
              </a:prstGeom>
              <a:solidFill>
                <a:srgbClr val="CCFFFF"/>
              </a:solidFill>
              <a:ln w="22225">
                <a:solidFill>
                  <a:schemeClr val="bg2"/>
                </a:solidFill>
                <a:miter lim="800000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385274" name="Group 250"/>
              <p:cNvGrpSpPr/>
              <p:nvPr/>
            </p:nvGrpSpPr>
            <p:grpSpPr bwMode="auto">
              <a:xfrm>
                <a:off x="343" y="940"/>
                <a:ext cx="735" cy="381"/>
                <a:chOff x="343" y="940"/>
                <a:chExt cx="735" cy="381"/>
              </a:xfrm>
            </p:grpSpPr>
            <p:grpSp>
              <p:nvGrpSpPr>
                <p:cNvPr id="385275" name="Group 251"/>
                <p:cNvGrpSpPr/>
                <p:nvPr/>
              </p:nvGrpSpPr>
              <p:grpSpPr bwMode="auto">
                <a:xfrm>
                  <a:off x="343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276" name="Rectangle 252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77" name="Line 253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78" name="Line 254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279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635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10</a:t>
                  </a:r>
                </a:p>
              </p:txBody>
            </p:sp>
          </p:grpSp>
          <p:sp>
            <p:nvSpPr>
              <p:cNvPr id="385280" name="Rectangle 256"/>
              <p:cNvSpPr>
                <a:spLocks noChangeArrowheads="1"/>
              </p:cNvSpPr>
              <p:nvPr/>
            </p:nvSpPr>
            <p:spPr bwMode="auto">
              <a:xfrm>
                <a:off x="5324" y="960"/>
                <a:ext cx="187" cy="290"/>
              </a:xfrm>
              <a:prstGeom prst="rect">
                <a:avLst/>
              </a:prstGeom>
              <a:solidFill>
                <a:srgbClr val="CCFFFF"/>
              </a:solidFill>
              <a:ln w="22225">
                <a:solidFill>
                  <a:schemeClr val="bg2"/>
                </a:solidFill>
                <a:miter lim="800000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385281" name="Group 257"/>
              <p:cNvGrpSpPr/>
              <p:nvPr/>
            </p:nvGrpSpPr>
            <p:grpSpPr bwMode="auto">
              <a:xfrm>
                <a:off x="1013" y="940"/>
                <a:ext cx="735" cy="381"/>
                <a:chOff x="1013" y="940"/>
                <a:chExt cx="735" cy="381"/>
              </a:xfrm>
            </p:grpSpPr>
            <p:grpSp>
              <p:nvGrpSpPr>
                <p:cNvPr id="385282" name="Group 258"/>
                <p:cNvGrpSpPr/>
                <p:nvPr/>
              </p:nvGrpSpPr>
              <p:grpSpPr bwMode="auto">
                <a:xfrm>
                  <a:off x="1013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283" name="Rectangle 259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84" name="Line 260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85" name="Line 261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286" name="Text Box 262"/>
                <p:cNvSpPr txBox="1">
                  <a:spLocks noChangeArrowheads="1"/>
                </p:cNvSpPr>
                <p:nvPr/>
              </p:nvSpPr>
              <p:spPr bwMode="auto">
                <a:xfrm>
                  <a:off x="1316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20</a:t>
                  </a:r>
                </a:p>
              </p:txBody>
            </p:sp>
          </p:grpSp>
          <p:grpSp>
            <p:nvGrpSpPr>
              <p:cNvPr id="385287" name="Group 263"/>
              <p:cNvGrpSpPr/>
              <p:nvPr/>
            </p:nvGrpSpPr>
            <p:grpSpPr bwMode="auto">
              <a:xfrm>
                <a:off x="1677" y="940"/>
                <a:ext cx="735" cy="381"/>
                <a:chOff x="1677" y="940"/>
                <a:chExt cx="735" cy="381"/>
              </a:xfrm>
            </p:grpSpPr>
            <p:grpSp>
              <p:nvGrpSpPr>
                <p:cNvPr id="385288" name="Group 264"/>
                <p:cNvGrpSpPr/>
                <p:nvPr/>
              </p:nvGrpSpPr>
              <p:grpSpPr bwMode="auto">
                <a:xfrm>
                  <a:off x="1677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289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90" name="Line 266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91" name="Line 267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292" name="Text Box 268"/>
                <p:cNvSpPr txBox="1">
                  <a:spLocks noChangeArrowheads="1"/>
                </p:cNvSpPr>
                <p:nvPr/>
              </p:nvSpPr>
              <p:spPr bwMode="auto">
                <a:xfrm>
                  <a:off x="1980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30</a:t>
                  </a:r>
                </a:p>
              </p:txBody>
            </p:sp>
          </p:grpSp>
          <p:grpSp>
            <p:nvGrpSpPr>
              <p:cNvPr id="385293" name="Group 269"/>
              <p:cNvGrpSpPr/>
              <p:nvPr/>
            </p:nvGrpSpPr>
            <p:grpSpPr bwMode="auto">
              <a:xfrm>
                <a:off x="2347" y="940"/>
                <a:ext cx="735" cy="381"/>
                <a:chOff x="2347" y="940"/>
                <a:chExt cx="735" cy="381"/>
              </a:xfrm>
            </p:grpSpPr>
            <p:grpSp>
              <p:nvGrpSpPr>
                <p:cNvPr id="385294" name="Group 270"/>
                <p:cNvGrpSpPr/>
                <p:nvPr/>
              </p:nvGrpSpPr>
              <p:grpSpPr bwMode="auto">
                <a:xfrm>
                  <a:off x="2347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295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96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97" name="Line 273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298" name="Text Box 274"/>
                <p:cNvSpPr txBox="1">
                  <a:spLocks noChangeArrowheads="1"/>
                </p:cNvSpPr>
                <p:nvPr/>
              </p:nvSpPr>
              <p:spPr bwMode="auto">
                <a:xfrm>
                  <a:off x="2650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40</a:t>
                  </a:r>
                </a:p>
              </p:txBody>
            </p:sp>
          </p:grpSp>
          <p:grpSp>
            <p:nvGrpSpPr>
              <p:cNvPr id="385299" name="Group 275"/>
              <p:cNvGrpSpPr/>
              <p:nvPr/>
            </p:nvGrpSpPr>
            <p:grpSpPr bwMode="auto">
              <a:xfrm>
                <a:off x="3010" y="940"/>
                <a:ext cx="735" cy="381"/>
                <a:chOff x="3010" y="940"/>
                <a:chExt cx="735" cy="381"/>
              </a:xfrm>
            </p:grpSpPr>
            <p:grpSp>
              <p:nvGrpSpPr>
                <p:cNvPr id="385300" name="Group 276"/>
                <p:cNvGrpSpPr/>
                <p:nvPr/>
              </p:nvGrpSpPr>
              <p:grpSpPr bwMode="auto">
                <a:xfrm>
                  <a:off x="3010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301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02" name="Line 278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03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304" name="Text Box 280"/>
                <p:cNvSpPr txBox="1">
                  <a:spLocks noChangeArrowheads="1"/>
                </p:cNvSpPr>
                <p:nvPr/>
              </p:nvSpPr>
              <p:spPr bwMode="auto">
                <a:xfrm>
                  <a:off x="3311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50</a:t>
                  </a:r>
                </a:p>
              </p:txBody>
            </p:sp>
          </p:grpSp>
          <p:grpSp>
            <p:nvGrpSpPr>
              <p:cNvPr id="385305" name="Group 281"/>
              <p:cNvGrpSpPr/>
              <p:nvPr/>
            </p:nvGrpSpPr>
            <p:grpSpPr bwMode="auto">
              <a:xfrm>
                <a:off x="3681" y="940"/>
                <a:ext cx="735" cy="381"/>
                <a:chOff x="3681" y="940"/>
                <a:chExt cx="735" cy="381"/>
              </a:xfrm>
            </p:grpSpPr>
            <p:grpSp>
              <p:nvGrpSpPr>
                <p:cNvPr id="385306" name="Group 282"/>
                <p:cNvGrpSpPr/>
                <p:nvPr/>
              </p:nvGrpSpPr>
              <p:grpSpPr bwMode="auto">
                <a:xfrm>
                  <a:off x="3681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307" name="Rectangle 283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08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09" name="Line 285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310" name="Text Box 286"/>
                <p:cNvSpPr txBox="1">
                  <a:spLocks noChangeArrowheads="1"/>
                </p:cNvSpPr>
                <p:nvPr/>
              </p:nvSpPr>
              <p:spPr bwMode="auto">
                <a:xfrm>
                  <a:off x="3984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60</a:t>
                  </a:r>
                </a:p>
              </p:txBody>
            </p:sp>
          </p:grpSp>
          <p:grpSp>
            <p:nvGrpSpPr>
              <p:cNvPr id="385311" name="Group 287"/>
              <p:cNvGrpSpPr/>
              <p:nvPr/>
            </p:nvGrpSpPr>
            <p:grpSpPr bwMode="auto">
              <a:xfrm>
                <a:off x="4348" y="940"/>
                <a:ext cx="735" cy="381"/>
                <a:chOff x="4348" y="940"/>
                <a:chExt cx="735" cy="381"/>
              </a:xfrm>
            </p:grpSpPr>
            <p:grpSp>
              <p:nvGrpSpPr>
                <p:cNvPr id="385312" name="Group 288"/>
                <p:cNvGrpSpPr/>
                <p:nvPr/>
              </p:nvGrpSpPr>
              <p:grpSpPr bwMode="auto">
                <a:xfrm>
                  <a:off x="4348" y="942"/>
                  <a:ext cx="735" cy="301"/>
                  <a:chOff x="4267" y="935"/>
                  <a:chExt cx="700" cy="265"/>
                </a:xfrm>
              </p:grpSpPr>
              <p:sp>
                <p:nvSpPr>
                  <p:cNvPr id="385313" name="Rectangle 289"/>
                  <p:cNvSpPr>
                    <a:spLocks noChangeArrowheads="1"/>
                  </p:cNvSpPr>
                  <p:nvPr/>
                </p:nvSpPr>
                <p:spPr bwMode="auto">
                  <a:xfrm>
                    <a:off x="4567" y="942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14" name="Line 290"/>
                  <p:cNvSpPr>
                    <a:spLocks noChangeShapeType="1"/>
                  </p:cNvSpPr>
                  <p:nvPr/>
                </p:nvSpPr>
                <p:spPr bwMode="auto">
                  <a:xfrm>
                    <a:off x="4823" y="935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15" name="Line 291"/>
                  <p:cNvSpPr>
                    <a:spLocks noChangeShapeType="1"/>
                  </p:cNvSpPr>
                  <p:nvPr/>
                </p:nvSpPr>
                <p:spPr bwMode="auto">
                  <a:xfrm>
                    <a:off x="4267" y="1069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316" name="Text Box 292"/>
                <p:cNvSpPr txBox="1">
                  <a:spLocks noChangeArrowheads="1"/>
                </p:cNvSpPr>
                <p:nvPr/>
              </p:nvSpPr>
              <p:spPr bwMode="auto">
                <a:xfrm>
                  <a:off x="4651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70</a:t>
                  </a:r>
                </a:p>
              </p:txBody>
            </p:sp>
          </p:grpSp>
          <p:sp>
            <p:nvSpPr>
              <p:cNvPr id="385317" name="Line 293"/>
              <p:cNvSpPr>
                <a:spLocks noChangeShapeType="1"/>
              </p:cNvSpPr>
              <p:nvPr/>
            </p:nvSpPr>
            <p:spPr bwMode="auto">
              <a:xfrm>
                <a:off x="5010" y="1097"/>
                <a:ext cx="310" cy="0"/>
              </a:xfrm>
              <a:prstGeom prst="line">
                <a:avLst/>
              </a:prstGeom>
              <a:noFill/>
              <a:ln w="22225">
                <a:solidFill>
                  <a:schemeClr val="bg2"/>
                </a:solidFill>
                <a:rou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385318" name="Group 294"/>
            <p:cNvGrpSpPr/>
            <p:nvPr/>
          </p:nvGrpSpPr>
          <p:grpSpPr bwMode="auto">
            <a:xfrm>
              <a:off x="249" y="2840"/>
              <a:ext cx="5262" cy="295"/>
              <a:chOff x="249" y="1753"/>
              <a:chExt cx="5262" cy="295"/>
            </a:xfrm>
          </p:grpSpPr>
          <p:sp>
            <p:nvSpPr>
              <p:cNvPr id="385319" name="Rectangle 295"/>
              <p:cNvSpPr>
                <a:spLocks noChangeArrowheads="1"/>
              </p:cNvSpPr>
              <p:nvPr/>
            </p:nvSpPr>
            <p:spPr bwMode="auto">
              <a:xfrm>
                <a:off x="249" y="1774"/>
                <a:ext cx="187" cy="273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0" name="Rectangle 296"/>
              <p:cNvSpPr>
                <a:spLocks noChangeArrowheads="1"/>
              </p:cNvSpPr>
              <p:nvPr/>
            </p:nvSpPr>
            <p:spPr bwMode="auto">
              <a:xfrm>
                <a:off x="2931" y="1753"/>
                <a:ext cx="147" cy="294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1" name="Rectangle 297"/>
              <p:cNvSpPr>
                <a:spLocks noChangeArrowheads="1"/>
              </p:cNvSpPr>
              <p:nvPr/>
            </p:nvSpPr>
            <p:spPr bwMode="auto">
              <a:xfrm>
                <a:off x="5324" y="1775"/>
                <a:ext cx="187" cy="273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2" name="Line 298"/>
              <p:cNvSpPr>
                <a:spLocks noChangeShapeType="1"/>
              </p:cNvSpPr>
              <p:nvPr/>
            </p:nvSpPr>
            <p:spPr bwMode="auto">
              <a:xfrm>
                <a:off x="343" y="1911"/>
                <a:ext cx="2588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3" name="Line 299"/>
              <p:cNvSpPr>
                <a:spLocks noChangeShapeType="1"/>
              </p:cNvSpPr>
              <p:nvPr/>
            </p:nvSpPr>
            <p:spPr bwMode="auto">
              <a:xfrm>
                <a:off x="3010" y="1911"/>
                <a:ext cx="231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385335" name="Group 311"/>
            <p:cNvGrpSpPr/>
            <p:nvPr/>
          </p:nvGrpSpPr>
          <p:grpSpPr bwMode="auto">
            <a:xfrm>
              <a:off x="249" y="3101"/>
              <a:ext cx="5262" cy="306"/>
              <a:chOff x="249" y="3101"/>
              <a:chExt cx="5262" cy="306"/>
            </a:xfrm>
          </p:grpSpPr>
          <p:sp>
            <p:nvSpPr>
              <p:cNvPr id="385326" name="Rectangle 302"/>
              <p:cNvSpPr>
                <a:spLocks noChangeArrowheads="1"/>
              </p:cNvSpPr>
              <p:nvPr/>
            </p:nvSpPr>
            <p:spPr bwMode="auto">
              <a:xfrm>
                <a:off x="249" y="3134"/>
                <a:ext cx="187" cy="273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7" name="Rectangle 303"/>
              <p:cNvSpPr>
                <a:spLocks noChangeArrowheads="1"/>
              </p:cNvSpPr>
              <p:nvPr/>
            </p:nvSpPr>
            <p:spPr bwMode="auto">
              <a:xfrm>
                <a:off x="2931" y="3113"/>
                <a:ext cx="147" cy="294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8" name="Rectangle 304"/>
              <p:cNvSpPr>
                <a:spLocks noChangeArrowheads="1"/>
              </p:cNvSpPr>
              <p:nvPr/>
            </p:nvSpPr>
            <p:spPr bwMode="auto">
              <a:xfrm>
                <a:off x="5324" y="3134"/>
                <a:ext cx="187" cy="273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9" name="Line 305"/>
              <p:cNvSpPr>
                <a:spLocks noChangeShapeType="1"/>
              </p:cNvSpPr>
              <p:nvPr/>
            </p:nvSpPr>
            <p:spPr bwMode="auto">
              <a:xfrm>
                <a:off x="343" y="3271"/>
                <a:ext cx="125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30" name="Line 306"/>
              <p:cNvSpPr>
                <a:spLocks noChangeShapeType="1"/>
              </p:cNvSpPr>
              <p:nvPr/>
            </p:nvSpPr>
            <p:spPr bwMode="auto">
              <a:xfrm>
                <a:off x="3010" y="3271"/>
                <a:ext cx="1253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31" name="Rectangle 307"/>
              <p:cNvSpPr>
                <a:spLocks noChangeArrowheads="1"/>
              </p:cNvSpPr>
              <p:nvPr/>
            </p:nvSpPr>
            <p:spPr bwMode="auto">
              <a:xfrm>
                <a:off x="1599" y="3101"/>
                <a:ext cx="147" cy="294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32" name="Line 308"/>
              <p:cNvSpPr>
                <a:spLocks noChangeShapeType="1"/>
              </p:cNvSpPr>
              <p:nvPr/>
            </p:nvSpPr>
            <p:spPr bwMode="auto">
              <a:xfrm>
                <a:off x="1678" y="3271"/>
                <a:ext cx="125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33" name="Rectangle 309"/>
              <p:cNvSpPr>
                <a:spLocks noChangeArrowheads="1"/>
              </p:cNvSpPr>
              <p:nvPr/>
            </p:nvSpPr>
            <p:spPr bwMode="auto">
              <a:xfrm>
                <a:off x="4263" y="3113"/>
                <a:ext cx="153" cy="294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34" name="Line 310"/>
              <p:cNvSpPr>
                <a:spLocks noChangeShapeType="1"/>
              </p:cNvSpPr>
              <p:nvPr/>
            </p:nvSpPr>
            <p:spPr bwMode="auto">
              <a:xfrm>
                <a:off x="4349" y="3271"/>
                <a:ext cx="97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</p:grpSp>
      </p:grpSp>
      <p:sp>
        <p:nvSpPr>
          <p:cNvPr id="2" name="云形标注 1"/>
          <p:cNvSpPr/>
          <p:nvPr/>
        </p:nvSpPr>
        <p:spPr bwMode="auto">
          <a:xfrm>
            <a:off x="8178760" y="3677320"/>
            <a:ext cx="1793922" cy="1078167"/>
          </a:xfrm>
          <a:prstGeom prst="cloudCallout">
            <a:avLst>
              <a:gd name="adj1" fmla="val -76161"/>
              <a:gd name="adj2" fmla="val -1224593"/>
            </a:avLst>
          </a:pr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rtlCol="0" anchor="b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索引</a:t>
            </a:r>
          </a:p>
        </p:txBody>
      </p:sp>
      <p:pic>
        <p:nvPicPr>
          <p:cNvPr id="27650" name="Picture 2" descr="https://gss1.bdstatic.com/-vo3dSag_xI4khGkpoWK1HF6hhy/baike/c0%3Dbaike272%2C5%2C5%2C272%2C90/sign=347addd5d42a6059461de948495d5ffe/0dd7912397dda144c8415daeb1b7d0a20cf486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81" y="0"/>
            <a:ext cx="1745419" cy="258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4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>
          <a:xfrm>
            <a:off x="767675" y="1029174"/>
            <a:ext cx="10779057" cy="5582259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在上面跳表的例子中有三条链：</a:t>
            </a:r>
            <a:r>
              <a:rPr lang="en-US" altLang="zh-CN" sz="3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lang="zh-CN" altLang="en-US" sz="3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就是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图中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的初始链表，包括了所有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7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个元素。</a:t>
            </a:r>
            <a:r>
              <a:rPr lang="en-US" altLang="zh-CN" sz="3000" dirty="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lang="zh-CN" altLang="en-US" sz="3000" dirty="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包括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6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三个元素。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只包括第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个元素。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为了搜索值为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30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的元素，首先搜索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级链，与中间元素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40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进行比较，在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级链中只需比较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次。由于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30 &lt; 40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，下一步将搜索链表前半部分的中间元素，在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级链也仅需比较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次。由于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30 &gt; 20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，可到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级链继续搜索，与链表中元素进行比较。</a:t>
            </a:r>
            <a:r>
              <a:rPr lang="zh-CN" altLang="en-US" sz="3000" dirty="0"/>
              <a:t> 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</a:pPr>
            <a:r>
              <a:rPr lang="zh-CN" altLang="en-US" sz="3000" dirty="0">
                <a:ea typeface="仿宋_GB2312" pitchFamily="49" charset="-122"/>
              </a:rPr>
              <a:t>搜索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时间代价为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O(log</a:t>
            </a:r>
            <a:r>
              <a:rPr lang="en-US" altLang="zh-CN" sz="3000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3000" i="1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4556448"/>
            <a:ext cx="4087838" cy="2295910"/>
          </a:xfrm>
          <a:prstGeom prst="rect">
            <a:avLst/>
          </a:prstGeom>
        </p:spPr>
      </p:pic>
      <p:sp>
        <p:nvSpPr>
          <p:cNvPr id="3" name="椭圆形标注 2"/>
          <p:cNvSpPr/>
          <p:nvPr/>
        </p:nvSpPr>
        <p:spPr bwMode="auto">
          <a:xfrm>
            <a:off x="4505388" y="5147284"/>
            <a:ext cx="1806636" cy="585971"/>
          </a:xfrm>
          <a:prstGeom prst="wedgeEllipseCallout">
            <a:avLst>
              <a:gd name="adj1" fmla="val -35368"/>
              <a:gd name="adj2" fmla="val -71250"/>
            </a:avLst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dirty="0" smtClean="0">
                <a:solidFill>
                  <a:schemeClr val="bg1"/>
                </a:solidFill>
                <a:ea typeface="黑体" panose="02010609060101010101" pitchFamily="49" charset="-122"/>
              </a:rPr>
              <a:t>二叉树</a:t>
            </a:r>
            <a:endParaRPr lang="zh-CN" altLang="en-US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6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910"/>
            <a:ext cx="7793037" cy="711541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1631504" y="1918371"/>
            <a:ext cx="3730626" cy="2824955"/>
            <a:chOff x="-3" y="-3"/>
            <a:chExt cx="3078" cy="2267"/>
          </a:xfrm>
        </p:grpSpPr>
        <p:grpSp>
          <p:nvGrpSpPr>
            <p:cNvPr id="6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8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学号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9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88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姓名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86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 dirty="0"/>
                    <a:t>年龄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7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1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8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lang="zh-CN" altLang="en-US" sz="1600" dirty="0"/>
                    <a:t>成绩</a:t>
                  </a:r>
                  <a:endParaRPr lang="en-US" altLang="zh-CN" sz="1600" dirty="0"/>
                </a:p>
              </p:txBody>
            </p:sp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2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99001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3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 dirty="0"/>
                    <a:t>王晓佳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1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4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78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379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18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9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5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76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76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7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6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7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99002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5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7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林一鹏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8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379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19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1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9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88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0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99003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1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谢宁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65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2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17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3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3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60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4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58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99004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9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5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张丽娟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7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6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54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18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7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59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53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8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0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99005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1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9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48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周涛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9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20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1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44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45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2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2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99006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3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3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李小燕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1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4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38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16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3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5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37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7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" name="矩形 3"/>
          <p:cNvSpPr/>
          <p:nvPr/>
        </p:nvSpPr>
        <p:spPr>
          <a:xfrm>
            <a:off x="1775521" y="4869160"/>
            <a:ext cx="34628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查找学号为</a:t>
            </a:r>
            <a:r>
              <a:rPr lang="en-US" altLang="zh-CN" sz="2000" dirty="0">
                <a:solidFill>
                  <a:srgbClr val="0000FF"/>
                </a:solidFill>
              </a:rPr>
              <a:t>99003</a:t>
            </a:r>
            <a:r>
              <a:rPr lang="zh-CN" altLang="en-US" sz="2000" dirty="0">
                <a:solidFill>
                  <a:srgbClr val="0000FF"/>
                </a:solidFill>
              </a:rPr>
              <a:t>学生的成绩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zh-CN" altLang="en-US" sz="2000" dirty="0">
                <a:solidFill>
                  <a:srgbClr val="0000FF"/>
                </a:solidFill>
              </a:rPr>
              <a:t>查找排名第三的学生的成绩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05" y="2579256"/>
            <a:ext cx="2633835" cy="1975376"/>
          </a:xfrm>
          <a:prstGeom prst="rect">
            <a:avLst/>
          </a:prstGeom>
        </p:spPr>
      </p:pic>
      <p:sp>
        <p:nvSpPr>
          <p:cNvPr id="94" name="矩形 93"/>
          <p:cNvSpPr/>
          <p:nvPr/>
        </p:nvSpPr>
        <p:spPr>
          <a:xfrm>
            <a:off x="6740369" y="4437113"/>
            <a:ext cx="93730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Oracle</a:t>
            </a:r>
          </a:p>
          <a:p>
            <a:r>
              <a:rPr lang="en-US" altLang="zh-CN" sz="2000" dirty="0" err="1">
                <a:solidFill>
                  <a:srgbClr val="0000FF"/>
                </a:solidFill>
              </a:rPr>
              <a:t>Mysql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en-US" altLang="zh-CN" sz="2000" dirty="0">
                <a:solidFill>
                  <a:srgbClr val="0000FF"/>
                </a:solidFill>
              </a:rPr>
              <a:t>Access</a:t>
            </a:r>
          </a:p>
          <a:p>
            <a:r>
              <a:rPr lang="en-US" altLang="zh-CN" sz="2000" dirty="0">
                <a:solidFill>
                  <a:srgbClr val="0000FF"/>
                </a:solidFill>
              </a:rPr>
              <a:t>…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93" name="右箭头 92"/>
          <p:cNvSpPr/>
          <p:nvPr/>
        </p:nvSpPr>
        <p:spPr>
          <a:xfrm>
            <a:off x="5447928" y="3348401"/>
            <a:ext cx="576064" cy="512763"/>
          </a:xfrm>
          <a:prstGeom prst="rightArrow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74" y="1052736"/>
            <a:ext cx="2569518" cy="1688730"/>
          </a:xfrm>
          <a:prstGeom prst="rect">
            <a:avLst/>
          </a:prstGeom>
        </p:spPr>
      </p:pic>
      <p:pic>
        <p:nvPicPr>
          <p:cNvPr id="1024" name="图片 10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26" y="4581129"/>
            <a:ext cx="2349036" cy="1766475"/>
          </a:xfrm>
          <a:prstGeom prst="rect">
            <a:avLst/>
          </a:prstGeom>
        </p:spPr>
      </p:pic>
      <p:sp>
        <p:nvSpPr>
          <p:cNvPr id="1027" name="直角上箭头 1026"/>
          <p:cNvSpPr/>
          <p:nvPr/>
        </p:nvSpPr>
        <p:spPr>
          <a:xfrm flipV="1">
            <a:off x="8904313" y="3512616"/>
            <a:ext cx="936104" cy="996504"/>
          </a:xfrm>
          <a:prstGeom prst="bentUpArrow">
            <a:avLst>
              <a:gd name="adj1" fmla="val 19391"/>
              <a:gd name="adj2" fmla="val 27805"/>
              <a:gd name="adj3" fmla="val 25000"/>
            </a:avLst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976321" y="6413266"/>
            <a:ext cx="1083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</a:rPr>
              <a:t>Hadoop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7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3" grpId="0" animBg="1"/>
      <p:bldP spid="1027" grpId="0" animBg="1"/>
      <p:bldP spid="10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5" name="Rectangle 3"/>
          <p:cNvSpPr>
            <a:spLocks noGrp="1" noChangeArrowheads="1"/>
          </p:cNvSpPr>
          <p:nvPr>
            <p:ph idx="1"/>
          </p:nvPr>
        </p:nvSpPr>
        <p:spPr>
          <a:xfrm>
            <a:off x="700357" y="1042689"/>
            <a:ext cx="11216026" cy="5688013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400" dirty="0" smtClean="0">
                <a:latin typeface="Times New Roman" panose="02020603050405020304" pitchFamily="18" charset="0"/>
                <a:ea typeface="仿宋_GB2312" pitchFamily="49" charset="-122"/>
              </a:rPr>
              <a:t>下图就是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跳表，有一组分层的链，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是包含所有元素的有序链表，有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个元素。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级链的第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2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3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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个结点链接起来形成</a:t>
            </a:r>
            <a:r>
              <a:rPr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，故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级链是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级链的子集。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级链的第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2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3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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个结点链接起来形成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，依此类推，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第</a:t>
            </a:r>
            <a:r>
              <a:rPr lang="en-US" altLang="zh-CN" sz="2400" i="1" dirty="0" err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所包含的元素是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第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Courier New" panose="02070309020205020404" pitchFamily="49" charset="0"/>
                <a:ea typeface="仿宋_GB2312" pitchFamily="49" charset="-122"/>
              </a:rPr>
              <a:t>-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的子集。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一个有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个元素的跳表理想情况下的链级数为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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log</a:t>
            </a:r>
            <a:r>
              <a:rPr lang="en-US" altLang="zh-CN" sz="2400" baseline="-25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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，即跳表的最高级数为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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log</a:t>
            </a:r>
            <a:r>
              <a:rPr lang="en-US" altLang="zh-CN" sz="2400" baseline="-25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</a:t>
            </a:r>
            <a:r>
              <a:rPr lang="en-US" altLang="zh-CN" sz="2400" dirty="0">
                <a:latin typeface="Courier New" panose="02070309020205020404" pitchFamily="49" charset="0"/>
                <a:ea typeface="仿宋_GB2312" pitchFamily="49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若一个元素在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dirty="0">
                <a:latin typeface="宋体" panose="02010600030101010101" pitchFamily="2" charset="-122"/>
              </a:rPr>
              <a:t>～</a:t>
            </a:r>
            <a:r>
              <a:rPr lang="en-US" altLang="zh-CN" sz="2400" i="1" dirty="0" err="1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级链上，而不在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+1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级链（如果存在）上时，就可称该元素是</a:t>
            </a:r>
            <a:r>
              <a:rPr lang="en-US" altLang="zh-CN" sz="2400" i="1" dirty="0" err="1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级链元素。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34" y="4631063"/>
            <a:ext cx="8457143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ChangeArrowheads="1"/>
          </p:cNvSpPr>
          <p:nvPr/>
        </p:nvSpPr>
        <p:spPr bwMode="auto">
          <a:xfrm>
            <a:off x="1001714" y="2030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7.1.4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分块搜索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1703512" y="1052736"/>
            <a:ext cx="9936781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分块搜索又称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索引顺序搜索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（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Indexed Sequential Search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分块搜索的基本思想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ahoma" panose="020B0604030504040204" pitchFamily="34" charset="0"/>
              </a:rPr>
              <a:t>分块有序：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将长度为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的表均匀地（实际也可不均匀）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分成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块，每块有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s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个数据元素</a:t>
            </a:r>
            <a:endParaRPr kumimoji="0" lang="zh-CN" altLang="en-US" sz="600" dirty="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块内元素可以无序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但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块与块之间必须有序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，即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3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块中的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key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值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&lt;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i+1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块中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300" dirty="0">
                <a:latin typeface="Times New Roman" panose="02020603050405020304" pitchFamily="18" charset="0"/>
              </a:rPr>
              <a:t>                                                           的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key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值（</a:t>
            </a:r>
            <a:r>
              <a:rPr kumimoji="0" lang="en-US" altLang="zh-CN" sz="23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=1, 2, …, b-1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建立索引表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包括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各块中的最大关键码、各块起始位置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索引表是一个递增有序表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（可顺序也可折半搜索）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搜索时分两个阶段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先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确定待查元素所在的块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（对索引表进行搜索）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然后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在块内顺序搜索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801688" y="328921"/>
            <a:ext cx="5400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defRPr/>
            </a:pP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分块搜索的索引顺序结构示例</a:t>
            </a:r>
          </a:p>
        </p:txBody>
      </p:sp>
      <p:sp>
        <p:nvSpPr>
          <p:cNvPr id="163846" name="Freeform 6"/>
          <p:cNvSpPr>
            <a:spLocks/>
          </p:cNvSpPr>
          <p:nvPr/>
        </p:nvSpPr>
        <p:spPr bwMode="auto">
          <a:xfrm rot="-1384511">
            <a:off x="4810125" y="1539875"/>
            <a:ext cx="2305050" cy="723900"/>
          </a:xfrm>
          <a:custGeom>
            <a:avLst/>
            <a:gdLst>
              <a:gd name="T0" fmla="*/ 0 w 1089"/>
              <a:gd name="T1" fmla="*/ 2147483646 h 322"/>
              <a:gd name="T2" fmla="*/ 2147483646 w 1089"/>
              <a:gd name="T3" fmla="*/ 2147483646 h 322"/>
              <a:gd name="T4" fmla="*/ 2147483646 w 1089"/>
              <a:gd name="T5" fmla="*/ 2147483646 h 322"/>
              <a:gd name="T6" fmla="*/ 2147483646 w 1089"/>
              <a:gd name="T7" fmla="*/ 2147483646 h 3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322">
                <a:moveTo>
                  <a:pt x="0" y="307"/>
                </a:moveTo>
                <a:cubicBezTo>
                  <a:pt x="48" y="302"/>
                  <a:pt x="196" y="322"/>
                  <a:pt x="286" y="278"/>
                </a:cubicBezTo>
                <a:cubicBezTo>
                  <a:pt x="376" y="234"/>
                  <a:pt x="408" y="80"/>
                  <a:pt x="542" y="40"/>
                </a:cubicBezTo>
                <a:cubicBezTo>
                  <a:pt x="676" y="0"/>
                  <a:pt x="975" y="36"/>
                  <a:pt x="1089" y="3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3719514" y="2419351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63848" name="Text Box 8"/>
          <p:cNvSpPr txBox="1">
            <a:spLocks noChangeArrowheads="1"/>
          </p:cNvSpPr>
          <p:nvPr/>
        </p:nvSpPr>
        <p:spPr bwMode="auto">
          <a:xfrm>
            <a:off x="4656138" y="2419351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163849" name="Group 9"/>
          <p:cNvGrpSpPr>
            <a:grpSpLocks/>
          </p:cNvGrpSpPr>
          <p:nvPr/>
        </p:nvGrpSpPr>
        <p:grpSpPr bwMode="auto">
          <a:xfrm>
            <a:off x="6743700" y="44451"/>
            <a:ext cx="2103438" cy="6657975"/>
            <a:chOff x="3107" y="76"/>
            <a:chExt cx="1325" cy="4194"/>
          </a:xfrm>
        </p:grpSpPr>
        <p:sp>
          <p:nvSpPr>
            <p:cNvPr id="46114" name="Text Box 10"/>
            <p:cNvSpPr txBox="1">
              <a:spLocks noChangeArrowheads="1"/>
            </p:cNvSpPr>
            <p:nvPr/>
          </p:nvSpPr>
          <p:spPr bwMode="auto">
            <a:xfrm>
              <a:off x="3561" y="76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数据表</a:t>
              </a:r>
            </a:p>
          </p:txBody>
        </p:sp>
        <p:grpSp>
          <p:nvGrpSpPr>
            <p:cNvPr id="46115" name="Group 11"/>
            <p:cNvGrpSpPr>
              <a:grpSpLocks/>
            </p:cNvGrpSpPr>
            <p:nvPr/>
          </p:nvGrpSpPr>
          <p:grpSpPr bwMode="auto">
            <a:xfrm>
              <a:off x="3379" y="665"/>
              <a:ext cx="907" cy="3582"/>
              <a:chOff x="3379" y="504"/>
              <a:chExt cx="907" cy="3582"/>
            </a:xfrm>
          </p:grpSpPr>
          <p:sp>
            <p:nvSpPr>
              <p:cNvPr id="46150" name="Rectangle 12"/>
              <p:cNvSpPr>
                <a:spLocks noChangeArrowheads="1"/>
              </p:cNvSpPr>
              <p:nvPr/>
            </p:nvSpPr>
            <p:spPr bwMode="auto">
              <a:xfrm>
                <a:off x="3379" y="504"/>
                <a:ext cx="907" cy="358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46151" name="Line 13"/>
              <p:cNvSpPr>
                <a:spLocks noChangeShapeType="1"/>
              </p:cNvSpPr>
              <p:nvPr/>
            </p:nvSpPr>
            <p:spPr bwMode="auto">
              <a:xfrm>
                <a:off x="3833" y="504"/>
                <a:ext cx="0" cy="35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2" name="Line 14"/>
              <p:cNvSpPr>
                <a:spLocks noChangeShapeType="1"/>
              </p:cNvSpPr>
              <p:nvPr/>
            </p:nvSpPr>
            <p:spPr bwMode="auto">
              <a:xfrm>
                <a:off x="3379" y="727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3" name="Line 15"/>
              <p:cNvSpPr>
                <a:spLocks noChangeShapeType="1"/>
              </p:cNvSpPr>
              <p:nvPr/>
            </p:nvSpPr>
            <p:spPr bwMode="auto">
              <a:xfrm>
                <a:off x="3379" y="1162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4" name="Line 16"/>
              <p:cNvSpPr>
                <a:spLocks noChangeShapeType="1"/>
              </p:cNvSpPr>
              <p:nvPr/>
            </p:nvSpPr>
            <p:spPr bwMode="auto">
              <a:xfrm>
                <a:off x="3379" y="1389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5" name="Line 17"/>
              <p:cNvSpPr>
                <a:spLocks noChangeShapeType="1"/>
              </p:cNvSpPr>
              <p:nvPr/>
            </p:nvSpPr>
            <p:spPr bwMode="auto">
              <a:xfrm>
                <a:off x="3379" y="2069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6" name="Line 18"/>
              <p:cNvSpPr>
                <a:spLocks noChangeShapeType="1"/>
              </p:cNvSpPr>
              <p:nvPr/>
            </p:nvSpPr>
            <p:spPr bwMode="auto">
              <a:xfrm>
                <a:off x="3379" y="229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7" name="Line 19"/>
              <p:cNvSpPr>
                <a:spLocks noChangeShapeType="1"/>
              </p:cNvSpPr>
              <p:nvPr/>
            </p:nvSpPr>
            <p:spPr bwMode="auto">
              <a:xfrm>
                <a:off x="3379" y="2523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8" name="Line 20"/>
              <p:cNvSpPr>
                <a:spLocks noChangeShapeType="1"/>
              </p:cNvSpPr>
              <p:nvPr/>
            </p:nvSpPr>
            <p:spPr bwMode="auto">
              <a:xfrm>
                <a:off x="3379" y="2750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9" name="Line 21"/>
              <p:cNvSpPr>
                <a:spLocks noChangeShapeType="1"/>
              </p:cNvSpPr>
              <p:nvPr/>
            </p:nvSpPr>
            <p:spPr bwMode="auto">
              <a:xfrm>
                <a:off x="3379" y="297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0" name="Line 22"/>
              <p:cNvSpPr>
                <a:spLocks noChangeShapeType="1"/>
              </p:cNvSpPr>
              <p:nvPr/>
            </p:nvSpPr>
            <p:spPr bwMode="auto">
              <a:xfrm>
                <a:off x="3379" y="3203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1" name="Line 23"/>
              <p:cNvSpPr>
                <a:spLocks noChangeShapeType="1"/>
              </p:cNvSpPr>
              <p:nvPr/>
            </p:nvSpPr>
            <p:spPr bwMode="auto">
              <a:xfrm>
                <a:off x="3379" y="3430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2" name="Line 24"/>
              <p:cNvSpPr>
                <a:spLocks noChangeShapeType="1"/>
              </p:cNvSpPr>
              <p:nvPr/>
            </p:nvSpPr>
            <p:spPr bwMode="auto">
              <a:xfrm>
                <a:off x="3379" y="3657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3" name="Line 25"/>
              <p:cNvSpPr>
                <a:spLocks noChangeShapeType="1"/>
              </p:cNvSpPr>
              <p:nvPr/>
            </p:nvSpPr>
            <p:spPr bwMode="auto">
              <a:xfrm>
                <a:off x="3379" y="3884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4" name="Line 26"/>
              <p:cNvSpPr>
                <a:spLocks noChangeShapeType="1"/>
              </p:cNvSpPr>
              <p:nvPr/>
            </p:nvSpPr>
            <p:spPr bwMode="auto">
              <a:xfrm>
                <a:off x="3379" y="1842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5" name="Line 27"/>
              <p:cNvSpPr>
                <a:spLocks noChangeShapeType="1"/>
              </p:cNvSpPr>
              <p:nvPr/>
            </p:nvSpPr>
            <p:spPr bwMode="auto">
              <a:xfrm>
                <a:off x="3379" y="161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6" name="Line 28"/>
              <p:cNvSpPr>
                <a:spLocks noChangeShapeType="1"/>
              </p:cNvSpPr>
              <p:nvPr/>
            </p:nvSpPr>
            <p:spPr bwMode="auto">
              <a:xfrm>
                <a:off x="3379" y="93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116" name="Text Box 29"/>
            <p:cNvSpPr txBox="1">
              <a:spLocks noChangeArrowheads="1"/>
            </p:cNvSpPr>
            <p:nvPr/>
          </p:nvSpPr>
          <p:spPr bwMode="auto">
            <a:xfrm>
              <a:off x="3415" y="400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key</a:t>
              </a:r>
            </a:p>
          </p:txBody>
        </p:sp>
        <p:sp>
          <p:nvSpPr>
            <p:cNvPr id="46117" name="Text Box 30"/>
            <p:cNvSpPr txBox="1">
              <a:spLocks noChangeArrowheads="1"/>
            </p:cNvSpPr>
            <p:nvPr/>
          </p:nvSpPr>
          <p:spPr bwMode="auto">
            <a:xfrm>
              <a:off x="3751" y="413"/>
              <a:ext cx="6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</a:rPr>
                <a:t>其他域</a:t>
              </a:r>
            </a:p>
          </p:txBody>
        </p:sp>
        <p:sp>
          <p:nvSpPr>
            <p:cNvPr id="46118" name="Text Box 31"/>
            <p:cNvSpPr txBox="1">
              <a:spLocks noChangeArrowheads="1"/>
            </p:cNvSpPr>
            <p:nvPr/>
          </p:nvSpPr>
          <p:spPr bwMode="auto">
            <a:xfrm>
              <a:off x="3152" y="6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119" name="Text Box 32"/>
            <p:cNvSpPr txBox="1">
              <a:spLocks noChangeArrowheads="1"/>
            </p:cNvSpPr>
            <p:nvPr/>
          </p:nvSpPr>
          <p:spPr bwMode="auto">
            <a:xfrm>
              <a:off x="3152" y="867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120" name="Text Box 33"/>
            <p:cNvSpPr txBox="1">
              <a:spLocks noChangeArrowheads="1"/>
            </p:cNvSpPr>
            <p:nvPr/>
          </p:nvSpPr>
          <p:spPr bwMode="auto">
            <a:xfrm>
              <a:off x="3152" y="107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6121" name="Text Box 34"/>
            <p:cNvSpPr txBox="1">
              <a:spLocks noChangeArrowheads="1"/>
            </p:cNvSpPr>
            <p:nvPr/>
          </p:nvSpPr>
          <p:spPr bwMode="auto">
            <a:xfrm>
              <a:off x="3152" y="1298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6122" name="Text Box 35"/>
            <p:cNvSpPr txBox="1">
              <a:spLocks noChangeArrowheads="1"/>
            </p:cNvSpPr>
            <p:nvPr/>
          </p:nvSpPr>
          <p:spPr bwMode="auto">
            <a:xfrm>
              <a:off x="3152" y="152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6123" name="Text Box 36"/>
            <p:cNvSpPr txBox="1">
              <a:spLocks noChangeArrowheads="1"/>
            </p:cNvSpPr>
            <p:nvPr/>
          </p:nvSpPr>
          <p:spPr bwMode="auto">
            <a:xfrm>
              <a:off x="3152" y="1752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46124" name="Text Box 37"/>
            <p:cNvSpPr txBox="1">
              <a:spLocks noChangeArrowheads="1"/>
            </p:cNvSpPr>
            <p:nvPr/>
          </p:nvSpPr>
          <p:spPr bwMode="auto">
            <a:xfrm>
              <a:off x="3152" y="1979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6125" name="Text Box 38"/>
            <p:cNvSpPr txBox="1">
              <a:spLocks noChangeArrowheads="1"/>
            </p:cNvSpPr>
            <p:nvPr/>
          </p:nvSpPr>
          <p:spPr bwMode="auto">
            <a:xfrm>
              <a:off x="3152" y="220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6126" name="Text Box 39"/>
            <p:cNvSpPr txBox="1">
              <a:spLocks noChangeArrowheads="1"/>
            </p:cNvSpPr>
            <p:nvPr/>
          </p:nvSpPr>
          <p:spPr bwMode="auto">
            <a:xfrm>
              <a:off x="3152" y="2432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6127" name="Text Box 40"/>
            <p:cNvSpPr txBox="1">
              <a:spLocks noChangeArrowheads="1"/>
            </p:cNvSpPr>
            <p:nvPr/>
          </p:nvSpPr>
          <p:spPr bwMode="auto">
            <a:xfrm>
              <a:off x="3152" y="2659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6128" name="Text Box 41"/>
            <p:cNvSpPr txBox="1">
              <a:spLocks noChangeArrowheads="1"/>
            </p:cNvSpPr>
            <p:nvPr/>
          </p:nvSpPr>
          <p:spPr bwMode="auto">
            <a:xfrm>
              <a:off x="3107" y="288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6129" name="Text Box 42"/>
            <p:cNvSpPr txBox="1">
              <a:spLocks noChangeArrowheads="1"/>
            </p:cNvSpPr>
            <p:nvPr/>
          </p:nvSpPr>
          <p:spPr bwMode="auto">
            <a:xfrm>
              <a:off x="3107" y="3113"/>
              <a:ext cx="3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6130" name="Text Box 43"/>
            <p:cNvSpPr txBox="1">
              <a:spLocks noChangeArrowheads="1"/>
            </p:cNvSpPr>
            <p:nvPr/>
          </p:nvSpPr>
          <p:spPr bwMode="auto">
            <a:xfrm>
              <a:off x="3107" y="333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6131" name="Text Box 44"/>
            <p:cNvSpPr txBox="1">
              <a:spLocks noChangeArrowheads="1"/>
            </p:cNvSpPr>
            <p:nvPr/>
          </p:nvSpPr>
          <p:spPr bwMode="auto">
            <a:xfrm>
              <a:off x="3107" y="356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13</a:t>
              </a:r>
            </a:p>
          </p:txBody>
        </p:sp>
        <p:sp>
          <p:nvSpPr>
            <p:cNvPr id="46132" name="Text Box 45"/>
            <p:cNvSpPr txBox="1">
              <a:spLocks noChangeArrowheads="1"/>
            </p:cNvSpPr>
            <p:nvPr/>
          </p:nvSpPr>
          <p:spPr bwMode="auto">
            <a:xfrm>
              <a:off x="3107" y="379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46133" name="Text Box 46"/>
            <p:cNvSpPr txBox="1">
              <a:spLocks noChangeArrowheads="1"/>
            </p:cNvSpPr>
            <p:nvPr/>
          </p:nvSpPr>
          <p:spPr bwMode="auto">
            <a:xfrm>
              <a:off x="3107" y="4011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46134" name="Text Box 47"/>
            <p:cNvSpPr txBox="1">
              <a:spLocks noChangeArrowheads="1"/>
            </p:cNvSpPr>
            <p:nvPr/>
          </p:nvSpPr>
          <p:spPr bwMode="auto">
            <a:xfrm>
              <a:off x="3452" y="63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6135" name="Text Box 48"/>
            <p:cNvSpPr txBox="1">
              <a:spLocks noChangeArrowheads="1"/>
            </p:cNvSpPr>
            <p:nvPr/>
          </p:nvSpPr>
          <p:spPr bwMode="auto">
            <a:xfrm>
              <a:off x="3506" y="867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6136" name="Text Box 49"/>
            <p:cNvSpPr txBox="1">
              <a:spLocks noChangeArrowheads="1"/>
            </p:cNvSpPr>
            <p:nvPr/>
          </p:nvSpPr>
          <p:spPr bwMode="auto">
            <a:xfrm>
              <a:off x="3516" y="1075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6137" name="Text Box 50"/>
            <p:cNvSpPr txBox="1">
              <a:spLocks noChangeArrowheads="1"/>
            </p:cNvSpPr>
            <p:nvPr/>
          </p:nvSpPr>
          <p:spPr bwMode="auto">
            <a:xfrm>
              <a:off x="3470" y="1298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6138" name="Text Box 51"/>
            <p:cNvSpPr txBox="1">
              <a:spLocks noChangeArrowheads="1"/>
            </p:cNvSpPr>
            <p:nvPr/>
          </p:nvSpPr>
          <p:spPr bwMode="auto">
            <a:xfrm>
              <a:off x="3470" y="1538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46139" name="Text Box 52"/>
            <p:cNvSpPr txBox="1">
              <a:spLocks noChangeArrowheads="1"/>
            </p:cNvSpPr>
            <p:nvPr/>
          </p:nvSpPr>
          <p:spPr bwMode="auto">
            <a:xfrm>
              <a:off x="3470" y="1761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46140" name="Text Box 53"/>
            <p:cNvSpPr txBox="1">
              <a:spLocks noChangeArrowheads="1"/>
            </p:cNvSpPr>
            <p:nvPr/>
          </p:nvSpPr>
          <p:spPr bwMode="auto">
            <a:xfrm>
              <a:off x="3470" y="197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35</a:t>
              </a:r>
            </a:p>
          </p:txBody>
        </p:sp>
        <p:sp>
          <p:nvSpPr>
            <p:cNvPr id="46141" name="Text Box 54"/>
            <p:cNvSpPr txBox="1">
              <a:spLocks noChangeArrowheads="1"/>
            </p:cNvSpPr>
            <p:nvPr/>
          </p:nvSpPr>
          <p:spPr bwMode="auto">
            <a:xfrm>
              <a:off x="3470" y="2205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24</a:t>
              </a:r>
            </a:p>
          </p:txBody>
        </p:sp>
        <p:sp>
          <p:nvSpPr>
            <p:cNvPr id="46142" name="Text Box 55"/>
            <p:cNvSpPr txBox="1">
              <a:spLocks noChangeArrowheads="1"/>
            </p:cNvSpPr>
            <p:nvPr/>
          </p:nvSpPr>
          <p:spPr bwMode="auto">
            <a:xfrm>
              <a:off x="3470" y="2432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39</a:t>
              </a:r>
            </a:p>
          </p:txBody>
        </p:sp>
        <p:sp>
          <p:nvSpPr>
            <p:cNvPr id="46143" name="Text Box 56"/>
            <p:cNvSpPr txBox="1">
              <a:spLocks noChangeArrowheads="1"/>
            </p:cNvSpPr>
            <p:nvPr/>
          </p:nvSpPr>
          <p:spPr bwMode="auto">
            <a:xfrm>
              <a:off x="3470" y="265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56</a:t>
              </a:r>
            </a:p>
          </p:txBody>
        </p:sp>
        <p:sp>
          <p:nvSpPr>
            <p:cNvPr id="46144" name="Text Box 57"/>
            <p:cNvSpPr txBox="1">
              <a:spLocks noChangeArrowheads="1"/>
            </p:cNvSpPr>
            <p:nvPr/>
          </p:nvSpPr>
          <p:spPr bwMode="auto">
            <a:xfrm>
              <a:off x="3470" y="288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41</a:t>
              </a:r>
            </a:p>
          </p:txBody>
        </p:sp>
        <p:sp>
          <p:nvSpPr>
            <p:cNvPr id="46145" name="Text Box 58"/>
            <p:cNvSpPr txBox="1">
              <a:spLocks noChangeArrowheads="1"/>
            </p:cNvSpPr>
            <p:nvPr/>
          </p:nvSpPr>
          <p:spPr bwMode="auto">
            <a:xfrm>
              <a:off x="3470" y="311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46146" name="Text Box 59"/>
            <p:cNvSpPr txBox="1">
              <a:spLocks noChangeArrowheads="1"/>
            </p:cNvSpPr>
            <p:nvPr/>
          </p:nvSpPr>
          <p:spPr bwMode="auto">
            <a:xfrm>
              <a:off x="3470" y="333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72</a:t>
              </a:r>
            </a:p>
          </p:txBody>
        </p:sp>
        <p:sp>
          <p:nvSpPr>
            <p:cNvPr id="46147" name="Text Box 60"/>
            <p:cNvSpPr txBox="1">
              <a:spLocks noChangeArrowheads="1"/>
            </p:cNvSpPr>
            <p:nvPr/>
          </p:nvSpPr>
          <p:spPr bwMode="auto">
            <a:xfrm>
              <a:off x="3470" y="356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63</a:t>
              </a:r>
            </a:p>
          </p:txBody>
        </p:sp>
        <p:sp>
          <p:nvSpPr>
            <p:cNvPr id="46148" name="Text Box 61"/>
            <p:cNvSpPr txBox="1">
              <a:spLocks noChangeArrowheads="1"/>
            </p:cNvSpPr>
            <p:nvPr/>
          </p:nvSpPr>
          <p:spPr bwMode="auto">
            <a:xfrm>
              <a:off x="3470" y="379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46149" name="Text Box 62"/>
            <p:cNvSpPr txBox="1">
              <a:spLocks noChangeArrowheads="1"/>
            </p:cNvSpPr>
            <p:nvPr/>
          </p:nvSpPr>
          <p:spPr bwMode="auto">
            <a:xfrm>
              <a:off x="3470" y="4020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69</a:t>
              </a:r>
            </a:p>
          </p:txBody>
        </p:sp>
      </p:grpSp>
      <p:sp>
        <p:nvSpPr>
          <p:cNvPr id="163903" name="Text Box 63"/>
          <p:cNvSpPr txBox="1">
            <a:spLocks noChangeArrowheads="1"/>
          </p:cNvSpPr>
          <p:nvPr/>
        </p:nvSpPr>
        <p:spPr bwMode="auto">
          <a:xfrm>
            <a:off x="3719514" y="293846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163904" name="Text Box 64"/>
          <p:cNvSpPr txBox="1">
            <a:spLocks noChangeArrowheads="1"/>
          </p:cNvSpPr>
          <p:nvPr/>
        </p:nvSpPr>
        <p:spPr bwMode="auto">
          <a:xfrm>
            <a:off x="4641850" y="2938464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63905" name="Freeform 65"/>
          <p:cNvSpPr>
            <a:spLocks/>
          </p:cNvSpPr>
          <p:nvPr/>
        </p:nvSpPr>
        <p:spPr bwMode="auto">
          <a:xfrm flipV="1">
            <a:off x="5014913" y="2565400"/>
            <a:ext cx="1873250" cy="647700"/>
          </a:xfrm>
          <a:custGeom>
            <a:avLst/>
            <a:gdLst>
              <a:gd name="T0" fmla="*/ 0 w 1127"/>
              <a:gd name="T1" fmla="*/ 2147483646 h 278"/>
              <a:gd name="T2" fmla="*/ 2147483646 w 1127"/>
              <a:gd name="T3" fmla="*/ 2147483646 h 278"/>
              <a:gd name="T4" fmla="*/ 2147483646 w 1127"/>
              <a:gd name="T5" fmla="*/ 2147483646 h 278"/>
              <a:gd name="T6" fmla="*/ 2147483646 w 1127"/>
              <a:gd name="T7" fmla="*/ 2147483646 h 2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7" h="278">
                <a:moveTo>
                  <a:pt x="0" y="16"/>
                </a:moveTo>
                <a:cubicBezTo>
                  <a:pt x="48" y="20"/>
                  <a:pt x="187" y="0"/>
                  <a:pt x="286" y="37"/>
                </a:cubicBezTo>
                <a:cubicBezTo>
                  <a:pt x="385" y="74"/>
                  <a:pt x="457" y="198"/>
                  <a:pt x="597" y="238"/>
                </a:cubicBezTo>
                <a:cubicBezTo>
                  <a:pt x="737" y="278"/>
                  <a:pt x="1017" y="267"/>
                  <a:pt x="1127" y="27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06" name="Text Box 66"/>
          <p:cNvSpPr txBox="1">
            <a:spLocks noChangeArrowheads="1"/>
          </p:cNvSpPr>
          <p:nvPr/>
        </p:nvSpPr>
        <p:spPr bwMode="auto">
          <a:xfrm>
            <a:off x="4656138" y="3486151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163907" name="Text Box 67"/>
          <p:cNvSpPr txBox="1">
            <a:spLocks noChangeArrowheads="1"/>
          </p:cNvSpPr>
          <p:nvPr/>
        </p:nvSpPr>
        <p:spPr bwMode="auto">
          <a:xfrm>
            <a:off x="4583114" y="402431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63908" name="Freeform 68"/>
          <p:cNvSpPr>
            <a:spLocks/>
          </p:cNvSpPr>
          <p:nvPr/>
        </p:nvSpPr>
        <p:spPr bwMode="auto">
          <a:xfrm>
            <a:off x="5014913" y="3644901"/>
            <a:ext cx="1873250" cy="360363"/>
          </a:xfrm>
          <a:custGeom>
            <a:avLst/>
            <a:gdLst>
              <a:gd name="T0" fmla="*/ 0 w 1100"/>
              <a:gd name="T1" fmla="*/ 2147483646 h 838"/>
              <a:gd name="T2" fmla="*/ 2147483646 w 1100"/>
              <a:gd name="T3" fmla="*/ 2147483646 h 838"/>
              <a:gd name="T4" fmla="*/ 2147483646 w 1100"/>
              <a:gd name="T5" fmla="*/ 2147483646 h 838"/>
              <a:gd name="T6" fmla="*/ 2147483646 w 1100"/>
              <a:gd name="T7" fmla="*/ 2147483646 h 838"/>
              <a:gd name="T8" fmla="*/ 2147483646 w 1100"/>
              <a:gd name="T9" fmla="*/ 2147483646 h 8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0" h="838">
                <a:moveTo>
                  <a:pt x="0" y="20"/>
                </a:moveTo>
                <a:cubicBezTo>
                  <a:pt x="45" y="24"/>
                  <a:pt x="173" y="0"/>
                  <a:pt x="268" y="44"/>
                </a:cubicBezTo>
                <a:cubicBezTo>
                  <a:pt x="363" y="88"/>
                  <a:pt x="484" y="165"/>
                  <a:pt x="569" y="282"/>
                </a:cubicBezTo>
                <a:cubicBezTo>
                  <a:pt x="654" y="399"/>
                  <a:pt x="692" y="658"/>
                  <a:pt x="780" y="748"/>
                </a:cubicBezTo>
                <a:cubicBezTo>
                  <a:pt x="868" y="838"/>
                  <a:pt x="1033" y="806"/>
                  <a:pt x="1100" y="821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09" name="Freeform 69"/>
          <p:cNvSpPr>
            <a:spLocks/>
          </p:cNvSpPr>
          <p:nvPr/>
        </p:nvSpPr>
        <p:spPr bwMode="auto">
          <a:xfrm>
            <a:off x="5027614" y="4246563"/>
            <a:ext cx="1812925" cy="1162050"/>
          </a:xfrm>
          <a:custGeom>
            <a:avLst/>
            <a:gdLst>
              <a:gd name="T0" fmla="*/ 0 w 1096"/>
              <a:gd name="T1" fmla="*/ 0 h 1367"/>
              <a:gd name="T2" fmla="*/ 2147483646 w 1096"/>
              <a:gd name="T3" fmla="*/ 2147483646 h 1367"/>
              <a:gd name="T4" fmla="*/ 2147483646 w 1096"/>
              <a:gd name="T5" fmla="*/ 2147483646 h 1367"/>
              <a:gd name="T6" fmla="*/ 2147483646 w 1096"/>
              <a:gd name="T7" fmla="*/ 2147483646 h 1367"/>
              <a:gd name="T8" fmla="*/ 2147483646 w 1096"/>
              <a:gd name="T9" fmla="*/ 2147483646 h 13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6" h="1367">
                <a:moveTo>
                  <a:pt x="0" y="0"/>
                </a:moveTo>
                <a:cubicBezTo>
                  <a:pt x="53" y="25"/>
                  <a:pt x="235" y="13"/>
                  <a:pt x="319" y="151"/>
                </a:cubicBezTo>
                <a:cubicBezTo>
                  <a:pt x="403" y="289"/>
                  <a:pt x="424" y="644"/>
                  <a:pt x="502" y="828"/>
                </a:cubicBezTo>
                <a:cubicBezTo>
                  <a:pt x="580" y="1012"/>
                  <a:pt x="686" y="1167"/>
                  <a:pt x="785" y="1257"/>
                </a:cubicBezTo>
                <a:cubicBezTo>
                  <a:pt x="884" y="1347"/>
                  <a:pt x="1031" y="1344"/>
                  <a:pt x="1096" y="1367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10" name="Text Box 70"/>
          <p:cNvSpPr txBox="1">
            <a:spLocks noChangeArrowheads="1"/>
          </p:cNvSpPr>
          <p:nvPr/>
        </p:nvSpPr>
        <p:spPr bwMode="auto">
          <a:xfrm>
            <a:off x="3735389" y="3462339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56</a:t>
            </a:r>
          </a:p>
        </p:txBody>
      </p:sp>
      <p:sp>
        <p:nvSpPr>
          <p:cNvPr id="163911" name="Text Box 71"/>
          <p:cNvSpPr txBox="1">
            <a:spLocks noChangeArrowheads="1"/>
          </p:cNvSpPr>
          <p:nvPr/>
        </p:nvSpPr>
        <p:spPr bwMode="auto">
          <a:xfrm>
            <a:off x="3735389" y="401796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87</a:t>
            </a:r>
          </a:p>
        </p:txBody>
      </p:sp>
      <p:grpSp>
        <p:nvGrpSpPr>
          <p:cNvPr id="163912" name="Group 72"/>
          <p:cNvGrpSpPr>
            <a:grpSpLocks/>
          </p:cNvGrpSpPr>
          <p:nvPr/>
        </p:nvGrpSpPr>
        <p:grpSpPr bwMode="auto">
          <a:xfrm>
            <a:off x="3070226" y="1268414"/>
            <a:ext cx="2892425" cy="3240087"/>
            <a:chOff x="793" y="210"/>
            <a:chExt cx="1822" cy="2041"/>
          </a:xfrm>
        </p:grpSpPr>
        <p:sp>
          <p:nvSpPr>
            <p:cNvPr id="46101" name="Text Box 73"/>
            <p:cNvSpPr txBox="1">
              <a:spLocks noChangeArrowheads="1"/>
            </p:cNvSpPr>
            <p:nvPr/>
          </p:nvSpPr>
          <p:spPr bwMode="auto">
            <a:xfrm>
              <a:off x="1237" y="210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索引表</a:t>
              </a:r>
            </a:p>
          </p:txBody>
        </p:sp>
        <p:grpSp>
          <p:nvGrpSpPr>
            <p:cNvPr id="46102" name="Group 74"/>
            <p:cNvGrpSpPr>
              <a:grpSpLocks/>
            </p:cNvGrpSpPr>
            <p:nvPr/>
          </p:nvGrpSpPr>
          <p:grpSpPr bwMode="auto">
            <a:xfrm>
              <a:off x="1101" y="891"/>
              <a:ext cx="1020" cy="1360"/>
              <a:chOff x="1020" y="936"/>
              <a:chExt cx="1020" cy="1360"/>
            </a:xfrm>
          </p:grpSpPr>
          <p:sp>
            <p:nvSpPr>
              <p:cNvPr id="46109" name="Rectangle 75"/>
              <p:cNvSpPr>
                <a:spLocks noChangeArrowheads="1"/>
              </p:cNvSpPr>
              <p:nvPr/>
            </p:nvSpPr>
            <p:spPr bwMode="auto">
              <a:xfrm>
                <a:off x="1020" y="936"/>
                <a:ext cx="1020" cy="136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46110" name="Line 76"/>
              <p:cNvSpPr>
                <a:spLocks noChangeShapeType="1"/>
              </p:cNvSpPr>
              <p:nvPr/>
            </p:nvSpPr>
            <p:spPr bwMode="auto">
              <a:xfrm>
                <a:off x="1519" y="936"/>
                <a:ext cx="0" cy="1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1" name="Line 77"/>
              <p:cNvSpPr>
                <a:spLocks noChangeShapeType="1"/>
              </p:cNvSpPr>
              <p:nvPr/>
            </p:nvSpPr>
            <p:spPr bwMode="auto">
              <a:xfrm>
                <a:off x="1020" y="1271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2" name="Line 78"/>
              <p:cNvSpPr>
                <a:spLocks noChangeShapeType="1"/>
              </p:cNvSpPr>
              <p:nvPr/>
            </p:nvSpPr>
            <p:spPr bwMode="auto">
              <a:xfrm>
                <a:off x="1020" y="1607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3" name="Line 79"/>
              <p:cNvSpPr>
                <a:spLocks noChangeShapeType="1"/>
              </p:cNvSpPr>
              <p:nvPr/>
            </p:nvSpPr>
            <p:spPr bwMode="auto">
              <a:xfrm>
                <a:off x="1020" y="1933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103" name="Text Box 80"/>
            <p:cNvSpPr txBox="1">
              <a:spLocks noChangeArrowheads="1"/>
            </p:cNvSpPr>
            <p:nvPr/>
          </p:nvSpPr>
          <p:spPr bwMode="auto">
            <a:xfrm>
              <a:off x="1618" y="590"/>
              <a:ext cx="9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0CC"/>
                  </a:solidFill>
                  <a:latin typeface="Times New Roman" panose="02020603050405020304" pitchFamily="18" charset="0"/>
                </a:rPr>
                <a:t>起始地址</a:t>
              </a:r>
            </a:p>
          </p:txBody>
        </p:sp>
        <p:sp>
          <p:nvSpPr>
            <p:cNvPr id="46104" name="Text Box 81"/>
            <p:cNvSpPr txBox="1">
              <a:spLocks noChangeArrowheads="1"/>
            </p:cNvSpPr>
            <p:nvPr/>
          </p:nvSpPr>
          <p:spPr bwMode="auto">
            <a:xfrm>
              <a:off x="976" y="590"/>
              <a:ext cx="9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最大</a:t>
              </a:r>
              <a:r>
                <a:rPr lang="en-US" altLang="zh-CN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key</a:t>
              </a:r>
            </a:p>
          </p:txBody>
        </p:sp>
        <p:sp>
          <p:nvSpPr>
            <p:cNvPr id="46105" name="Text Box 82"/>
            <p:cNvSpPr txBox="1">
              <a:spLocks noChangeArrowheads="1"/>
            </p:cNvSpPr>
            <p:nvPr/>
          </p:nvSpPr>
          <p:spPr bwMode="auto">
            <a:xfrm>
              <a:off x="794" y="93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106" name="Text Box 83"/>
            <p:cNvSpPr txBox="1">
              <a:spLocks noChangeArrowheads="1"/>
            </p:cNvSpPr>
            <p:nvPr/>
          </p:nvSpPr>
          <p:spPr bwMode="auto">
            <a:xfrm>
              <a:off x="793" y="1267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107" name="Text Box 84"/>
            <p:cNvSpPr txBox="1">
              <a:spLocks noChangeArrowheads="1"/>
            </p:cNvSpPr>
            <p:nvPr/>
          </p:nvSpPr>
          <p:spPr bwMode="auto">
            <a:xfrm>
              <a:off x="793" y="158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6108" name="Text Box 85"/>
            <p:cNvSpPr txBox="1">
              <a:spLocks noChangeArrowheads="1"/>
            </p:cNvSpPr>
            <p:nvPr/>
          </p:nvSpPr>
          <p:spPr bwMode="auto">
            <a:xfrm>
              <a:off x="793" y="1910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163926" name="AutoShape 86"/>
          <p:cNvSpPr>
            <a:spLocks/>
          </p:cNvSpPr>
          <p:nvPr/>
        </p:nvSpPr>
        <p:spPr bwMode="auto">
          <a:xfrm>
            <a:off x="8759826" y="1052514"/>
            <a:ext cx="144463" cy="1296987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7" name="AutoShape 87"/>
          <p:cNvSpPr>
            <a:spLocks/>
          </p:cNvSpPr>
          <p:nvPr/>
        </p:nvSpPr>
        <p:spPr bwMode="auto">
          <a:xfrm>
            <a:off x="8759826" y="2454275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8" name="AutoShape 88"/>
          <p:cNvSpPr>
            <a:spLocks/>
          </p:cNvSpPr>
          <p:nvPr/>
        </p:nvSpPr>
        <p:spPr bwMode="auto">
          <a:xfrm>
            <a:off x="8759826" y="3895725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9" name="AutoShape 89"/>
          <p:cNvSpPr>
            <a:spLocks/>
          </p:cNvSpPr>
          <p:nvPr/>
        </p:nvSpPr>
        <p:spPr bwMode="auto">
          <a:xfrm>
            <a:off x="8759826" y="5334000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87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文本框 87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跳表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2" name="椭圆形标注 1"/>
          <p:cNvSpPr/>
          <p:nvPr/>
        </p:nvSpPr>
        <p:spPr bwMode="auto">
          <a:xfrm>
            <a:off x="2656160" y="4729880"/>
            <a:ext cx="1063576" cy="499320"/>
          </a:xfrm>
          <a:prstGeom prst="wedgeEllipseCallout">
            <a:avLst>
              <a:gd name="adj1" fmla="val 42158"/>
              <a:gd name="adj2" fmla="val -69861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tx1"/>
                </a:solidFill>
                <a:ea typeface="黑体" panose="02010609060101010101" pitchFamily="49" charset="-122"/>
              </a:rPr>
              <a:t>有序</a:t>
            </a:r>
            <a:endParaRPr lang="zh-CN" altLang="en-US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90" name="椭圆形标注 89"/>
          <p:cNvSpPr/>
          <p:nvPr/>
        </p:nvSpPr>
        <p:spPr bwMode="auto">
          <a:xfrm>
            <a:off x="9208888" y="1196752"/>
            <a:ext cx="1063576" cy="499320"/>
          </a:xfrm>
          <a:prstGeom prst="wedgeEllipseCallout">
            <a:avLst>
              <a:gd name="adj1" fmla="val -58287"/>
              <a:gd name="adj2" fmla="val 37115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tx1"/>
                </a:solidFill>
                <a:ea typeface="黑体" panose="02010609060101010101" pitchFamily="49" charset="-122"/>
              </a:rPr>
              <a:t>无序</a:t>
            </a:r>
            <a:endParaRPr lang="zh-CN" altLang="en-US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6" grpId="0" animBg="1"/>
      <p:bldP spid="163847" grpId="0"/>
      <p:bldP spid="163848" grpId="0"/>
      <p:bldP spid="163903" grpId="0"/>
      <p:bldP spid="163904" grpId="0"/>
      <p:bldP spid="163905" grpId="0" animBg="1"/>
      <p:bldP spid="163906" grpId="0"/>
      <p:bldP spid="163907" grpId="0"/>
      <p:bldP spid="163908" grpId="0" animBg="1"/>
      <p:bldP spid="163909" grpId="0" animBg="1"/>
      <p:bldP spid="163910" grpId="0"/>
      <p:bldP spid="163911" grpId="0"/>
      <p:bldP spid="163926" grpId="0" animBg="1"/>
      <p:bldP spid="163927" grpId="0" animBg="1"/>
      <p:bldP spid="163928" grpId="0" animBg="1"/>
      <p:bldP spid="163929" grpId="0" animBg="1"/>
      <p:bldP spid="88" grpId="0"/>
      <p:bldP spid="2" grpId="0" animBg="1"/>
      <p:bldP spid="9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1992313" y="1228725"/>
            <a:ext cx="8382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设表中有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n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个元素，划分为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b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块，每块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s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个元素，则</a:t>
            </a:r>
            <a:endParaRPr kumimoji="0" lang="zh-CN" altLang="en-US" sz="2600">
              <a:latin typeface="Times New Roman" panose="02020603050405020304" pitchFamily="18" charset="0"/>
              <a:ea typeface="黑体" panose="02010609060101010101" pitchFamily="49" charset="-122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若</a:t>
            </a:r>
            <a:r>
              <a:rPr kumimoji="0" lang="zh-CN" altLang="en-US" sz="26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索引表采用顺序搜索</a:t>
            </a:r>
            <a:r>
              <a:rPr kumimoji="0" lang="zh-CN" altLang="en-US" sz="260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600">
                <a:latin typeface="Times New Roman" panose="02020603050405020304" pitchFamily="18" charset="0"/>
                <a:ea typeface="黑体" panose="02010609060101010101" pitchFamily="49" charset="-122"/>
              </a:rPr>
              <a:t>而块内只能顺序搜索</a:t>
            </a:r>
            <a:r>
              <a:rPr kumimoji="0" lang="zh-CN" altLang="en-US" sz="2600">
                <a:latin typeface="Times New Roman" panose="02020603050405020304" pitchFamily="18" charset="0"/>
                <a:cs typeface="Tahoma" panose="020B0604030504040204" pitchFamily="34" charset="0"/>
              </a:rPr>
              <a:t>，则</a:t>
            </a:r>
          </a:p>
        </p:txBody>
      </p:sp>
      <p:graphicFrame>
        <p:nvGraphicFramePr>
          <p:cNvPr id="47107" name="Object 5"/>
          <p:cNvGraphicFramePr>
            <a:graphicFrameLocks noChangeAspect="1"/>
          </p:cNvGraphicFramePr>
          <p:nvPr/>
        </p:nvGraphicFramePr>
        <p:xfrm>
          <a:off x="9582150" y="1125539"/>
          <a:ext cx="762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2" r:id="rId3" imgW="342799" imgH="352350" progId="Equation.3">
                  <p:embed/>
                </p:oleObj>
              </mc:Choice>
              <mc:Fallback>
                <p:oleObj r:id="rId3" imgW="342799" imgH="35235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2150" y="1125539"/>
                        <a:ext cx="7620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2" name="Object 6"/>
          <p:cNvGraphicFramePr>
            <a:graphicFrameLocks noChangeAspect="1"/>
          </p:cNvGraphicFramePr>
          <p:nvPr/>
        </p:nvGraphicFramePr>
        <p:xfrm>
          <a:off x="2711450" y="2420939"/>
          <a:ext cx="2960688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3" name="公式" r:id="rId5" imgW="1305012" imgH="1000080" progId="Equation.3">
                  <p:embed/>
                </p:oleObj>
              </mc:Choice>
              <mc:Fallback>
                <p:oleObj name="公式" r:id="rId5" imgW="1305012" imgH="1000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2420939"/>
                        <a:ext cx="2960688" cy="226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6743" name="Group 7"/>
          <p:cNvGrpSpPr>
            <a:grpSpLocks/>
          </p:cNvGrpSpPr>
          <p:nvPr/>
        </p:nvGrpSpPr>
        <p:grpSpPr bwMode="auto">
          <a:xfrm>
            <a:off x="6811169" y="4010780"/>
            <a:ext cx="4114800" cy="2249488"/>
            <a:chOff x="3072" y="2519"/>
            <a:chExt cx="2592" cy="1417"/>
          </a:xfrm>
        </p:grpSpPr>
        <p:sp>
          <p:nvSpPr>
            <p:cNvPr id="116744" name="Rectangle 8"/>
            <p:cNvSpPr>
              <a:spLocks noChangeArrowheads="1"/>
            </p:cNvSpPr>
            <p:nvPr/>
          </p:nvSpPr>
          <p:spPr bwMode="auto">
            <a:xfrm>
              <a:off x="3072" y="2519"/>
              <a:ext cx="2592" cy="1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  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在给定</a:t>
              </a:r>
              <a:r>
                <a:rPr lang="en-US" altLang="zh-CN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n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的前提下，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</a:t>
              </a:r>
              <a:r>
                <a:rPr lang="en-US" altLang="zh-CN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s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是可以选择的。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lang="zh-CN" altLang="en-US" sz="800">
                <a:solidFill>
                  <a:srgbClr val="373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容易证明：若              ，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则</a:t>
              </a:r>
              <a:r>
                <a:rPr lang="en-US" altLang="zh-CN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ASL</a:t>
              </a:r>
              <a:r>
                <a:rPr lang="en-US" altLang="zh-CN" sz="2400" baseline="-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bs</a:t>
              </a: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取最小值</a:t>
              </a:r>
              <a:r>
                <a:rPr lang="zh-CN" altLang="en-US" sz="2400">
                  <a:latin typeface="Times New Roman" panose="02020603050405020304" pitchFamily="18" charset="0"/>
                  <a:ea typeface="楷体_GB2312" pitchFamily="1" charset="-122"/>
                </a:rPr>
                <a:t>             </a:t>
              </a:r>
            </a:p>
          </p:txBody>
        </p:sp>
        <p:graphicFrame>
          <p:nvGraphicFramePr>
            <p:cNvPr id="47118" name="Object 9"/>
            <p:cNvGraphicFramePr>
              <a:graphicFrameLocks noChangeAspect="1"/>
            </p:cNvGraphicFramePr>
            <p:nvPr/>
          </p:nvGraphicFramePr>
          <p:xfrm>
            <a:off x="4416" y="3194"/>
            <a:ext cx="624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54" r:id="rId7" imgW="428701" imgH="190620" progId="Equation.3">
                    <p:embed/>
                  </p:oleObj>
                </mc:Choice>
                <mc:Fallback>
                  <p:oleObj r:id="rId7" imgW="428701" imgH="19062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194"/>
                          <a:ext cx="624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9" name="Object 10"/>
            <p:cNvGraphicFramePr>
              <a:graphicFrameLocks noChangeAspect="1"/>
            </p:cNvGraphicFramePr>
            <p:nvPr/>
          </p:nvGraphicFramePr>
          <p:xfrm>
            <a:off x="4701" y="3495"/>
            <a:ext cx="552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55" r:id="rId3" imgW="390612" imgH="190620" progId="Equation.3">
                    <p:embed/>
                  </p:oleObj>
                </mc:Choice>
                <mc:Fallback>
                  <p:oleObj r:id="rId3" imgW="390612" imgH="19062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1" y="3495"/>
                          <a:ext cx="552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678713" y="4962"/>
            <a:ext cx="4464050" cy="67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分块搜索性能分析  </a:t>
            </a: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6749258" y="3937755"/>
            <a:ext cx="3887787" cy="2376488"/>
          </a:xfrm>
          <a:prstGeom prst="rect">
            <a:avLst/>
          </a:prstGeom>
          <a:noFill/>
          <a:ln w="25400" algn="ctr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5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28800"/>
            <a:ext cx="5486400" cy="3657600"/>
          </a:xfrm>
          <a:prstGeom prst="rect">
            <a:avLst/>
          </a:prstGeom>
        </p:spPr>
      </p:pic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896000" y="-76926"/>
            <a:ext cx="628012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  <p:graphicFrame>
        <p:nvGraphicFramePr>
          <p:cNvPr id="48131" name="Object 7"/>
          <p:cNvGraphicFramePr>
            <a:graphicFrameLocks noChangeAspect="1"/>
          </p:cNvGraphicFramePr>
          <p:nvPr/>
        </p:nvGraphicFramePr>
        <p:xfrm>
          <a:off x="2711450" y="3835400"/>
          <a:ext cx="3817938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7" name="公式" r:id="rId4" imgW="1733443" imgH="771660" progId="Equation.3">
                  <p:embed/>
                </p:oleObj>
              </mc:Choice>
              <mc:Fallback>
                <p:oleObj name="公式" r:id="rId4" imgW="1733443" imgH="7716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3835400"/>
                        <a:ext cx="3817938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1487488" y="1052736"/>
            <a:ext cx="82073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分块搜索的效率介于顺序和折半搜索之间</a:t>
            </a:r>
          </a:p>
          <a:p>
            <a:pPr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比如，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n=10000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2</a:t>
            </a:r>
            <a:r>
              <a:rPr kumimoji="0" lang="en-US" altLang="zh-CN" sz="2400" baseline="300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32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（大约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43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亿）时</a:t>
            </a:r>
            <a:endParaRPr kumimoji="0" lang="zh-CN" altLang="en-US" sz="2400" baseline="300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顺序搜索约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5000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2</a:t>
            </a:r>
            <a:r>
              <a:rPr kumimoji="0" lang="en-US" altLang="zh-CN" sz="2400" baseline="300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16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  <a:endParaRPr kumimoji="0" lang="zh-CN" altLang="en-US" sz="24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折半搜索约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14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32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  <a:endParaRPr kumimoji="0" lang="zh-CN" altLang="en-US" sz="24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分块搜索约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100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65536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  <a:endParaRPr kumimoji="0" lang="zh-CN" altLang="en-US" sz="24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若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索引表采用折半搜索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则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索引顺序结构也是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索引文件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的存储方式</a:t>
            </a: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此时数据表存放在外存，搜索效率会受到页块大小的制约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9" name="Rectangle 5"/>
          <p:cNvSpPr>
            <a:spLocks noChangeArrowheads="1"/>
          </p:cNvSpPr>
          <p:nvPr/>
        </p:nvSpPr>
        <p:spPr bwMode="auto">
          <a:xfrm>
            <a:off x="846606" y="-31514"/>
            <a:ext cx="5545137" cy="67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分块搜索的优缺点</a:t>
            </a:r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2566989" y="2276475"/>
            <a:ext cx="7489825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搜索效率高于顺序搜索，同时又有较灵活的更改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每块可以不满，插入、删除相对较易，没有大量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元素移动</a:t>
            </a:r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2208214" y="1628776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2208214" y="376713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CC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sp>
        <p:nvSpPr>
          <p:cNvPr id="49158" name="Text Box 9"/>
          <p:cNvSpPr txBox="1">
            <a:spLocks noChangeArrowheads="1"/>
          </p:cNvSpPr>
          <p:nvPr/>
        </p:nvSpPr>
        <p:spPr bwMode="auto">
          <a:xfrm>
            <a:off x="2608264" y="4308475"/>
            <a:ext cx="7519987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增加一个辅助数组的存储空间（存索引表）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初始顺序表要分块排序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当进行大量插入</a:t>
            </a:r>
            <a:r>
              <a:rPr kumimoji="0" lang="en-US" altLang="zh-CN" sz="2600">
                <a:latin typeface="Times New Roman" panose="02020603050405020304" pitchFamily="18" charset="0"/>
              </a:rPr>
              <a:t>/</a:t>
            </a:r>
            <a:r>
              <a:rPr kumimoji="0" lang="zh-CN" altLang="en-US" sz="2600">
                <a:latin typeface="Times New Roman" panose="02020603050405020304" pitchFamily="18" charset="0"/>
              </a:rPr>
              <a:t>删除时，速度会下降</a:t>
            </a:r>
            <a:endParaRPr kumimoji="0" lang="en-US" altLang="zh-CN" sz="2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0809" y="-53156"/>
            <a:ext cx="8229600" cy="884239"/>
          </a:xfrm>
        </p:spPr>
        <p:txBody>
          <a:bodyPr/>
          <a:lstStyle/>
          <a:p>
            <a:r>
              <a:rPr lang="zh-CN" altLang="en-US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插入内容：</a:t>
            </a: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6.5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散列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(Hash)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45402" y="831083"/>
            <a:ext cx="10221404" cy="446563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基于关键字比较的查找    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顺序查找：==, !=	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代价</a:t>
            </a:r>
            <a:r>
              <a:rPr lang="en-US" altLang="zh-CN" dirty="0">
                <a:latin typeface="宋体" panose="02010600030101010101" pitchFamily="2" charset="-122"/>
              </a:rPr>
              <a:t>O(n))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折半法、树型：&gt;, == , &lt;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代价</a:t>
            </a:r>
            <a:r>
              <a:rPr lang="en-US" altLang="zh-CN" dirty="0">
                <a:latin typeface="宋体" panose="02010600030101010101" pitchFamily="2" charset="-122"/>
              </a:rPr>
              <a:t>O(log</a:t>
            </a:r>
            <a:r>
              <a:rPr lang="en-US" altLang="zh-CN" baseline="-25000" dirty="0">
                <a:latin typeface="宋体" panose="02010600030101010101" pitchFamily="2" charset="-122"/>
              </a:rPr>
              <a:t>2</a:t>
            </a:r>
            <a:r>
              <a:rPr lang="en-US" altLang="zh-CN" dirty="0">
                <a:latin typeface="宋体" panose="02010600030101010101" pitchFamily="2" charset="-122"/>
              </a:rPr>
              <a:t>n))</a:t>
            </a:r>
          </a:p>
          <a:p>
            <a:pPr lvl="1">
              <a:lnSpc>
                <a:spcPct val="80000"/>
              </a:lnSpc>
            </a:pPr>
            <a:r>
              <a:rPr lang="zh-CN" altLang="en-US" dirty="0"/>
              <a:t>当问题规模</a:t>
            </a:r>
            <a:r>
              <a:rPr lang="en-US" altLang="zh-CN" dirty="0"/>
              <a:t>n</a:t>
            </a:r>
            <a:r>
              <a:rPr lang="zh-CN" altLang="en-US" dirty="0"/>
              <a:t>很大时，上述查找的时间</a:t>
            </a:r>
            <a:r>
              <a:rPr lang="zh-CN" altLang="en-US" dirty="0" smtClean="0"/>
              <a:t>效率</a:t>
            </a:r>
            <a:endParaRPr lang="en-AU" altLang="zh-CN" dirty="0" smtClean="0"/>
          </a:p>
          <a:p>
            <a:pPr marL="457200" lvl="1" indent="0">
              <a:lnSpc>
                <a:spcPct val="80000"/>
              </a:lnSpc>
              <a:buNone/>
            </a:pPr>
            <a:r>
              <a:rPr lang="en-AU" altLang="zh-CN" dirty="0"/>
              <a:t> </a:t>
            </a:r>
            <a:r>
              <a:rPr lang="en-AU" altLang="zh-CN" dirty="0" smtClean="0"/>
              <a:t>   </a:t>
            </a:r>
            <a:r>
              <a:rPr lang="zh-CN" altLang="en-US" dirty="0" smtClean="0"/>
              <a:t>可能</a:t>
            </a:r>
            <a:r>
              <a:rPr lang="zh-CN" altLang="en-US" dirty="0"/>
              <a:t>使用户无法忍受。</a:t>
            </a:r>
            <a:endParaRPr lang="en-US" altLang="zh-CN" dirty="0"/>
          </a:p>
          <a:p>
            <a:pPr lvl="1">
              <a:lnSpc>
                <a:spcPct val="80000"/>
              </a:lnSpc>
            </a:pPr>
            <a:endParaRPr lang="zh-CN" altLang="en-US" dirty="0"/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最理想的情况是：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不需要把待查记录的关键字与查找表的某些记录进行逐个比较。而是根据待查记录的关键字值，直接找到该记录的存储地址。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	例如，给定一待查找记录</a:t>
            </a:r>
            <a:r>
              <a:rPr lang="en-US" altLang="zh-CN" dirty="0"/>
              <a:t>R</a:t>
            </a:r>
            <a:r>
              <a:rPr lang="zh-CN" altLang="en-US" dirty="0"/>
              <a:t>，根据查找表的起始存储地址、以及待查找记录</a:t>
            </a:r>
            <a:r>
              <a:rPr lang="en-US" altLang="zh-CN" dirty="0"/>
              <a:t>R</a:t>
            </a:r>
            <a:r>
              <a:rPr lang="zh-CN" altLang="en-US" dirty="0"/>
              <a:t>的关键字值，而直接计算出记录</a:t>
            </a:r>
            <a:r>
              <a:rPr lang="en-US" altLang="zh-CN" dirty="0"/>
              <a:t>R</a:t>
            </a:r>
            <a:r>
              <a:rPr lang="zh-CN" altLang="en-US" dirty="0"/>
              <a:t>的存储地址来，所花费的时间</a:t>
            </a:r>
            <a:r>
              <a:rPr lang="zh-CN" altLang="en-US" dirty="0">
                <a:solidFill>
                  <a:srgbClr val="0000FF"/>
                </a:solidFill>
              </a:rPr>
              <a:t>与查找表的规模</a:t>
            </a:r>
            <a:r>
              <a:rPr lang="en-US" altLang="zh-CN" dirty="0">
                <a:solidFill>
                  <a:srgbClr val="0000FF"/>
                </a:solidFill>
              </a:rPr>
              <a:t>n</a:t>
            </a:r>
            <a:r>
              <a:rPr lang="zh-CN" altLang="en-US" dirty="0">
                <a:solidFill>
                  <a:srgbClr val="0000FF"/>
                </a:solidFill>
              </a:rPr>
              <a:t>无关，查找代价是</a:t>
            </a:r>
            <a:r>
              <a:rPr lang="en-US" altLang="zh-CN" dirty="0">
                <a:solidFill>
                  <a:srgbClr val="0000FF"/>
                </a:solidFill>
              </a:rPr>
              <a:t>O(1)</a:t>
            </a:r>
            <a:r>
              <a:rPr lang="zh-CN" altLang="en-US" dirty="0">
                <a:solidFill>
                  <a:srgbClr val="0000FF"/>
                </a:solidFill>
              </a:rPr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dirty="0" smtClean="0"/>
              <a:t>受</a:t>
            </a:r>
            <a:r>
              <a:rPr lang="zh-CN" altLang="en-US" dirty="0"/>
              <a:t>此启发，计算机科学家发明了散列</a:t>
            </a:r>
            <a:r>
              <a:rPr lang="en-US" altLang="zh-CN" dirty="0"/>
              <a:t>/</a:t>
            </a:r>
            <a:r>
              <a:rPr lang="zh-CN" altLang="en-US" dirty="0"/>
              <a:t>哈希方法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散列</a:t>
            </a:r>
            <a:r>
              <a:rPr lang="en-US" altLang="zh-CN" dirty="0">
                <a:latin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</a:rPr>
              <a:t>哈希是一种重要的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存储</a:t>
            </a:r>
            <a:r>
              <a:rPr lang="zh-CN" altLang="en-US" dirty="0">
                <a:latin typeface="宋体" panose="02010600030101010101" pitchFamily="2" charset="-122"/>
              </a:rPr>
              <a:t>方法。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散列</a:t>
            </a:r>
            <a:r>
              <a:rPr lang="en-US" altLang="zh-CN" dirty="0">
                <a:latin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</a:rPr>
              <a:t>哈希也是一种常见的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查找</a:t>
            </a:r>
            <a:r>
              <a:rPr lang="zh-CN" altLang="en-US" dirty="0">
                <a:latin typeface="宋体" panose="02010600030101010101" pitchFamily="2" charset="-122"/>
              </a:rPr>
              <a:t>方法。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90640" y="3051866"/>
            <a:ext cx="10356223" cy="2380033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71" y="0"/>
            <a:ext cx="4531629" cy="30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3357564" y="2060576"/>
            <a:ext cx="662622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二叉搜索树性能分析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983432" y="203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7.2 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二叉搜索树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7" name="Rectangle 5"/>
          <p:cNvSpPr>
            <a:spLocks noChangeArrowheads="1"/>
          </p:cNvSpPr>
          <p:nvPr/>
        </p:nvSpPr>
        <p:spPr bwMode="auto">
          <a:xfrm>
            <a:off x="1343472" y="1268760"/>
            <a:ext cx="10369152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折半搜索查找效率高，但只适用于有序表，</a:t>
            </a: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无序表</a:t>
            </a:r>
            <a:r>
              <a:rPr kumimoji="0"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能否适用？</a:t>
            </a:r>
            <a:endParaRPr kumimoji="0"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 smtClean="0">
                <a:latin typeface="Times New Roman" panose="02020603050405020304" pitchFamily="18" charset="0"/>
              </a:rPr>
              <a:t>分析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可用于</a:t>
            </a: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描述字典的数据结构</a:t>
            </a:r>
            <a:endParaRPr kumimoji="0"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</a:rPr>
              <a:t>跳表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：进行搜索、插入或者删除操作所需要的平均时间为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，而最坏情况下的时间为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</a:rPr>
              <a:t>散列表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：平均和最坏时间分别为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，可适用于根据元素关键码进行的操作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两者比较：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使用跳表很容易对字典元素进行高效的顺序访问（如按照升序搜索元素），而散列表却做不到这一点。</a:t>
            </a:r>
          </a:p>
        </p:txBody>
      </p:sp>
      <p:sp>
        <p:nvSpPr>
          <p:cNvPr id="51203" name="Rectangle 6"/>
          <p:cNvSpPr>
            <a:spLocks noChangeArrowheads="1"/>
          </p:cNvSpPr>
          <p:nvPr/>
        </p:nvSpPr>
        <p:spPr bwMode="auto">
          <a:xfrm>
            <a:off x="1001714" y="12349"/>
            <a:ext cx="55800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搜索树的引入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1772816"/>
            <a:ext cx="3165887" cy="1639798"/>
          </a:xfrm>
          <a:prstGeom prst="rect">
            <a:avLst/>
          </a:prstGeom>
        </p:spPr>
      </p:pic>
      <p:sp>
        <p:nvSpPr>
          <p:cNvPr id="3" name="爆炸形 2 2"/>
          <p:cNvSpPr/>
          <p:nvPr/>
        </p:nvSpPr>
        <p:spPr bwMode="auto">
          <a:xfrm>
            <a:off x="8256240" y="0"/>
            <a:ext cx="4320480" cy="1368152"/>
          </a:xfrm>
          <a:prstGeom prst="irregularSeal2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smtClean="0">
                <a:solidFill>
                  <a:schemeClr val="bg1"/>
                </a:solidFill>
                <a:ea typeface="黑体" panose="02010609060101010101" pitchFamily="49" charset="-122"/>
              </a:rPr>
              <a:t>能否直接用二叉树表示数据以便快速搜索？</a:t>
            </a:r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13" y="22252"/>
            <a:ext cx="4201347" cy="24121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488" y="2690932"/>
            <a:ext cx="3697512" cy="1980315"/>
          </a:xfrm>
          <a:prstGeom prst="rect">
            <a:avLst/>
          </a:prstGeom>
        </p:spPr>
      </p:pic>
      <p:sp>
        <p:nvSpPr>
          <p:cNvPr id="52226" name="Rectangle 6"/>
          <p:cNvSpPr>
            <a:spLocks noChangeArrowheads="1"/>
          </p:cNvSpPr>
          <p:nvPr/>
        </p:nvSpPr>
        <p:spPr bwMode="auto">
          <a:xfrm>
            <a:off x="839416" y="38175"/>
            <a:ext cx="55800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搜索树的引入（续）</a:t>
            </a:r>
          </a:p>
        </p:txBody>
      </p:sp>
      <p:sp>
        <p:nvSpPr>
          <p:cNvPr id="52232" name="Rectangle 12"/>
          <p:cNvSpPr>
            <a:spLocks noChangeArrowheads="1"/>
          </p:cNvSpPr>
          <p:nvPr/>
        </p:nvSpPr>
        <p:spPr bwMode="auto">
          <a:xfrm>
            <a:off x="551385" y="1484784"/>
            <a:ext cx="7848872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 smtClean="0">
                <a:latin typeface="Times New Roman" panose="02020603050405020304" pitchFamily="18" charset="0"/>
              </a:rPr>
              <a:t>用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[</a:t>
            </a:r>
            <a:r>
              <a:rPr kumimoji="0"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平衡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]</a:t>
            </a:r>
            <a:r>
              <a:rPr kumimoji="0"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表示字典结构</a:t>
            </a:r>
            <a:endParaRPr kumimoji="0" lang="zh-CN" altLang="en-US" sz="30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个元素的字典进行搜索、插入或者删除所需要的平均和最坏时间均为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所有字典元素能够在线性时间内按升序输出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在搜索树中进行顺序访问时，搜索每个元素所需要的平均时间为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O(1)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搜索树既适用于根据元素关键码的操作，也适用于不按精确的关键码匹配进行字典操作的应用（比如寻找关键码大于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k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的最小元素）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8" name="Picture 4" descr="https://ss0.bdstatic.com/70cFuHSh_Q1YnxGkpoWK1HF6hhy/it/u=576664560,851399572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87" y="4276268"/>
            <a:ext cx="4116201" cy="230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70" name="Picture 6" descr="https://timgsa.baidu.com/timg?image&amp;quality=80&amp;size=b9999_10000&amp;sec=1571409762997&amp;di=04fa3f5a8f8b41ef3a73b8547f741541&amp;imgtype=jpg&amp;src=http%3A%2F%2Fimg1.imgtn.bdimg.com%2Fit%2Fu%3D1313634446%2C3497908704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070795"/>
            <a:ext cx="3995936" cy="27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66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60" y="836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timgsa.baidu.com/timg?image&amp;quality=80&amp;size=b9999_10000&amp;sec=1571456799010&amp;di=8f14e04744e94a7d2ba4078a4fc67c85&amp;imgtype=0&amp;src=http%3A%2F%2Fe.hiphotos.baidu.com%2Fzhidao%2Fpic%2Fitem%2F37d12f2eb9389b502b9fcbba8735e5dde6116ef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040892"/>
            <a:ext cx="3096344" cy="26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231904" y="537321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红黑树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8616280" y="4653136"/>
            <a:ext cx="1584176" cy="504056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z="4000" b="1"/>
          </a:p>
        </p:txBody>
      </p:sp>
      <p:pic>
        <p:nvPicPr>
          <p:cNvPr id="5" name="Picture 6" descr="https://timgsa.baidu.com/timg?image&amp;quality=80&amp;size=b9999_10000&amp;sec=1571457320680&amp;di=f06398444c3c09d466471f68cf7ddafd&amp;imgtype=jpg&amp;src=http%3A%2F%2Fwww.51cto.com%2Ffiles%2Fuploadimg%2F20080305%2F09371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020" y="682353"/>
            <a:ext cx="3031188" cy="304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230816" y="321128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B-</a:t>
            </a:r>
            <a:r>
              <a:rPr lang="zh-CN" altLang="en-US" sz="2400" dirty="0"/>
              <a:t>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5436" y="3645025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AVL</a:t>
            </a:r>
            <a:r>
              <a:rPr lang="zh-CN" altLang="en-US" sz="2400" dirty="0"/>
              <a:t>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75520" y="365652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BST</a:t>
            </a:r>
            <a:endParaRPr lang="zh-CN" altLang="en-US" sz="2400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67408" y="33884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70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ChangeArrowheads="1"/>
          </p:cNvSpPr>
          <p:nvPr/>
        </p:nvSpPr>
        <p:spPr bwMode="auto">
          <a:xfrm>
            <a:off x="767408" y="26887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7.2.1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二叉搜索树的概念</a:t>
            </a:r>
          </a:p>
        </p:txBody>
      </p:sp>
      <p:sp>
        <p:nvSpPr>
          <p:cNvPr id="171019" name="Rectangle 11"/>
          <p:cNvSpPr>
            <a:spLocks noChangeArrowheads="1"/>
          </p:cNvSpPr>
          <p:nvPr/>
        </p:nvSpPr>
        <p:spPr bwMode="auto">
          <a:xfrm>
            <a:off x="1055440" y="1421625"/>
            <a:ext cx="10801200" cy="439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Binary Sort Tree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或者是一棵空树，或者是具有下列性质的二叉树：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每个结点都有一个作为搜索依据的关键码</a:t>
            </a:r>
            <a:r>
              <a:rPr lang="en-US" altLang="zh-CN" sz="2600" dirty="0">
                <a:latin typeface="Times New Roman" panose="02020603050405020304" pitchFamily="18" charset="0"/>
              </a:rPr>
              <a:t>(key)</a:t>
            </a:r>
            <a:r>
              <a:rPr lang="zh-CN" altLang="en-US" sz="2600" dirty="0">
                <a:latin typeface="Times New Roman" panose="02020603050405020304" pitchFamily="18" charset="0"/>
              </a:rPr>
              <a:t>，所有结点的关键码互不相同；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左子树（如果存在）上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所有结点</a:t>
            </a:r>
            <a:r>
              <a:rPr lang="zh-CN" altLang="en-US" sz="2600" dirty="0">
                <a:latin typeface="Times New Roman" panose="02020603050405020304" pitchFamily="18" charset="0"/>
              </a:rPr>
              <a:t>的关键码都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小于</a:t>
            </a:r>
            <a:r>
              <a:rPr lang="zh-CN" altLang="en-US" sz="2600" dirty="0">
                <a:latin typeface="Times New Roman" panose="02020603050405020304" pitchFamily="18" charset="0"/>
              </a:rPr>
              <a:t>根结点的关键码；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右子树（如果存在）上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所有结点</a:t>
            </a:r>
            <a:r>
              <a:rPr lang="zh-CN" altLang="en-US" sz="2600" dirty="0">
                <a:latin typeface="Times New Roman" panose="02020603050405020304" pitchFamily="18" charset="0"/>
              </a:rPr>
              <a:t>的关键码都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大于</a:t>
            </a:r>
            <a:r>
              <a:rPr lang="zh-CN" altLang="en-US" sz="2600" dirty="0">
                <a:latin typeface="Times New Roman" panose="02020603050405020304" pitchFamily="18" charset="0"/>
              </a:rPr>
              <a:t>根结点的关键码；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左子树和右子树也是二叉搜索树。</a:t>
            </a:r>
          </a:p>
        </p:txBody>
      </p:sp>
      <p:pic>
        <p:nvPicPr>
          <p:cNvPr id="9" name="Picture 4" descr="http://i2.hoopchina.com.cn/blogfile/201112/18/1324203398511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300" y="9425"/>
            <a:ext cx="3060700" cy="14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654979" y="5118745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最小</a:t>
            </a:r>
            <a:r>
              <a:rPr lang="en-US" altLang="zh-CN" sz="2000" dirty="0"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ea typeface="黑体" panose="02010609060101010101" pitchFamily="49" charset="-122"/>
              </a:rPr>
              <a:t>大堆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8184232" y="5518855"/>
            <a:ext cx="2941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000" dirty="0">
                <a:ea typeface="仿宋_GB2312" pitchFamily="49" charset="-122"/>
              </a:rPr>
              <a:t>完全二叉树顺序表示</a:t>
            </a:r>
            <a:endParaRPr lang="zh-CN" altLang="en-US" sz="2400" dirty="0"/>
          </a:p>
          <a:p>
            <a:r>
              <a:rPr lang="zh-CN" altLang="en-US" sz="2000" i="1" dirty="0">
                <a:solidFill>
                  <a:srgbClr val="FF33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+1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&amp;&amp;  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sym typeface="Symbol" panose="05050102010706020507" pitchFamily="18" charset="2"/>
              </a:rPr>
              <a:t>≤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://5b0988e595225.cdn.sohucs.com/images/20190804/847ed567fa4145b09da257e2c845012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235" y="1772816"/>
            <a:ext cx="4840301" cy="36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img.ddvip.com/2013/0321/2013032110222814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772816"/>
            <a:ext cx="3801229" cy="352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79376" y="188640"/>
            <a:ext cx="771296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8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92150" indent="-347663" algn="l" rtl="0" eaLnBrk="1" fontAlgn="base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2400">
                <a:solidFill>
                  <a:srgbClr val="E307D9"/>
                </a:solidFill>
                <a:latin typeface="楷体" pitchFamily="49" charset="-122"/>
                <a:ea typeface="楷体" pitchFamily="49" charset="-122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lnSpc>
                <a:spcPct val="90000"/>
              </a:lnSpc>
              <a:buClr>
                <a:srgbClr val="FF6600"/>
              </a:buClr>
              <a:buNone/>
            </a:pPr>
            <a:r>
              <a:rPr lang="en-US" altLang="zh-CN" sz="3200" dirty="0">
                <a:solidFill>
                  <a:srgbClr val="0000CC"/>
                </a:solidFill>
                <a:latin typeface="Times New Roman" pitchFamily="18" charset="0"/>
              </a:rPr>
              <a:t>Heap </a:t>
            </a:r>
            <a:r>
              <a:rPr lang="en-US" altLang="zh-CN" sz="3200" dirty="0" smtClean="0">
                <a:solidFill>
                  <a:srgbClr val="0000CC"/>
                </a:solidFill>
                <a:latin typeface="Times New Roman" pitchFamily="18" charset="0"/>
              </a:rPr>
              <a:t>vs BST</a:t>
            </a:r>
            <a:endParaRPr lang="zh-CN" altLang="en-US" sz="3200" dirty="0">
              <a:solidFill>
                <a:srgbClr val="0000C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ChangeArrowheads="1"/>
          </p:cNvSpPr>
          <p:nvPr/>
        </p:nvSpPr>
        <p:spPr bwMode="auto">
          <a:xfrm>
            <a:off x="839416" y="11266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7.2.1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二叉搜索树的故事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93" y="1231973"/>
            <a:ext cx="6705600" cy="512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428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3810323"/>
            <a:ext cx="2187575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00" name="Rectangle 40"/>
          <p:cNvSpPr>
            <a:spLocks noChangeArrowheads="1"/>
          </p:cNvSpPr>
          <p:nvPr/>
        </p:nvSpPr>
        <p:spPr bwMode="auto">
          <a:xfrm>
            <a:off x="1008931" y="22063"/>
            <a:ext cx="4464050" cy="6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  <p:sp>
        <p:nvSpPr>
          <p:cNvPr id="169167" name="Rectangle 207"/>
          <p:cNvSpPr>
            <a:spLocks noChangeArrowheads="1"/>
          </p:cNvSpPr>
          <p:nvPr/>
        </p:nvSpPr>
        <p:spPr bwMode="auto">
          <a:xfrm>
            <a:off x="1271464" y="4292600"/>
            <a:ext cx="9648302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二叉搜索树的性质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中序遍历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该树可以按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从小到大的顺序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将各个结点的关键码排列起来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所以</a:t>
            </a:r>
            <a:r>
              <a:rPr lang="zh-CN" altLang="en-US" sz="2400" dirty="0"/>
              <a:t>二叉搜索树也称为</a:t>
            </a:r>
            <a:r>
              <a:rPr lang="zh-CN" altLang="en-US" sz="2400" dirty="0">
                <a:solidFill>
                  <a:schemeClr val="hlink"/>
                </a:solidFill>
                <a:ea typeface="黑体" panose="02010609060101010101" pitchFamily="49" charset="-122"/>
              </a:rPr>
              <a:t>二叉排序树。</a:t>
            </a:r>
            <a:r>
              <a:rPr kumimoji="0"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（判断一棵二叉树是否为二叉搜索树的方法！）</a:t>
            </a:r>
          </a:p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若从根结点到某个叶结点有一条路径，则路径上经过的结点的关键码不一定构成一个有序序列。</a:t>
            </a:r>
          </a:p>
        </p:txBody>
      </p:sp>
      <p:sp>
        <p:nvSpPr>
          <p:cNvPr id="55305" name="Rectangle 208"/>
          <p:cNvSpPr>
            <a:spLocks noChangeArrowheads="1"/>
          </p:cNvSpPr>
          <p:nvPr/>
        </p:nvSpPr>
        <p:spPr bwMode="auto">
          <a:xfrm>
            <a:off x="6672263" y="1628775"/>
            <a:ext cx="3977482" cy="252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3300"/>
              </a:buClr>
              <a:buSzPct val="55000"/>
            </a:pPr>
            <a:r>
              <a:rPr kumimoji="0" lang="zh-CN" altLang="en-US" sz="2400" dirty="0"/>
              <a:t>结点左子树上所有结点关键码小于该结点关键码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3300"/>
              </a:buClr>
              <a:buSzPct val="55000"/>
            </a:pPr>
            <a:r>
              <a:rPr kumimoji="0" lang="zh-CN" altLang="en-US" sz="2400" dirty="0"/>
              <a:t>结点右子树上所有结点关键码大于该结点关键码</a:t>
            </a:r>
            <a:endParaRPr kumimoji="0" lang="zh-CN" altLang="en-US" sz="2400" b="0" dirty="0">
              <a:solidFill>
                <a:srgbClr val="0000FF"/>
              </a:solidFill>
            </a:endParaRPr>
          </a:p>
        </p:txBody>
      </p:sp>
      <p:sp>
        <p:nvSpPr>
          <p:cNvPr id="55306" name="Rectangle 209"/>
          <p:cNvSpPr>
            <a:spLocks noChangeArrowheads="1"/>
          </p:cNvSpPr>
          <p:nvPr/>
        </p:nvSpPr>
        <p:spPr bwMode="auto">
          <a:xfrm>
            <a:off x="6275388" y="1125539"/>
            <a:ext cx="4284662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对所有非终端结点满足：</a:t>
            </a:r>
            <a:endParaRPr lang="en-US" altLang="zh-CN" sz="2600">
              <a:solidFill>
                <a:schemeClr val="hlink"/>
              </a:solidFill>
              <a:ea typeface="黑体" panose="02010609060101010101" pitchFamily="49" charset="-122"/>
            </a:endParaRPr>
          </a:p>
        </p:txBody>
      </p:sp>
      <p:grpSp>
        <p:nvGrpSpPr>
          <p:cNvPr id="55307" name="Group 217"/>
          <p:cNvGrpSpPr>
            <a:grpSpLocks/>
          </p:cNvGrpSpPr>
          <p:nvPr/>
        </p:nvGrpSpPr>
        <p:grpSpPr bwMode="auto">
          <a:xfrm>
            <a:off x="1805494" y="1196976"/>
            <a:ext cx="3087687" cy="2473325"/>
            <a:chOff x="1858" y="1162"/>
            <a:chExt cx="1945" cy="1558"/>
          </a:xfrm>
        </p:grpSpPr>
        <p:sp>
          <p:nvSpPr>
            <p:cNvPr id="55315" name="Line 218"/>
            <p:cNvSpPr>
              <a:spLocks noChangeShapeType="1"/>
            </p:cNvSpPr>
            <p:nvPr/>
          </p:nvSpPr>
          <p:spPr bwMode="auto">
            <a:xfrm flipH="1">
              <a:off x="3379" y="2205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6" name="Oval 219"/>
            <p:cNvSpPr>
              <a:spLocks noChangeArrowheads="1"/>
            </p:cNvSpPr>
            <p:nvPr/>
          </p:nvSpPr>
          <p:spPr bwMode="auto">
            <a:xfrm>
              <a:off x="3515" y="1949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55317" name="Oval 220"/>
            <p:cNvSpPr>
              <a:spLocks noChangeArrowheads="1"/>
            </p:cNvSpPr>
            <p:nvPr/>
          </p:nvSpPr>
          <p:spPr bwMode="auto">
            <a:xfrm>
              <a:off x="3256" y="240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55318" name="Line 221"/>
            <p:cNvSpPr>
              <a:spLocks noChangeShapeType="1"/>
            </p:cNvSpPr>
            <p:nvPr/>
          </p:nvSpPr>
          <p:spPr bwMode="auto">
            <a:xfrm flipH="1">
              <a:off x="2330" y="2160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9" name="Line 222"/>
            <p:cNvSpPr>
              <a:spLocks noChangeShapeType="1"/>
            </p:cNvSpPr>
            <p:nvPr/>
          </p:nvSpPr>
          <p:spPr bwMode="auto">
            <a:xfrm>
              <a:off x="2381" y="1752"/>
              <a:ext cx="363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0" name="Line 223"/>
            <p:cNvSpPr>
              <a:spLocks noChangeShapeType="1"/>
            </p:cNvSpPr>
            <p:nvPr/>
          </p:nvSpPr>
          <p:spPr bwMode="auto">
            <a:xfrm flipH="1">
              <a:off x="2047" y="1343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1" name="Line 224"/>
            <p:cNvSpPr>
              <a:spLocks noChangeShapeType="1"/>
            </p:cNvSpPr>
            <p:nvPr/>
          </p:nvSpPr>
          <p:spPr bwMode="auto">
            <a:xfrm>
              <a:off x="2864" y="1343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2" name="Oval 225"/>
            <p:cNvSpPr>
              <a:spLocks noChangeArrowheads="1"/>
            </p:cNvSpPr>
            <p:nvPr/>
          </p:nvSpPr>
          <p:spPr bwMode="auto">
            <a:xfrm>
              <a:off x="2655" y="1162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23" name="Oval 226"/>
            <p:cNvSpPr>
              <a:spLocks noChangeArrowheads="1"/>
            </p:cNvSpPr>
            <p:nvPr/>
          </p:nvSpPr>
          <p:spPr bwMode="auto">
            <a:xfrm>
              <a:off x="2215" y="154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55324" name="Oval 227"/>
            <p:cNvSpPr>
              <a:spLocks noChangeArrowheads="1"/>
            </p:cNvSpPr>
            <p:nvPr/>
          </p:nvSpPr>
          <p:spPr bwMode="auto">
            <a:xfrm>
              <a:off x="3107" y="1554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55325" name="Oval 228"/>
            <p:cNvSpPr>
              <a:spLocks noChangeArrowheads="1"/>
            </p:cNvSpPr>
            <p:nvPr/>
          </p:nvSpPr>
          <p:spPr bwMode="auto">
            <a:xfrm>
              <a:off x="1858" y="1954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55326" name="Oval 229"/>
            <p:cNvSpPr>
              <a:spLocks noChangeArrowheads="1"/>
            </p:cNvSpPr>
            <p:nvPr/>
          </p:nvSpPr>
          <p:spPr bwMode="auto">
            <a:xfrm>
              <a:off x="2239" y="2432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55327" name="Oval 230"/>
            <p:cNvSpPr>
              <a:spLocks noChangeArrowheads="1"/>
            </p:cNvSpPr>
            <p:nvPr/>
          </p:nvSpPr>
          <p:spPr bwMode="auto">
            <a:xfrm>
              <a:off x="2501" y="196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169191" name="Freeform 231"/>
          <p:cNvSpPr>
            <a:spLocks/>
          </p:cNvSpPr>
          <p:nvPr/>
        </p:nvSpPr>
        <p:spPr bwMode="auto">
          <a:xfrm rot="941839">
            <a:off x="1411793" y="1628776"/>
            <a:ext cx="2279650" cy="2416175"/>
          </a:xfrm>
          <a:custGeom>
            <a:avLst/>
            <a:gdLst>
              <a:gd name="T0" fmla="*/ 2147483646 w 1436"/>
              <a:gd name="T1" fmla="*/ 2147483646 h 1522"/>
              <a:gd name="T2" fmla="*/ 2147483646 w 1436"/>
              <a:gd name="T3" fmla="*/ 2147483646 h 1522"/>
              <a:gd name="T4" fmla="*/ 2147483646 w 1436"/>
              <a:gd name="T5" fmla="*/ 2147483646 h 1522"/>
              <a:gd name="T6" fmla="*/ 2147483646 w 1436"/>
              <a:gd name="T7" fmla="*/ 2147483646 h 1522"/>
              <a:gd name="T8" fmla="*/ 2147483646 w 1436"/>
              <a:gd name="T9" fmla="*/ 2147483646 h 1522"/>
              <a:gd name="T10" fmla="*/ 2147483646 w 1436"/>
              <a:gd name="T11" fmla="*/ 2147483646 h 1522"/>
              <a:gd name="T12" fmla="*/ 2147483646 w 1436"/>
              <a:gd name="T13" fmla="*/ 2147483646 h 1522"/>
              <a:gd name="T14" fmla="*/ 2147483646 w 1436"/>
              <a:gd name="T15" fmla="*/ 2147483646 h 1522"/>
              <a:gd name="T16" fmla="*/ 2147483646 w 1436"/>
              <a:gd name="T17" fmla="*/ 2147483646 h 1522"/>
              <a:gd name="T18" fmla="*/ 2147483646 w 1436"/>
              <a:gd name="T19" fmla="*/ 2147483646 h 1522"/>
              <a:gd name="T20" fmla="*/ 2147483646 w 1436"/>
              <a:gd name="T21" fmla="*/ 2147483646 h 15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36" h="1522">
                <a:moveTo>
                  <a:pt x="602" y="22"/>
                </a:moveTo>
                <a:cubicBezTo>
                  <a:pt x="642" y="13"/>
                  <a:pt x="698" y="13"/>
                  <a:pt x="746" y="22"/>
                </a:cubicBezTo>
                <a:cubicBezTo>
                  <a:pt x="794" y="32"/>
                  <a:pt x="794" y="0"/>
                  <a:pt x="890" y="79"/>
                </a:cubicBezTo>
                <a:cubicBezTo>
                  <a:pt x="986" y="158"/>
                  <a:pt x="1234" y="340"/>
                  <a:pt x="1322" y="494"/>
                </a:cubicBezTo>
                <a:cubicBezTo>
                  <a:pt x="1410" y="648"/>
                  <a:pt x="1436" y="857"/>
                  <a:pt x="1420" y="1005"/>
                </a:cubicBezTo>
                <a:cubicBezTo>
                  <a:pt x="1404" y="1153"/>
                  <a:pt x="1379" y="1300"/>
                  <a:pt x="1226" y="1380"/>
                </a:cubicBezTo>
                <a:cubicBezTo>
                  <a:pt x="1073" y="1460"/>
                  <a:pt x="695" y="1522"/>
                  <a:pt x="503" y="1484"/>
                </a:cubicBezTo>
                <a:cubicBezTo>
                  <a:pt x="311" y="1446"/>
                  <a:pt x="148" y="1294"/>
                  <a:pt x="74" y="1153"/>
                </a:cubicBezTo>
                <a:cubicBezTo>
                  <a:pt x="0" y="1012"/>
                  <a:pt x="15" y="793"/>
                  <a:pt x="57" y="640"/>
                </a:cubicBezTo>
                <a:cubicBezTo>
                  <a:pt x="99" y="487"/>
                  <a:pt x="234" y="337"/>
                  <a:pt x="325" y="234"/>
                </a:cubicBezTo>
                <a:cubicBezTo>
                  <a:pt x="416" y="131"/>
                  <a:pt x="544" y="66"/>
                  <a:pt x="602" y="22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2" name="Freeform 232"/>
          <p:cNvSpPr>
            <a:spLocks/>
          </p:cNvSpPr>
          <p:nvPr/>
        </p:nvSpPr>
        <p:spPr bwMode="auto">
          <a:xfrm>
            <a:off x="3572381" y="1628776"/>
            <a:ext cx="1636713" cy="2519363"/>
          </a:xfrm>
          <a:custGeom>
            <a:avLst/>
            <a:gdLst>
              <a:gd name="T0" fmla="*/ 2147483646 w 1031"/>
              <a:gd name="T1" fmla="*/ 2147483646 h 1640"/>
              <a:gd name="T2" fmla="*/ 2147483646 w 1031"/>
              <a:gd name="T3" fmla="*/ 2147483646 h 1640"/>
              <a:gd name="T4" fmla="*/ 2147483646 w 1031"/>
              <a:gd name="T5" fmla="*/ 2147483646 h 1640"/>
              <a:gd name="T6" fmla="*/ 2147483646 w 1031"/>
              <a:gd name="T7" fmla="*/ 2147483646 h 1640"/>
              <a:gd name="T8" fmla="*/ 2147483646 w 1031"/>
              <a:gd name="T9" fmla="*/ 2147483646 h 1640"/>
              <a:gd name="T10" fmla="*/ 2147483646 w 1031"/>
              <a:gd name="T11" fmla="*/ 2147483646 h 1640"/>
              <a:gd name="T12" fmla="*/ 2147483646 w 1031"/>
              <a:gd name="T13" fmla="*/ 2147483646 h 1640"/>
              <a:gd name="T14" fmla="*/ 2147483646 w 1031"/>
              <a:gd name="T15" fmla="*/ 2147483646 h 1640"/>
              <a:gd name="T16" fmla="*/ 2147483646 w 1031"/>
              <a:gd name="T17" fmla="*/ 2147483646 h 1640"/>
              <a:gd name="T18" fmla="*/ 2147483646 w 1031"/>
              <a:gd name="T19" fmla="*/ 2147483646 h 1640"/>
              <a:gd name="T20" fmla="*/ 2147483646 w 1031"/>
              <a:gd name="T21" fmla="*/ 2147483646 h 16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31" h="1640">
                <a:moveTo>
                  <a:pt x="297" y="14"/>
                </a:moveTo>
                <a:cubicBezTo>
                  <a:pt x="389" y="0"/>
                  <a:pt x="505" y="75"/>
                  <a:pt x="585" y="108"/>
                </a:cubicBezTo>
                <a:cubicBezTo>
                  <a:pt x="665" y="141"/>
                  <a:pt x="710" y="138"/>
                  <a:pt x="779" y="212"/>
                </a:cubicBezTo>
                <a:cubicBezTo>
                  <a:pt x="848" y="286"/>
                  <a:pt x="965" y="414"/>
                  <a:pt x="998" y="552"/>
                </a:cubicBezTo>
                <a:cubicBezTo>
                  <a:pt x="1031" y="690"/>
                  <a:pt x="1006" y="889"/>
                  <a:pt x="974" y="1041"/>
                </a:cubicBezTo>
                <a:cubicBezTo>
                  <a:pt x="942" y="1193"/>
                  <a:pt x="915" y="1368"/>
                  <a:pt x="804" y="1463"/>
                </a:cubicBezTo>
                <a:cubicBezTo>
                  <a:pt x="693" y="1558"/>
                  <a:pt x="429" y="1640"/>
                  <a:pt x="305" y="1612"/>
                </a:cubicBezTo>
                <a:cubicBezTo>
                  <a:pt x="181" y="1584"/>
                  <a:pt x="90" y="1410"/>
                  <a:pt x="58" y="1293"/>
                </a:cubicBezTo>
                <a:cubicBezTo>
                  <a:pt x="26" y="1176"/>
                  <a:pt x="116" y="1092"/>
                  <a:pt x="112" y="909"/>
                </a:cubicBezTo>
                <a:cubicBezTo>
                  <a:pt x="108" y="726"/>
                  <a:pt x="0" y="343"/>
                  <a:pt x="32" y="194"/>
                </a:cubicBezTo>
                <a:cubicBezTo>
                  <a:pt x="63" y="45"/>
                  <a:pt x="242" y="51"/>
                  <a:pt x="297" y="14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3" name="Freeform 233"/>
          <p:cNvSpPr>
            <a:spLocks/>
          </p:cNvSpPr>
          <p:nvPr/>
        </p:nvSpPr>
        <p:spPr bwMode="auto">
          <a:xfrm>
            <a:off x="1556256" y="2276475"/>
            <a:ext cx="841375" cy="788988"/>
          </a:xfrm>
          <a:custGeom>
            <a:avLst/>
            <a:gdLst>
              <a:gd name="T0" fmla="*/ 2147483646 w 530"/>
              <a:gd name="T1" fmla="*/ 2147483646 h 497"/>
              <a:gd name="T2" fmla="*/ 2147483646 w 530"/>
              <a:gd name="T3" fmla="*/ 2147483646 h 497"/>
              <a:gd name="T4" fmla="*/ 2147483646 w 530"/>
              <a:gd name="T5" fmla="*/ 2147483646 h 497"/>
              <a:gd name="T6" fmla="*/ 2147483646 w 530"/>
              <a:gd name="T7" fmla="*/ 2147483646 h 497"/>
              <a:gd name="T8" fmla="*/ 2147483646 w 530"/>
              <a:gd name="T9" fmla="*/ 2147483646 h 497"/>
              <a:gd name="T10" fmla="*/ 2147483646 w 530"/>
              <a:gd name="T11" fmla="*/ 2147483646 h 497"/>
              <a:gd name="T12" fmla="*/ 2147483646 w 530"/>
              <a:gd name="T13" fmla="*/ 2147483646 h 497"/>
              <a:gd name="T14" fmla="*/ 2147483646 w 530"/>
              <a:gd name="T15" fmla="*/ 2147483646 h 497"/>
              <a:gd name="T16" fmla="*/ 2147483646 w 530"/>
              <a:gd name="T17" fmla="*/ 2147483646 h 497"/>
              <a:gd name="T18" fmla="*/ 2147483646 w 530"/>
              <a:gd name="T19" fmla="*/ 2147483646 h 497"/>
              <a:gd name="T20" fmla="*/ 2147483646 w 530"/>
              <a:gd name="T21" fmla="*/ 2147483646 h 4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0" h="497">
                <a:moveTo>
                  <a:pt x="228" y="7"/>
                </a:moveTo>
                <a:cubicBezTo>
                  <a:pt x="243" y="4"/>
                  <a:pt x="264" y="4"/>
                  <a:pt x="283" y="7"/>
                </a:cubicBezTo>
                <a:cubicBezTo>
                  <a:pt x="301" y="10"/>
                  <a:pt x="301" y="0"/>
                  <a:pt x="337" y="26"/>
                </a:cubicBezTo>
                <a:cubicBezTo>
                  <a:pt x="374" y="52"/>
                  <a:pt x="472" y="121"/>
                  <a:pt x="501" y="162"/>
                </a:cubicBezTo>
                <a:cubicBezTo>
                  <a:pt x="530" y="203"/>
                  <a:pt x="525" y="229"/>
                  <a:pt x="514" y="275"/>
                </a:cubicBezTo>
                <a:cubicBezTo>
                  <a:pt x="503" y="321"/>
                  <a:pt x="487" y="403"/>
                  <a:pt x="433" y="438"/>
                </a:cubicBezTo>
                <a:cubicBezTo>
                  <a:pt x="379" y="473"/>
                  <a:pt x="258" y="497"/>
                  <a:pt x="191" y="487"/>
                </a:cubicBezTo>
                <a:cubicBezTo>
                  <a:pt x="124" y="477"/>
                  <a:pt x="56" y="424"/>
                  <a:pt x="28" y="378"/>
                </a:cubicBezTo>
                <a:cubicBezTo>
                  <a:pt x="0" y="332"/>
                  <a:pt x="6" y="260"/>
                  <a:pt x="22" y="210"/>
                </a:cubicBezTo>
                <a:cubicBezTo>
                  <a:pt x="38" y="160"/>
                  <a:pt x="89" y="110"/>
                  <a:pt x="123" y="77"/>
                </a:cubicBezTo>
                <a:cubicBezTo>
                  <a:pt x="158" y="43"/>
                  <a:pt x="206" y="22"/>
                  <a:pt x="228" y="7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4" name="Freeform 234"/>
          <p:cNvSpPr>
            <a:spLocks/>
          </p:cNvSpPr>
          <p:nvPr/>
        </p:nvSpPr>
        <p:spPr bwMode="auto">
          <a:xfrm rot="-712415">
            <a:off x="2059494" y="2349500"/>
            <a:ext cx="1531937" cy="1511300"/>
          </a:xfrm>
          <a:custGeom>
            <a:avLst/>
            <a:gdLst>
              <a:gd name="T0" fmla="*/ 2147483646 w 965"/>
              <a:gd name="T1" fmla="*/ 2147483646 h 1044"/>
              <a:gd name="T2" fmla="*/ 2147483646 w 965"/>
              <a:gd name="T3" fmla="*/ 2147483646 h 1044"/>
              <a:gd name="T4" fmla="*/ 2147483646 w 965"/>
              <a:gd name="T5" fmla="*/ 2147483646 h 1044"/>
              <a:gd name="T6" fmla="*/ 2147483646 w 965"/>
              <a:gd name="T7" fmla="*/ 2147483646 h 1044"/>
              <a:gd name="T8" fmla="*/ 2147483646 w 965"/>
              <a:gd name="T9" fmla="*/ 2147483646 h 1044"/>
              <a:gd name="T10" fmla="*/ 2147483646 w 965"/>
              <a:gd name="T11" fmla="*/ 2147483646 h 1044"/>
              <a:gd name="T12" fmla="*/ 2147483646 w 965"/>
              <a:gd name="T13" fmla="*/ 2147483646 h 1044"/>
              <a:gd name="T14" fmla="*/ 2147483646 w 965"/>
              <a:gd name="T15" fmla="*/ 2147483646 h 1044"/>
              <a:gd name="T16" fmla="*/ 2147483646 w 965"/>
              <a:gd name="T17" fmla="*/ 2147483646 h 1044"/>
              <a:gd name="T18" fmla="*/ 2147483646 w 965"/>
              <a:gd name="T19" fmla="*/ 2147483646 h 1044"/>
              <a:gd name="T20" fmla="*/ 2147483646 w 965"/>
              <a:gd name="T21" fmla="*/ 2147483646 h 104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965" h="1044">
                <a:moveTo>
                  <a:pt x="751" y="35"/>
                </a:moveTo>
                <a:cubicBezTo>
                  <a:pt x="833" y="47"/>
                  <a:pt x="911" y="146"/>
                  <a:pt x="938" y="230"/>
                </a:cubicBezTo>
                <a:cubicBezTo>
                  <a:pt x="965" y="314"/>
                  <a:pt x="937" y="449"/>
                  <a:pt x="913" y="538"/>
                </a:cubicBezTo>
                <a:cubicBezTo>
                  <a:pt x="889" y="627"/>
                  <a:pt x="834" y="707"/>
                  <a:pt x="792" y="765"/>
                </a:cubicBezTo>
                <a:cubicBezTo>
                  <a:pt x="750" y="823"/>
                  <a:pt x="733" y="842"/>
                  <a:pt x="662" y="887"/>
                </a:cubicBezTo>
                <a:cubicBezTo>
                  <a:pt x="591" y="932"/>
                  <a:pt x="466" y="1028"/>
                  <a:pt x="365" y="1036"/>
                </a:cubicBezTo>
                <a:cubicBezTo>
                  <a:pt x="264" y="1044"/>
                  <a:pt x="116" y="994"/>
                  <a:pt x="58" y="934"/>
                </a:cubicBezTo>
                <a:cubicBezTo>
                  <a:pt x="0" y="873"/>
                  <a:pt x="1" y="749"/>
                  <a:pt x="16" y="675"/>
                </a:cubicBezTo>
                <a:cubicBezTo>
                  <a:pt x="31" y="601"/>
                  <a:pt x="79" y="576"/>
                  <a:pt x="150" y="490"/>
                </a:cubicBezTo>
                <a:cubicBezTo>
                  <a:pt x="221" y="404"/>
                  <a:pt x="343" y="233"/>
                  <a:pt x="443" y="157"/>
                </a:cubicBezTo>
                <a:cubicBezTo>
                  <a:pt x="543" y="81"/>
                  <a:pt x="662" y="0"/>
                  <a:pt x="751" y="35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5" name="Freeform 235"/>
          <p:cNvSpPr>
            <a:spLocks/>
          </p:cNvSpPr>
          <p:nvPr/>
        </p:nvSpPr>
        <p:spPr bwMode="auto">
          <a:xfrm>
            <a:off x="3788280" y="2205039"/>
            <a:ext cx="1219200" cy="1728787"/>
          </a:xfrm>
          <a:custGeom>
            <a:avLst/>
            <a:gdLst>
              <a:gd name="T0" fmla="*/ 2147483646 w 723"/>
              <a:gd name="T1" fmla="*/ 2147483646 h 1000"/>
              <a:gd name="T2" fmla="*/ 2147483646 w 723"/>
              <a:gd name="T3" fmla="*/ 2147483646 h 1000"/>
              <a:gd name="T4" fmla="*/ 2147483646 w 723"/>
              <a:gd name="T5" fmla="*/ 2147483646 h 1000"/>
              <a:gd name="T6" fmla="*/ 2147483646 w 723"/>
              <a:gd name="T7" fmla="*/ 2147483646 h 1000"/>
              <a:gd name="T8" fmla="*/ 2147483646 w 723"/>
              <a:gd name="T9" fmla="*/ 2147483646 h 1000"/>
              <a:gd name="T10" fmla="*/ 2147483646 w 723"/>
              <a:gd name="T11" fmla="*/ 2147483646 h 1000"/>
              <a:gd name="T12" fmla="*/ 2147483646 w 723"/>
              <a:gd name="T13" fmla="*/ 2147483646 h 1000"/>
              <a:gd name="T14" fmla="*/ 2147483646 w 723"/>
              <a:gd name="T15" fmla="*/ 2147483646 h 1000"/>
              <a:gd name="T16" fmla="*/ 2147483646 w 723"/>
              <a:gd name="T17" fmla="*/ 2147483646 h 1000"/>
              <a:gd name="T18" fmla="*/ 2147483646 w 723"/>
              <a:gd name="T19" fmla="*/ 2147483646 h 1000"/>
              <a:gd name="T20" fmla="*/ 2147483646 w 723"/>
              <a:gd name="T21" fmla="*/ 2147483646 h 10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23" h="1000">
                <a:moveTo>
                  <a:pt x="631" y="81"/>
                </a:moveTo>
                <a:cubicBezTo>
                  <a:pt x="681" y="105"/>
                  <a:pt x="720" y="189"/>
                  <a:pt x="722" y="276"/>
                </a:cubicBezTo>
                <a:cubicBezTo>
                  <a:pt x="723" y="363"/>
                  <a:pt x="674" y="509"/>
                  <a:pt x="639" y="601"/>
                </a:cubicBezTo>
                <a:cubicBezTo>
                  <a:pt x="604" y="693"/>
                  <a:pt x="552" y="771"/>
                  <a:pt x="512" y="827"/>
                </a:cubicBezTo>
                <a:cubicBezTo>
                  <a:pt x="473" y="884"/>
                  <a:pt x="462" y="913"/>
                  <a:pt x="402" y="940"/>
                </a:cubicBezTo>
                <a:cubicBezTo>
                  <a:pt x="343" y="967"/>
                  <a:pt x="220" y="1000"/>
                  <a:pt x="157" y="987"/>
                </a:cubicBezTo>
                <a:cubicBezTo>
                  <a:pt x="94" y="974"/>
                  <a:pt x="42" y="921"/>
                  <a:pt x="21" y="862"/>
                </a:cubicBezTo>
                <a:cubicBezTo>
                  <a:pt x="0" y="803"/>
                  <a:pt x="9" y="698"/>
                  <a:pt x="32" y="630"/>
                </a:cubicBezTo>
                <a:cubicBezTo>
                  <a:pt x="55" y="562"/>
                  <a:pt x="95" y="545"/>
                  <a:pt x="158" y="451"/>
                </a:cubicBezTo>
                <a:cubicBezTo>
                  <a:pt x="221" y="356"/>
                  <a:pt x="332" y="123"/>
                  <a:pt x="411" y="61"/>
                </a:cubicBezTo>
                <a:cubicBezTo>
                  <a:pt x="490" y="0"/>
                  <a:pt x="585" y="77"/>
                  <a:pt x="631" y="81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6" name="Freeform 236"/>
          <p:cNvSpPr>
            <a:spLocks/>
          </p:cNvSpPr>
          <p:nvPr/>
        </p:nvSpPr>
        <p:spPr bwMode="auto">
          <a:xfrm>
            <a:off x="2275393" y="3068639"/>
            <a:ext cx="792162" cy="720725"/>
          </a:xfrm>
          <a:custGeom>
            <a:avLst/>
            <a:gdLst>
              <a:gd name="T0" fmla="*/ 2147483646 w 569"/>
              <a:gd name="T1" fmla="*/ 2147483646 h 498"/>
              <a:gd name="T2" fmla="*/ 2147483646 w 569"/>
              <a:gd name="T3" fmla="*/ 2147483646 h 498"/>
              <a:gd name="T4" fmla="*/ 2147483646 w 569"/>
              <a:gd name="T5" fmla="*/ 2147483646 h 498"/>
              <a:gd name="T6" fmla="*/ 2147483646 w 569"/>
              <a:gd name="T7" fmla="*/ 2147483646 h 498"/>
              <a:gd name="T8" fmla="*/ 2147483646 w 569"/>
              <a:gd name="T9" fmla="*/ 2147483646 h 498"/>
              <a:gd name="T10" fmla="*/ 2147483646 w 569"/>
              <a:gd name="T11" fmla="*/ 2147483646 h 498"/>
              <a:gd name="T12" fmla="*/ 2147483646 w 569"/>
              <a:gd name="T13" fmla="*/ 2147483646 h 498"/>
              <a:gd name="T14" fmla="*/ 2147483646 w 569"/>
              <a:gd name="T15" fmla="*/ 2147483646 h 498"/>
              <a:gd name="T16" fmla="*/ 2147483646 w 569"/>
              <a:gd name="T17" fmla="*/ 2147483646 h 498"/>
              <a:gd name="T18" fmla="*/ 2147483646 w 569"/>
              <a:gd name="T19" fmla="*/ 2147483646 h 498"/>
              <a:gd name="T20" fmla="*/ 2147483646 w 569"/>
              <a:gd name="T21" fmla="*/ 2147483646 h 4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9" h="498">
                <a:moveTo>
                  <a:pt x="238" y="7"/>
                </a:moveTo>
                <a:cubicBezTo>
                  <a:pt x="253" y="4"/>
                  <a:pt x="276" y="4"/>
                  <a:pt x="295" y="7"/>
                </a:cubicBezTo>
                <a:cubicBezTo>
                  <a:pt x="314" y="10"/>
                  <a:pt x="314" y="0"/>
                  <a:pt x="351" y="26"/>
                </a:cubicBezTo>
                <a:cubicBezTo>
                  <a:pt x="389" y="52"/>
                  <a:pt x="487" y="111"/>
                  <a:pt x="522" y="162"/>
                </a:cubicBezTo>
                <a:cubicBezTo>
                  <a:pt x="557" y="212"/>
                  <a:pt x="569" y="282"/>
                  <a:pt x="561" y="329"/>
                </a:cubicBezTo>
                <a:cubicBezTo>
                  <a:pt x="553" y="376"/>
                  <a:pt x="535" y="418"/>
                  <a:pt x="475" y="444"/>
                </a:cubicBezTo>
                <a:cubicBezTo>
                  <a:pt x="415" y="470"/>
                  <a:pt x="273" y="498"/>
                  <a:pt x="199" y="487"/>
                </a:cubicBezTo>
                <a:cubicBezTo>
                  <a:pt x="125" y="476"/>
                  <a:pt x="58" y="424"/>
                  <a:pt x="29" y="378"/>
                </a:cubicBezTo>
                <a:cubicBezTo>
                  <a:pt x="0" y="332"/>
                  <a:pt x="6" y="260"/>
                  <a:pt x="23" y="210"/>
                </a:cubicBezTo>
                <a:cubicBezTo>
                  <a:pt x="39" y="160"/>
                  <a:pt x="92" y="110"/>
                  <a:pt x="128" y="77"/>
                </a:cubicBezTo>
                <a:cubicBezTo>
                  <a:pt x="164" y="43"/>
                  <a:pt x="215" y="22"/>
                  <a:pt x="238" y="7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7" name="Freeform 237"/>
          <p:cNvSpPr>
            <a:spLocks/>
          </p:cNvSpPr>
          <p:nvPr/>
        </p:nvSpPr>
        <p:spPr bwMode="auto">
          <a:xfrm>
            <a:off x="3905756" y="3022601"/>
            <a:ext cx="720725" cy="720725"/>
          </a:xfrm>
          <a:custGeom>
            <a:avLst/>
            <a:gdLst>
              <a:gd name="T0" fmla="*/ 2147483646 w 1436"/>
              <a:gd name="T1" fmla="*/ 2147483646 h 1522"/>
              <a:gd name="T2" fmla="*/ 2147483646 w 1436"/>
              <a:gd name="T3" fmla="*/ 2147483646 h 1522"/>
              <a:gd name="T4" fmla="*/ 2147483646 w 1436"/>
              <a:gd name="T5" fmla="*/ 2147483646 h 1522"/>
              <a:gd name="T6" fmla="*/ 2147483646 w 1436"/>
              <a:gd name="T7" fmla="*/ 2147483646 h 1522"/>
              <a:gd name="T8" fmla="*/ 2147483646 w 1436"/>
              <a:gd name="T9" fmla="*/ 2147483646 h 1522"/>
              <a:gd name="T10" fmla="*/ 2147483646 w 1436"/>
              <a:gd name="T11" fmla="*/ 2147483646 h 1522"/>
              <a:gd name="T12" fmla="*/ 2147483646 w 1436"/>
              <a:gd name="T13" fmla="*/ 2147483646 h 1522"/>
              <a:gd name="T14" fmla="*/ 2147483646 w 1436"/>
              <a:gd name="T15" fmla="*/ 2147483646 h 1522"/>
              <a:gd name="T16" fmla="*/ 2147483646 w 1436"/>
              <a:gd name="T17" fmla="*/ 2147483646 h 1522"/>
              <a:gd name="T18" fmla="*/ 2147483646 w 1436"/>
              <a:gd name="T19" fmla="*/ 2147483646 h 1522"/>
              <a:gd name="T20" fmla="*/ 2147483646 w 1436"/>
              <a:gd name="T21" fmla="*/ 2147483646 h 15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36" h="1522">
                <a:moveTo>
                  <a:pt x="602" y="22"/>
                </a:moveTo>
                <a:cubicBezTo>
                  <a:pt x="642" y="13"/>
                  <a:pt x="698" y="13"/>
                  <a:pt x="746" y="22"/>
                </a:cubicBezTo>
                <a:cubicBezTo>
                  <a:pt x="794" y="32"/>
                  <a:pt x="794" y="0"/>
                  <a:pt x="890" y="79"/>
                </a:cubicBezTo>
                <a:cubicBezTo>
                  <a:pt x="986" y="158"/>
                  <a:pt x="1234" y="340"/>
                  <a:pt x="1322" y="494"/>
                </a:cubicBezTo>
                <a:cubicBezTo>
                  <a:pt x="1410" y="648"/>
                  <a:pt x="1436" y="857"/>
                  <a:pt x="1420" y="1005"/>
                </a:cubicBezTo>
                <a:cubicBezTo>
                  <a:pt x="1404" y="1153"/>
                  <a:pt x="1379" y="1300"/>
                  <a:pt x="1226" y="1380"/>
                </a:cubicBezTo>
                <a:cubicBezTo>
                  <a:pt x="1073" y="1460"/>
                  <a:pt x="695" y="1522"/>
                  <a:pt x="503" y="1484"/>
                </a:cubicBezTo>
                <a:cubicBezTo>
                  <a:pt x="311" y="1446"/>
                  <a:pt x="148" y="1294"/>
                  <a:pt x="74" y="1153"/>
                </a:cubicBezTo>
                <a:cubicBezTo>
                  <a:pt x="0" y="1012"/>
                  <a:pt x="15" y="793"/>
                  <a:pt x="57" y="640"/>
                </a:cubicBezTo>
                <a:cubicBezTo>
                  <a:pt x="99" y="487"/>
                  <a:pt x="234" y="337"/>
                  <a:pt x="325" y="234"/>
                </a:cubicBezTo>
                <a:cubicBezTo>
                  <a:pt x="416" y="131"/>
                  <a:pt x="544" y="66"/>
                  <a:pt x="602" y="22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云形标注 1"/>
          <p:cNvSpPr>
            <a:spLocks noChangeArrowheads="1"/>
          </p:cNvSpPr>
          <p:nvPr/>
        </p:nvSpPr>
        <p:spPr bwMode="auto">
          <a:xfrm>
            <a:off x="8417720" y="3193960"/>
            <a:ext cx="2232025" cy="1114321"/>
          </a:xfrm>
          <a:prstGeom prst="cloudCallout">
            <a:avLst>
              <a:gd name="adj1" fmla="val -36399"/>
              <a:gd name="adj2" fmla="val 6703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如何通过遍历输出从大到小的序列？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69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69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169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69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69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169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69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167" grpId="0"/>
      <p:bldP spid="169191" grpId="0" animBg="1"/>
      <p:bldP spid="169191" grpId="1" animBg="1"/>
      <p:bldP spid="169192" grpId="0" animBg="1"/>
      <p:bldP spid="169192" grpId="1" animBg="1"/>
      <p:bldP spid="169193" grpId="0" animBg="1"/>
      <p:bldP spid="169193" grpId="1" animBg="1"/>
      <p:bldP spid="169194" grpId="0" animBg="1"/>
      <p:bldP spid="169194" grpId="1" animBg="1"/>
      <p:bldP spid="169195" grpId="0" animBg="1"/>
      <p:bldP spid="169195" grpId="1" animBg="1"/>
      <p:bldP spid="169196" grpId="0" animBg="1"/>
      <p:bldP spid="169196" grpId="1" animBg="1"/>
      <p:bldP spid="169197" grpId="0" animBg="1"/>
      <p:bldP spid="169197" grpId="1" animBg="1"/>
      <p:bldP spid="3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1271464" y="1124744"/>
            <a:ext cx="10199687" cy="539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二叉搜索树采用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二叉链表</a:t>
            </a:r>
            <a:r>
              <a:rPr lang="zh-CN" altLang="en-US" sz="2400" dirty="0">
                <a:latin typeface="Times New Roman" panose="02020603050405020304" pitchFamily="18" charset="0"/>
              </a:rPr>
              <a:t>作为存储表示，但由于结点常用关键码表征，因此在二叉树结点类定义中应增加一些重载操作，用以定义元素之间以及元素与关键码之间的比较。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二叉搜索树类也可以定义为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二叉树类的派生类</a:t>
            </a:r>
            <a:r>
              <a:rPr lang="zh-CN" altLang="en-US" sz="2400" dirty="0">
                <a:latin typeface="Times New Roman" panose="02020603050405020304" pitchFamily="18" charset="0"/>
              </a:rPr>
              <a:t>，但它有自己特有的操作，比如求最小值、最大值，另外搜索、插入和删除操作的含义也不同。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二叉搜索树的类</a:t>
            </a:r>
            <a:r>
              <a:rPr lang="zh-CN" alt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lang="en-US" altLang="zh-CN" sz="240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template </a:t>
            </a:r>
            <a:r>
              <a:rPr lang="en-US" altLang="zh-CN" sz="2400" dirty="0">
                <a:latin typeface="Times New Roman" panose="02020603050405020304" pitchFamily="18" charset="0"/>
              </a:rPr>
              <a:t>&lt;class E, class K&gt;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 {</a:t>
            </a:r>
            <a:r>
              <a:rPr lang="en-US" altLang="zh-CN" sz="2600" dirty="0">
                <a:latin typeface="Times New Roman" panose="02020603050405020304" pitchFamily="18" charset="0"/>
              </a:rPr>
              <a:t>                   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二叉搜索树结点类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E data;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*left, *right;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函数成员：略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9213" name="Rectangle 13"/>
          <p:cNvSpPr>
            <a:spLocks noChangeArrowheads="1"/>
          </p:cNvSpPr>
          <p:nvPr/>
        </p:nvSpPr>
        <p:spPr bwMode="auto">
          <a:xfrm>
            <a:off x="911226" y="-65462"/>
            <a:ext cx="51127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二叉搜索树的类定义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1847850" y="1196976"/>
            <a:ext cx="8675688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template &lt;class E, class K&gt;</a:t>
            </a:r>
            <a:endParaRPr kumimoji="0" lang="zh-CN" altLang="en-US" sz="220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class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BST</a:t>
            </a:r>
            <a:r>
              <a:rPr kumimoji="0" lang="en-US" altLang="zh-CN" sz="2200">
                <a:latin typeface="Times New Roman" panose="02020603050405020304" pitchFamily="18" charset="0"/>
              </a:rPr>
              <a:t> {                               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二叉搜索树类定义</a:t>
            </a:r>
            <a:endParaRPr kumimoji="0"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BST(K value);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                               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>
                <a:latin typeface="Times New Roman" panose="02020603050405020304" pitchFamily="18" charset="0"/>
              </a:rPr>
              <a:t>bool Search(const K x) const 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           { return (Search(x, root)!=NULL) ? true : false;  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      其他函数：略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private: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BSTNode&lt;E, K&gt; *root;                              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二叉搜索树的根指针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BSTNode&lt;E, K&gt; *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Search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K x, BSTNode&lt;E, K&gt; *ptr) ;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搜索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bool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Insert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E&amp; e1, BSTNode&lt;E, K&gt; *&amp;ptr) ;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递归：插入</a:t>
            </a:r>
            <a:endParaRPr kumimoji="0" lang="en-US" altLang="zh-CN" sz="220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bool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Remove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K x, BSTNode&lt;E, K&gt; *&amp;ptr) ;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递归：删除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      其他函数：略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};</a:t>
            </a:r>
            <a:endParaRPr kumimoji="0" lang="zh-CN" altLang="en-US" sz="2200">
              <a:latin typeface="Times New Roman" panose="02020603050405020304" pitchFamily="18" charset="0"/>
            </a:endParaRPr>
          </a:p>
        </p:txBody>
      </p:sp>
      <p:sp>
        <p:nvSpPr>
          <p:cNvPr id="173067" name="Rectangle 11"/>
          <p:cNvSpPr>
            <a:spLocks noChangeArrowheads="1"/>
          </p:cNvSpPr>
          <p:nvPr/>
        </p:nvSpPr>
        <p:spPr bwMode="auto">
          <a:xfrm>
            <a:off x="839416" y="-45968"/>
            <a:ext cx="66247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二叉搜索树的类定义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（续）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1343472" y="1124745"/>
            <a:ext cx="10081368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在二叉搜索树上的搜索，是一个从根结点开始，沿某一个分支逐层向下进行比较判等的过程。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假设要搜索关键码为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的元素，先从根结点开始，如果根指针为空，则</a:t>
            </a:r>
            <a:r>
              <a:rPr kumimoji="0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；否则将给定值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与根结点的关键码进行比较：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等于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，返回搜索到的结点地址；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根结点的关键码，则在左子树中继续搜索；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根结点的关键码，则在右子树中继续搜索。</a:t>
            </a:r>
          </a:p>
          <a:p>
            <a:pPr lvl="1">
              <a:spcBef>
                <a:spcPct val="3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二叉搜索树的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效率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就在于只需搜索两个子树之一。</a:t>
            </a:r>
          </a:p>
        </p:txBody>
      </p:sp>
      <p:sp>
        <p:nvSpPr>
          <p:cNvPr id="58376" name="Rectangle 10"/>
          <p:cNvSpPr>
            <a:spLocks noChangeArrowheads="1"/>
          </p:cNvSpPr>
          <p:nvPr/>
        </p:nvSpPr>
        <p:spPr bwMode="auto">
          <a:xfrm>
            <a:off x="911424" y="20878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7.2.2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二叉搜索树的搜索</a:t>
            </a:r>
          </a:p>
        </p:txBody>
      </p:sp>
      <p:sp>
        <p:nvSpPr>
          <p:cNvPr id="2" name="矩形 1"/>
          <p:cNvSpPr/>
          <p:nvPr/>
        </p:nvSpPr>
        <p:spPr>
          <a:xfrm>
            <a:off x="7139992" y="6021288"/>
            <a:ext cx="295232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u="sng" dirty="0">
                <a:solidFill>
                  <a:srgbClr val="FF0000"/>
                </a:solidFill>
              </a:rPr>
              <a:t>二叉树，本质上，是对链表和数组的一个折中</a:t>
            </a:r>
          </a:p>
        </p:txBody>
      </p:sp>
      <p:pic>
        <p:nvPicPr>
          <p:cNvPr id="10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8" y="5622456"/>
            <a:ext cx="897804" cy="123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4"/>
          <p:cNvSpPr txBox="1">
            <a:spLocks noChangeArrowheads="1"/>
          </p:cNvSpPr>
          <p:nvPr/>
        </p:nvSpPr>
        <p:spPr bwMode="auto">
          <a:xfrm>
            <a:off x="2063750" y="1773239"/>
            <a:ext cx="8280400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BSTNode&lt;E, K&gt; *BST&lt;E, K&gt; :: Search( const K x, BSTNode&lt;E, K&gt; *ptr)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66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私有函数：在以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为根的二叉搜索树中递归搜索结点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if ( ptr </a:t>
            </a:r>
            <a:r>
              <a:rPr lang="en-US" altLang="zh-CN" sz="2600" i="1">
                <a:latin typeface="Times New Roman" panose="02020603050405020304" pitchFamily="18" charset="0"/>
              </a:rPr>
              <a:t>==</a:t>
            </a:r>
            <a:r>
              <a:rPr lang="en-US" altLang="zh-CN" sz="2600">
                <a:latin typeface="Times New Roman" panose="02020603050405020304" pitchFamily="18" charset="0"/>
              </a:rPr>
              <a:t> NULL ) return NULL;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else if (x &lt; ptr-&gt;data )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在左子树搜索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return Search( x, ptr-&gt;left );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else if ( x &gt; ptr-&gt;data )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在右子树搜索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600">
                <a:latin typeface="Times New Roman" panose="02020603050405020304" pitchFamily="18" charset="0"/>
              </a:rPr>
              <a:t>return Search( x, ptr-&gt;right );		      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else return ptr;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相等，搜索成功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2285" name="Rectangle 13"/>
          <p:cNvSpPr>
            <a:spLocks noChangeArrowheads="1"/>
          </p:cNvSpPr>
          <p:nvPr/>
        </p:nvSpPr>
        <p:spPr bwMode="auto">
          <a:xfrm>
            <a:off x="1919288" y="1125538"/>
            <a:ext cx="82804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与折半搜索类似，也可以写迭代或递归算法。</a:t>
            </a:r>
          </a:p>
        </p:txBody>
      </p:sp>
      <p:sp>
        <p:nvSpPr>
          <p:cNvPr id="182286" name="Rectangle 14"/>
          <p:cNvSpPr>
            <a:spLocks noChangeArrowheads="1"/>
          </p:cNvSpPr>
          <p:nvPr/>
        </p:nvSpPr>
        <p:spPr bwMode="auto">
          <a:xfrm>
            <a:off x="907619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的搜索算法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3" name="Text Box 10"/>
          <p:cNvSpPr txBox="1">
            <a:spLocks noChangeArrowheads="1"/>
          </p:cNvSpPr>
          <p:nvPr/>
        </p:nvSpPr>
        <p:spPr bwMode="auto">
          <a:xfrm>
            <a:off x="2030413" y="1412875"/>
            <a:ext cx="8458200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BSTNode&lt;E, K&gt; *BST&lt;E, K&gt; :: Search( const K x, BSTNode&lt;E, K&gt; *ptr) const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二叉搜索树的迭代的搜索算法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BSTNode&lt;E, K&gt; *p = ptr;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从根开始搜索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while ( p</a:t>
            </a:r>
            <a:r>
              <a:rPr lang="zh-CN" altLang="en-US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</a:rPr>
              <a:t>!= NULL ) 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 if ( x == p-&gt;data ) return p;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else if ( x &lt; p-&gt;data ) p</a:t>
            </a:r>
            <a:r>
              <a:rPr lang="zh-CN" altLang="en-US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</a:rPr>
              <a:t>= p-&gt;left;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沿左子树搜索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</a:t>
            </a:r>
            <a:r>
              <a:rPr lang="en-US" altLang="zh-CN" sz="2600">
                <a:latin typeface="Times New Roman" panose="02020603050405020304" pitchFamily="18" charset="0"/>
              </a:rPr>
              <a:t>else p = p-&gt;right;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沿右子树搜索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return p;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  <a:r>
              <a:rPr lang="en-US" altLang="zh-CN" sz="24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84331" name="Rectangle 11"/>
          <p:cNvSpPr>
            <a:spLocks noChangeArrowheads="1"/>
          </p:cNvSpPr>
          <p:nvPr/>
        </p:nvSpPr>
        <p:spPr bwMode="auto">
          <a:xfrm>
            <a:off x="905914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的搜索算法（续）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云形标注 1"/>
          <p:cNvSpPr>
            <a:spLocks noChangeArrowheads="1"/>
          </p:cNvSpPr>
          <p:nvPr/>
        </p:nvSpPr>
        <p:spPr bwMode="auto">
          <a:xfrm>
            <a:off x="7032626" y="5210673"/>
            <a:ext cx="2232025" cy="1114321"/>
          </a:xfrm>
          <a:prstGeom prst="cloudCallout">
            <a:avLst>
              <a:gd name="adj1" fmla="val -51858"/>
              <a:gd name="adj2" fmla="val -591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递归和迭代实现哪个更好？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124"/>
          <p:cNvGrpSpPr>
            <a:grpSpLocks/>
          </p:cNvGrpSpPr>
          <p:nvPr/>
        </p:nvGrpSpPr>
        <p:grpSpPr bwMode="auto">
          <a:xfrm>
            <a:off x="4257675" y="1628776"/>
            <a:ext cx="3494088" cy="2473325"/>
            <a:chOff x="1722" y="1026"/>
            <a:chExt cx="2201" cy="1558"/>
          </a:xfrm>
        </p:grpSpPr>
        <p:sp>
          <p:nvSpPr>
            <p:cNvPr id="61468" name="Line 5"/>
            <p:cNvSpPr>
              <a:spLocks noChangeShapeType="1"/>
            </p:cNvSpPr>
            <p:nvPr/>
          </p:nvSpPr>
          <p:spPr bwMode="auto">
            <a:xfrm flipH="1">
              <a:off x="3243" y="2069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9" name="Line 6"/>
            <p:cNvSpPr>
              <a:spLocks noChangeShapeType="1"/>
            </p:cNvSpPr>
            <p:nvPr/>
          </p:nvSpPr>
          <p:spPr bwMode="auto">
            <a:xfrm>
              <a:off x="3590" y="2069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0" name="Oval 7"/>
            <p:cNvSpPr>
              <a:spLocks noChangeArrowheads="1"/>
            </p:cNvSpPr>
            <p:nvPr/>
          </p:nvSpPr>
          <p:spPr bwMode="auto">
            <a:xfrm>
              <a:off x="3379" y="181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1471" name="Oval 8"/>
            <p:cNvSpPr>
              <a:spLocks noChangeArrowheads="1"/>
            </p:cNvSpPr>
            <p:nvPr/>
          </p:nvSpPr>
          <p:spPr bwMode="auto">
            <a:xfrm>
              <a:off x="3120" y="226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61472" name="Line 9"/>
            <p:cNvSpPr>
              <a:spLocks noChangeShapeType="1"/>
            </p:cNvSpPr>
            <p:nvPr/>
          </p:nvSpPr>
          <p:spPr bwMode="auto">
            <a:xfrm flipH="1">
              <a:off x="2109" y="2024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3" name="Line 10"/>
            <p:cNvSpPr>
              <a:spLocks noChangeShapeType="1"/>
            </p:cNvSpPr>
            <p:nvPr/>
          </p:nvSpPr>
          <p:spPr bwMode="auto">
            <a:xfrm>
              <a:off x="2245" y="1616"/>
              <a:ext cx="272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4" name="Line 11"/>
            <p:cNvSpPr>
              <a:spLocks noChangeShapeType="1"/>
            </p:cNvSpPr>
            <p:nvPr/>
          </p:nvSpPr>
          <p:spPr bwMode="auto">
            <a:xfrm flipH="1">
              <a:off x="1911" y="1207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5" name="Line 12"/>
            <p:cNvSpPr>
              <a:spLocks noChangeShapeType="1"/>
            </p:cNvSpPr>
            <p:nvPr/>
          </p:nvSpPr>
          <p:spPr bwMode="auto">
            <a:xfrm flipH="1">
              <a:off x="2819" y="1615"/>
              <a:ext cx="226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6" name="Line 13"/>
            <p:cNvSpPr>
              <a:spLocks noChangeShapeType="1"/>
            </p:cNvSpPr>
            <p:nvPr/>
          </p:nvSpPr>
          <p:spPr bwMode="auto">
            <a:xfrm>
              <a:off x="2728" y="1207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7" name="Oval 14"/>
            <p:cNvSpPr>
              <a:spLocks noChangeArrowheads="1"/>
            </p:cNvSpPr>
            <p:nvPr/>
          </p:nvSpPr>
          <p:spPr bwMode="auto">
            <a:xfrm>
              <a:off x="2519" y="10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78" name="Oval 15"/>
            <p:cNvSpPr>
              <a:spLocks noChangeArrowheads="1"/>
            </p:cNvSpPr>
            <p:nvPr/>
          </p:nvSpPr>
          <p:spPr bwMode="auto">
            <a:xfrm>
              <a:off x="3635" y="226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61479" name="Oval 16"/>
            <p:cNvSpPr>
              <a:spLocks noChangeArrowheads="1"/>
            </p:cNvSpPr>
            <p:nvPr/>
          </p:nvSpPr>
          <p:spPr bwMode="auto">
            <a:xfrm>
              <a:off x="2712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1480" name="Oval 17"/>
            <p:cNvSpPr>
              <a:spLocks noChangeArrowheads="1"/>
            </p:cNvSpPr>
            <p:nvPr/>
          </p:nvSpPr>
          <p:spPr bwMode="auto">
            <a:xfrm>
              <a:off x="2079" y="140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1481" name="Oval 18"/>
            <p:cNvSpPr>
              <a:spLocks noChangeArrowheads="1"/>
            </p:cNvSpPr>
            <p:nvPr/>
          </p:nvSpPr>
          <p:spPr bwMode="auto">
            <a:xfrm>
              <a:off x="2971" y="14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1482" name="Oval 19"/>
            <p:cNvSpPr>
              <a:spLocks noChangeArrowheads="1"/>
            </p:cNvSpPr>
            <p:nvPr/>
          </p:nvSpPr>
          <p:spPr bwMode="auto">
            <a:xfrm>
              <a:off x="1722" y="18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1483" name="Oval 20"/>
            <p:cNvSpPr>
              <a:spLocks noChangeArrowheads="1"/>
            </p:cNvSpPr>
            <p:nvPr/>
          </p:nvSpPr>
          <p:spPr bwMode="auto">
            <a:xfrm>
              <a:off x="2018" y="229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61484" name="Oval 21"/>
            <p:cNvSpPr>
              <a:spLocks noChangeArrowheads="1"/>
            </p:cNvSpPr>
            <p:nvPr/>
          </p:nvSpPr>
          <p:spPr bwMode="auto">
            <a:xfrm>
              <a:off x="2258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3255" name="Text Box 23"/>
          <p:cNvSpPr txBox="1">
            <a:spLocks noChangeArrowheads="1"/>
          </p:cNvSpPr>
          <p:nvPr/>
        </p:nvSpPr>
        <p:spPr bwMode="auto">
          <a:xfrm>
            <a:off x="3168650" y="160337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23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3256" name="Line 24"/>
          <p:cNvSpPr>
            <a:spLocks noChangeShapeType="1"/>
          </p:cNvSpPr>
          <p:nvPr/>
        </p:nvSpPr>
        <p:spPr bwMode="auto">
          <a:xfrm rot="193361" flipH="1">
            <a:off x="5124450" y="1916114"/>
            <a:ext cx="323850" cy="312737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7" name="Line 25"/>
          <p:cNvSpPr>
            <a:spLocks noChangeShapeType="1"/>
          </p:cNvSpPr>
          <p:nvPr/>
        </p:nvSpPr>
        <p:spPr bwMode="auto">
          <a:xfrm rot="-187413">
            <a:off x="5278439" y="2578100"/>
            <a:ext cx="179387" cy="323850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8" name="Line 26"/>
          <p:cNvSpPr>
            <a:spLocks noChangeShapeType="1"/>
          </p:cNvSpPr>
          <p:nvPr/>
        </p:nvSpPr>
        <p:spPr bwMode="auto">
          <a:xfrm flipH="1">
            <a:off x="4930775" y="3322639"/>
            <a:ext cx="215900" cy="287337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9" name="Text Box 27"/>
          <p:cNvSpPr txBox="1">
            <a:spLocks noChangeArrowheads="1"/>
          </p:cNvSpPr>
          <p:nvPr/>
        </p:nvSpPr>
        <p:spPr bwMode="auto">
          <a:xfrm>
            <a:off x="7175500" y="1603375"/>
            <a:ext cx="130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endParaRPr lang="en-US" altLang="zh-CN" sz="2400" b="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60" name="Text Box 28"/>
          <p:cNvSpPr txBox="1">
            <a:spLocks noChangeArrowheads="1"/>
          </p:cNvSpPr>
          <p:nvPr/>
        </p:nvSpPr>
        <p:spPr bwMode="auto">
          <a:xfrm>
            <a:off x="2136776" y="3929063"/>
            <a:ext cx="172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搜索成功！</a:t>
            </a:r>
          </a:p>
        </p:txBody>
      </p:sp>
      <p:sp>
        <p:nvSpPr>
          <p:cNvPr id="223261" name="Text Box 29"/>
          <p:cNvSpPr txBox="1">
            <a:spLocks noChangeArrowheads="1"/>
          </p:cNvSpPr>
          <p:nvPr/>
        </p:nvSpPr>
        <p:spPr bwMode="auto">
          <a:xfrm>
            <a:off x="5159375" y="5445125"/>
            <a:ext cx="2160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搜索失败！</a:t>
            </a:r>
            <a:endParaRPr lang="zh-CN" altLang="en-US" sz="240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23288" name="Group 56"/>
          <p:cNvGrpSpPr>
            <a:grpSpLocks/>
          </p:cNvGrpSpPr>
          <p:nvPr/>
        </p:nvGrpSpPr>
        <p:grpSpPr bwMode="auto">
          <a:xfrm>
            <a:off x="6600825" y="4076700"/>
            <a:ext cx="915988" cy="1174750"/>
            <a:chOff x="3072" y="2496"/>
            <a:chExt cx="577" cy="740"/>
          </a:xfrm>
        </p:grpSpPr>
        <p:sp>
          <p:nvSpPr>
            <p:cNvPr id="61465" name="Line 57"/>
            <p:cNvSpPr>
              <a:spLocks noChangeShapeType="1"/>
            </p:cNvSpPr>
            <p:nvPr/>
          </p:nvSpPr>
          <p:spPr bwMode="auto">
            <a:xfrm flipH="1">
              <a:off x="3319" y="2496"/>
              <a:ext cx="330" cy="409"/>
            </a:xfrm>
            <a:prstGeom prst="line">
              <a:avLst/>
            </a:prstGeom>
            <a:noFill/>
            <a:ln w="44450">
              <a:solidFill>
                <a:srgbClr val="00CC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6" name="Oval 58"/>
            <p:cNvSpPr>
              <a:spLocks noChangeArrowheads="1"/>
            </p:cNvSpPr>
            <p:nvPr/>
          </p:nvSpPr>
          <p:spPr bwMode="auto">
            <a:xfrm>
              <a:off x="3072" y="2867"/>
              <a:ext cx="326" cy="314"/>
            </a:xfrm>
            <a:prstGeom prst="ellipse">
              <a:avLst/>
            </a:prstGeom>
            <a:solidFill>
              <a:srgbClr val="00CCFF"/>
            </a:solidFill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61467" name="Text Box 59"/>
            <p:cNvSpPr txBox="1">
              <a:spLocks noChangeArrowheads="1"/>
            </p:cNvSpPr>
            <p:nvPr/>
          </p:nvSpPr>
          <p:spPr bwMode="auto">
            <a:xfrm>
              <a:off x="3079" y="2880"/>
              <a:ext cx="456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chemeClr val="bg2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</p:grpSp>
      <p:sp>
        <p:nvSpPr>
          <p:cNvPr id="223292" name="Line 60"/>
          <p:cNvSpPr>
            <a:spLocks noChangeShapeType="1"/>
          </p:cNvSpPr>
          <p:nvPr/>
        </p:nvSpPr>
        <p:spPr bwMode="auto">
          <a:xfrm rot="193361">
            <a:off x="6024564" y="1916114"/>
            <a:ext cx="357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26" name="Text Box 94"/>
          <p:cNvSpPr txBox="1">
            <a:spLocks noChangeArrowheads="1"/>
          </p:cNvSpPr>
          <p:nvPr/>
        </p:nvSpPr>
        <p:spPr bwMode="auto">
          <a:xfrm>
            <a:off x="1847850" y="4505326"/>
            <a:ext cx="3348038" cy="436563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搜索路径：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53, 17, 45, 23</a:t>
            </a:r>
          </a:p>
        </p:txBody>
      </p:sp>
      <p:sp>
        <p:nvSpPr>
          <p:cNvPr id="223332" name="Line 100"/>
          <p:cNvSpPr>
            <a:spLocks noChangeShapeType="1"/>
          </p:cNvSpPr>
          <p:nvPr/>
        </p:nvSpPr>
        <p:spPr bwMode="auto">
          <a:xfrm>
            <a:off x="4321176" y="1819275"/>
            <a:ext cx="1008063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223333" name="Text Box 101"/>
          <p:cNvSpPr txBox="1">
            <a:spLocks noChangeArrowheads="1"/>
          </p:cNvSpPr>
          <p:nvPr/>
        </p:nvSpPr>
        <p:spPr bwMode="auto">
          <a:xfrm>
            <a:off x="6743701" y="5373689"/>
            <a:ext cx="3311525" cy="771525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如果是插入操作，此时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作为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94</a:t>
            </a: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的左孩子插入！</a:t>
            </a:r>
          </a:p>
        </p:txBody>
      </p:sp>
      <p:sp>
        <p:nvSpPr>
          <p:cNvPr id="223334" name="Line 102"/>
          <p:cNvSpPr>
            <a:spLocks noChangeShapeType="1"/>
          </p:cNvSpPr>
          <p:nvPr/>
        </p:nvSpPr>
        <p:spPr bwMode="auto">
          <a:xfrm>
            <a:off x="6167438" y="1819275"/>
            <a:ext cx="1008062" cy="0"/>
          </a:xfrm>
          <a:prstGeom prst="line">
            <a:avLst/>
          </a:prstGeom>
          <a:noFill/>
          <a:ln w="38100">
            <a:solidFill>
              <a:srgbClr val="00C08E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223357" name="Line 125"/>
          <p:cNvSpPr>
            <a:spLocks noChangeShapeType="1"/>
          </p:cNvSpPr>
          <p:nvPr/>
        </p:nvSpPr>
        <p:spPr bwMode="auto">
          <a:xfrm>
            <a:off x="7358064" y="3251200"/>
            <a:ext cx="217487" cy="300038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58" name="Line 126"/>
          <p:cNvSpPr>
            <a:spLocks noChangeShapeType="1"/>
          </p:cNvSpPr>
          <p:nvPr/>
        </p:nvSpPr>
        <p:spPr bwMode="auto">
          <a:xfrm flipH="1">
            <a:off x="7175500" y="4076701"/>
            <a:ext cx="230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59" name="Line 127"/>
          <p:cNvSpPr>
            <a:spLocks noChangeShapeType="1"/>
          </p:cNvSpPr>
          <p:nvPr/>
        </p:nvSpPr>
        <p:spPr bwMode="auto">
          <a:xfrm rot="193361">
            <a:off x="6743700" y="2555876"/>
            <a:ext cx="357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60" name="Rectangle 128"/>
          <p:cNvSpPr>
            <a:spLocks noChangeArrowheads="1"/>
          </p:cNvSpPr>
          <p:nvPr/>
        </p:nvSpPr>
        <p:spPr bwMode="auto">
          <a:xfrm>
            <a:off x="879720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的搜索过程示例</a:t>
            </a:r>
            <a:endParaRPr kumimoji="0" lang="zh-CN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2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32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3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3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000"/>
                                        <p:tgtEl>
                                          <p:spTgt spid="22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32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33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33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33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3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0"/>
                                        <p:tgtEl>
                                          <p:spTgt spid="2232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55" grpId="0" build="p" autoUpdateAnimBg="0"/>
      <p:bldP spid="223256" grpId="0" animBg="1"/>
      <p:bldP spid="223257" grpId="0" animBg="1"/>
      <p:bldP spid="223258" grpId="0" animBg="1"/>
      <p:bldP spid="223259" grpId="0" build="p" autoUpdateAnimBg="0"/>
      <p:bldP spid="223260" grpId="0" build="p" autoUpdateAnimBg="0" advAuto="5000"/>
      <p:bldP spid="223261" grpId="0" build="p" autoUpdateAnimBg="0" advAuto="3000"/>
      <p:bldP spid="223292" grpId="0" animBg="1"/>
      <p:bldP spid="223326" grpId="0" animBg="1"/>
      <p:bldP spid="223332" grpId="0" animBg="1"/>
      <p:bldP spid="223333" grpId="0" animBg="1"/>
      <p:bldP spid="223334" grpId="0" animBg="1"/>
      <p:bldP spid="223357" grpId="0" animBg="1"/>
      <p:bldP spid="223358" grpId="0" animBg="1"/>
      <p:bldP spid="2233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9416" y="44624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现实应用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3432" y="1052736"/>
            <a:ext cx="10513168" cy="5256584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二叉排序树</a:t>
            </a:r>
            <a:r>
              <a:rPr lang="zh-CN" altLang="en-US" sz="2400" dirty="0"/>
              <a:t>就既有链表的好处，也有数组的好处， 在处理大批量的动态的数据是比较有用，常用于海量数据并发查询，比如数据库；</a:t>
            </a:r>
            <a:endParaRPr lang="en-US" altLang="zh-CN" sz="2400" dirty="0"/>
          </a:p>
          <a:p>
            <a:r>
              <a:rPr lang="zh-CN" altLang="en-US" sz="2400" dirty="0"/>
              <a:t>海量数据中查找最大（最小）的</a:t>
            </a:r>
            <a:r>
              <a:rPr lang="en-US" altLang="zh-CN" sz="2400" dirty="0"/>
              <a:t>k</a:t>
            </a:r>
            <a:r>
              <a:rPr lang="zh-CN" altLang="en-US" sz="2400" dirty="0"/>
              <a:t>个数，使用</a:t>
            </a:r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，查找</a:t>
            </a:r>
            <a:r>
              <a:rPr lang="en-US" altLang="zh-CN" sz="2400" dirty="0"/>
              <a:t>/</a:t>
            </a:r>
            <a:r>
              <a:rPr lang="zh-CN" altLang="en-US" sz="2400" dirty="0"/>
              <a:t>删除</a:t>
            </a:r>
            <a:r>
              <a:rPr lang="en-US" altLang="zh-CN" sz="2400" dirty="0"/>
              <a:t>/</a:t>
            </a:r>
            <a:r>
              <a:rPr lang="zh-CN" altLang="en-US" sz="2400" dirty="0"/>
              <a:t>插入都只需要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logk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在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中</a:t>
            </a:r>
            <a:r>
              <a:rPr lang="en-US" altLang="zh-CN" sz="2400" dirty="0"/>
              <a:t>ext3</a:t>
            </a:r>
            <a:r>
              <a:rPr lang="zh-CN" altLang="en-US" sz="2400" dirty="0"/>
              <a:t>文件系统管理，</a:t>
            </a:r>
            <a:r>
              <a:rPr lang="en-US" altLang="zh-CN" sz="2400" dirty="0">
                <a:solidFill>
                  <a:srgbClr val="FF0000"/>
                </a:solidFill>
              </a:rPr>
              <a:t>AVL</a:t>
            </a:r>
            <a:r>
              <a:rPr lang="zh-CN" altLang="en-US" sz="2400" dirty="0">
                <a:solidFill>
                  <a:srgbClr val="FF0000"/>
                </a:solidFill>
              </a:rPr>
              <a:t>树</a:t>
            </a:r>
            <a:r>
              <a:rPr lang="zh-CN" altLang="en-US" sz="2400" dirty="0"/>
              <a:t>在</a:t>
            </a:r>
            <a:r>
              <a:rPr lang="en-US" altLang="zh-CN" sz="2400" dirty="0"/>
              <a:t>Windows</a:t>
            </a:r>
            <a:r>
              <a:rPr lang="zh-CN" altLang="en-US" sz="2400" dirty="0"/>
              <a:t>对进程地址空间的管理中都得到应用；</a:t>
            </a:r>
            <a:endParaRPr lang="en-US" altLang="zh-CN" sz="2400" dirty="0"/>
          </a:p>
          <a:p>
            <a:r>
              <a:rPr lang="en-US" altLang="zh-CN" sz="2400" dirty="0"/>
              <a:t>C++ STL</a:t>
            </a:r>
            <a:r>
              <a:rPr lang="zh-CN" altLang="en-US" sz="2400" dirty="0"/>
              <a:t>中的</a:t>
            </a:r>
            <a:r>
              <a:rPr lang="en-US" altLang="zh-CN" sz="2400" dirty="0"/>
              <a:t>set/</a:t>
            </a:r>
            <a:r>
              <a:rPr lang="en-US" altLang="zh-CN" sz="2400" dirty="0" err="1"/>
              <a:t>multiset</a:t>
            </a:r>
            <a:r>
              <a:rPr lang="zh-CN" altLang="en-US" sz="2400" dirty="0"/>
              <a:t>、</a:t>
            </a:r>
            <a:r>
              <a:rPr lang="en-US" altLang="zh-CN" sz="2400" dirty="0"/>
              <a:t>map</a:t>
            </a:r>
            <a:r>
              <a:rPr lang="zh-CN" altLang="en-US" sz="2400" dirty="0"/>
              <a:t>，以及</a:t>
            </a:r>
            <a:r>
              <a:rPr lang="en-US" altLang="zh-CN" sz="2400" dirty="0"/>
              <a:t>Linux</a:t>
            </a:r>
            <a:r>
              <a:rPr lang="zh-CN" altLang="en-US" sz="2400" dirty="0"/>
              <a:t>虚拟内存的管理，都是通过</a:t>
            </a:r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去实现的；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B-Tree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B+-</a:t>
            </a:r>
            <a:r>
              <a:rPr lang="en-US" altLang="zh-CN" sz="2400" dirty="0" smtClean="0">
                <a:solidFill>
                  <a:srgbClr val="FF0000"/>
                </a:solidFill>
              </a:rPr>
              <a:t>Tree</a:t>
            </a:r>
            <a:r>
              <a:rPr lang="zh-CN" altLang="en-US" sz="2400" dirty="0"/>
              <a:t>应用在文件系统中的</a:t>
            </a:r>
            <a:r>
              <a:rPr lang="zh-CN" altLang="en-US" sz="2400" dirty="0" smtClean="0"/>
              <a:t>目录管理；</a:t>
            </a:r>
            <a:endParaRPr lang="en-US" altLang="zh-CN" sz="2400" dirty="0"/>
          </a:p>
          <a:p>
            <a:r>
              <a:rPr lang="zh-CN" altLang="en-US" sz="2400" dirty="0"/>
              <a:t>路由器中的路由搜索引擎；</a:t>
            </a:r>
            <a:endParaRPr lang="en-US" altLang="zh-CN" sz="2400" dirty="0"/>
          </a:p>
          <a:p>
            <a:r>
              <a:rPr lang="zh-CN" altLang="en-US" sz="2400" u="sng" dirty="0">
                <a:solidFill>
                  <a:srgbClr val="0000FF"/>
                </a:solidFill>
              </a:rPr>
              <a:t>二叉树，本质上，是对链表和数组的一个折中。</a:t>
            </a:r>
          </a:p>
          <a:p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888088" y="6309320"/>
            <a:ext cx="5256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https://blog.csdn.net/fadbgfnbxb/article/details/88701343</a:t>
            </a:r>
            <a:endParaRPr lang="en-US" altLang="zh-CN" sz="1400" dirty="0"/>
          </a:p>
          <a:p>
            <a:r>
              <a:rPr lang="en-US" altLang="zh-CN" sz="1400" dirty="0"/>
              <a:t>https://blog.csdn.net/sinat_23619409/article/details/80309652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62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839416" y="0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7.2.3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二叉搜索树的插入</a:t>
            </a:r>
          </a:p>
        </p:txBody>
      </p:sp>
      <p:sp>
        <p:nvSpPr>
          <p:cNvPr id="62472" name="Rectangle 10"/>
          <p:cNvSpPr>
            <a:spLocks noChangeArrowheads="1"/>
          </p:cNvSpPr>
          <p:nvPr/>
        </p:nvSpPr>
        <p:spPr bwMode="auto">
          <a:xfrm>
            <a:off x="2062931" y="1340768"/>
            <a:ext cx="8137525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思想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若要在二叉搜索树中插入一个新元素，首先要使用搜索算法检查该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元素在树中是否存在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如果搜索成功，树中已有这个元素，不再插入；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搜索不成功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，则生成新元素结点，把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新结点作为叶结点插入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到搜索操作停止的地方。</a:t>
            </a:r>
          </a:p>
        </p:txBody>
      </p:sp>
      <p:sp>
        <p:nvSpPr>
          <p:cNvPr id="62473" name="云形标注 1"/>
          <p:cNvSpPr>
            <a:spLocks noChangeArrowheads="1"/>
          </p:cNvSpPr>
          <p:nvPr/>
        </p:nvSpPr>
        <p:spPr bwMode="auto">
          <a:xfrm>
            <a:off x="7681093" y="5517482"/>
            <a:ext cx="2232025" cy="719137"/>
          </a:xfrm>
          <a:prstGeom prst="cloudCallout">
            <a:avLst>
              <a:gd name="adj1" fmla="val -68477"/>
              <a:gd name="adj2" fmla="val -154880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黑体" panose="02010609060101010101" pitchFamily="49" charset="-122"/>
              </a:rPr>
              <a:t>动态查找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01" name="Rectangle 9"/>
          <p:cNvSpPr>
            <a:spLocks noChangeArrowheads="1"/>
          </p:cNvSpPr>
          <p:nvPr/>
        </p:nvSpPr>
        <p:spPr bwMode="auto">
          <a:xfrm>
            <a:off x="875508" y="-11148"/>
            <a:ext cx="5364507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的插入算法（递归）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63496" name="Text Box 10"/>
          <p:cNvSpPr txBox="1">
            <a:spLocks noChangeArrowheads="1"/>
          </p:cNvSpPr>
          <p:nvPr/>
        </p:nvSpPr>
        <p:spPr bwMode="auto">
          <a:xfrm>
            <a:off x="1774825" y="1177925"/>
            <a:ext cx="8713788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BST&lt;E, K&gt;::Insert(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E&amp; 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私有函数：在以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为根的二叉搜索树中插入元素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e1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若树中已存在该元</a:t>
            </a:r>
            <a:r>
              <a:rPr lang="zh-CN" altLang="en-US" sz="22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素结点，则不插入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 {              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新结点作为叶结点插入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new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(e1);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创建新结点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{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cout</a:t>
            </a:r>
            <a:r>
              <a:rPr lang="en-US" altLang="zh-CN" sz="2400" dirty="0">
                <a:latin typeface="Times New Roman" panose="02020603050405020304" pitchFamily="18" charset="0"/>
              </a:rPr>
              <a:t> &lt;&lt; “Out of space !” &lt;&lt;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endl</a:t>
            </a:r>
            <a:r>
              <a:rPr lang="en-US" altLang="zh-CN" sz="2400" dirty="0">
                <a:latin typeface="Times New Roman" panose="02020603050405020304" pitchFamily="18" charset="0"/>
              </a:rPr>
              <a:t>;  exit (1);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return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else if (e1&lt;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-&gt;data) Insert(e1,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-&gt;left);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在左子树插入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else if (e1&gt;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-&gt;data) Insert(e1,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-&gt;right);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在右子树插入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    else return false;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464425" y="6092826"/>
            <a:ext cx="2044700" cy="620713"/>
          </a:xfrm>
          <a:prstGeom prst="wedgeRectCallout">
            <a:avLst>
              <a:gd name="adj1" fmla="val -42431"/>
              <a:gd name="adj2" fmla="val -1207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/>
              <a:t>作业</a:t>
            </a:r>
            <a:r>
              <a:rPr lang="en-US" altLang="zh-CN" sz="1400" dirty="0"/>
              <a:t>1</a:t>
            </a:r>
            <a:r>
              <a:rPr lang="zh-CN" altLang="en-US" sz="1400" dirty="0"/>
              <a:t>：请写出</a:t>
            </a:r>
            <a:r>
              <a:rPr lang="en-US" altLang="zh-CN" sz="1400" dirty="0"/>
              <a:t>BST</a:t>
            </a:r>
            <a:r>
              <a:rPr lang="zh-CN" altLang="en-US" sz="1400" dirty="0"/>
              <a:t>的插入函数的非递归实现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6" y="5561014"/>
            <a:ext cx="11588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5" name="Rectangle 9"/>
          <p:cNvSpPr>
            <a:spLocks noChangeArrowheads="1"/>
          </p:cNvSpPr>
          <p:nvPr/>
        </p:nvSpPr>
        <p:spPr bwMode="auto">
          <a:xfrm>
            <a:off x="911424" y="1609"/>
            <a:ext cx="3671887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</a:p>
        </p:txBody>
      </p:sp>
      <p:sp>
        <p:nvSpPr>
          <p:cNvPr id="188426" name="Rectangle 10"/>
          <p:cNvSpPr>
            <a:spLocks noChangeArrowheads="1"/>
          </p:cNvSpPr>
          <p:nvPr/>
        </p:nvSpPr>
        <p:spPr bwMode="auto">
          <a:xfrm>
            <a:off x="1487488" y="1412776"/>
            <a:ext cx="9938492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已知一个元素关键码序列，利用二叉搜索树的插入算法，可以很方便地建立一棵二叉搜索树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思想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从空的二叉搜索树开始，每输入一个数据，就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调用二叉搜索树的插入算法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，将新结点插入到树中，直至输入结束标志。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11238" y="-27384"/>
            <a:ext cx="52562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</a:p>
        </p:txBody>
      </p:sp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1919289" y="981076"/>
            <a:ext cx="8353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输入元素的关键码序列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{ 53, 78, 65, 17, 87, 09, 81, 15 }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，建立二叉搜索树的过程</a:t>
            </a:r>
            <a:r>
              <a:rPr kumimoji="0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89461" name="Oval 21"/>
          <p:cNvSpPr>
            <a:spLocks noChangeArrowheads="1"/>
          </p:cNvSpPr>
          <p:nvPr/>
        </p:nvSpPr>
        <p:spPr bwMode="auto">
          <a:xfrm>
            <a:off x="2279650" y="1916113"/>
            <a:ext cx="457200" cy="457200"/>
          </a:xfrm>
          <a:prstGeom prst="ellipse">
            <a:avLst/>
          </a:prstGeom>
          <a:solidFill>
            <a:srgbClr val="FF7C80"/>
          </a:solidFill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  <a:endParaRPr lang="en-US" altLang="zh-CN" sz="2600" b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9518" name="Group 78"/>
          <p:cNvGrpSpPr>
            <a:grpSpLocks/>
          </p:cNvGrpSpPr>
          <p:nvPr/>
        </p:nvGrpSpPr>
        <p:grpSpPr bwMode="auto">
          <a:xfrm>
            <a:off x="3200400" y="1905000"/>
            <a:ext cx="914400" cy="1143000"/>
            <a:chOff x="1056" y="1200"/>
            <a:chExt cx="576" cy="720"/>
          </a:xfrm>
        </p:grpSpPr>
        <p:sp>
          <p:nvSpPr>
            <p:cNvPr id="65614" name="Line 18"/>
            <p:cNvSpPr>
              <a:spLocks noChangeShapeType="1"/>
            </p:cNvSpPr>
            <p:nvPr/>
          </p:nvSpPr>
          <p:spPr bwMode="auto">
            <a:xfrm>
              <a:off x="1248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5" name="Oval 22"/>
            <p:cNvSpPr>
              <a:spLocks noChangeArrowheads="1"/>
            </p:cNvSpPr>
            <p:nvPr/>
          </p:nvSpPr>
          <p:spPr bwMode="auto">
            <a:xfrm>
              <a:off x="1056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616" name="Oval 23"/>
            <p:cNvSpPr>
              <a:spLocks noChangeArrowheads="1"/>
            </p:cNvSpPr>
            <p:nvPr/>
          </p:nvSpPr>
          <p:spPr bwMode="auto">
            <a:xfrm>
              <a:off x="1344" y="163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  <a:endParaRPr lang="en-US" altLang="zh-CN" sz="2600" b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519" name="Group 79"/>
          <p:cNvGrpSpPr>
            <a:grpSpLocks/>
          </p:cNvGrpSpPr>
          <p:nvPr/>
        </p:nvGrpSpPr>
        <p:grpSpPr bwMode="auto">
          <a:xfrm>
            <a:off x="4676775" y="1884363"/>
            <a:ext cx="914400" cy="1905000"/>
            <a:chOff x="1968" y="1200"/>
            <a:chExt cx="576" cy="1200"/>
          </a:xfrm>
        </p:grpSpPr>
        <p:sp>
          <p:nvSpPr>
            <p:cNvPr id="65609" name="Line 17"/>
            <p:cNvSpPr>
              <a:spLocks noChangeShapeType="1"/>
            </p:cNvSpPr>
            <p:nvPr/>
          </p:nvSpPr>
          <p:spPr bwMode="auto">
            <a:xfrm flipH="1">
              <a:off x="2160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0" name="Line 24"/>
            <p:cNvSpPr>
              <a:spLocks noChangeShapeType="1"/>
            </p:cNvSpPr>
            <p:nvPr/>
          </p:nvSpPr>
          <p:spPr bwMode="auto">
            <a:xfrm>
              <a:off x="2160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1" name="Oval 25"/>
            <p:cNvSpPr>
              <a:spLocks noChangeArrowheads="1"/>
            </p:cNvSpPr>
            <p:nvPr/>
          </p:nvSpPr>
          <p:spPr bwMode="auto">
            <a:xfrm>
              <a:off x="1968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612" name="Oval 26"/>
            <p:cNvSpPr>
              <a:spLocks noChangeArrowheads="1"/>
            </p:cNvSpPr>
            <p:nvPr/>
          </p:nvSpPr>
          <p:spPr bwMode="auto">
            <a:xfrm>
              <a:off x="2256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613" name="Oval 27"/>
            <p:cNvSpPr>
              <a:spLocks noChangeArrowheads="1"/>
            </p:cNvSpPr>
            <p:nvPr/>
          </p:nvSpPr>
          <p:spPr bwMode="auto">
            <a:xfrm>
              <a:off x="2016" y="211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</p:grpSp>
      <p:grpSp>
        <p:nvGrpSpPr>
          <p:cNvPr id="189520" name="Group 80"/>
          <p:cNvGrpSpPr>
            <a:grpSpLocks/>
          </p:cNvGrpSpPr>
          <p:nvPr/>
        </p:nvGrpSpPr>
        <p:grpSpPr bwMode="auto">
          <a:xfrm>
            <a:off x="6311900" y="1884363"/>
            <a:ext cx="1371600" cy="1905000"/>
            <a:chOff x="2976" y="1200"/>
            <a:chExt cx="864" cy="1200"/>
          </a:xfrm>
        </p:grpSpPr>
        <p:sp>
          <p:nvSpPr>
            <p:cNvPr id="65602" name="Line 16"/>
            <p:cNvSpPr>
              <a:spLocks noChangeShapeType="1"/>
            </p:cNvSpPr>
            <p:nvPr/>
          </p:nvSpPr>
          <p:spPr bwMode="auto">
            <a:xfrm flipH="1">
              <a:off x="3168" y="1440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3" name="Line 28"/>
            <p:cNvSpPr>
              <a:spLocks noChangeShapeType="1"/>
            </p:cNvSpPr>
            <p:nvPr/>
          </p:nvSpPr>
          <p:spPr bwMode="auto">
            <a:xfrm flipH="1">
              <a:off x="3456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4" name="Line 29"/>
            <p:cNvSpPr>
              <a:spLocks noChangeShapeType="1"/>
            </p:cNvSpPr>
            <p:nvPr/>
          </p:nvSpPr>
          <p:spPr bwMode="auto">
            <a:xfrm>
              <a:off x="3456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5" name="Oval 30"/>
            <p:cNvSpPr>
              <a:spLocks noChangeArrowheads="1"/>
            </p:cNvSpPr>
            <p:nvPr/>
          </p:nvSpPr>
          <p:spPr bwMode="auto">
            <a:xfrm>
              <a:off x="3264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606" name="Oval 31"/>
            <p:cNvSpPr>
              <a:spLocks noChangeArrowheads="1"/>
            </p:cNvSpPr>
            <p:nvPr/>
          </p:nvSpPr>
          <p:spPr bwMode="auto">
            <a:xfrm>
              <a:off x="3552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607" name="Oval 32"/>
            <p:cNvSpPr>
              <a:spLocks noChangeArrowheads="1"/>
            </p:cNvSpPr>
            <p:nvPr/>
          </p:nvSpPr>
          <p:spPr bwMode="auto">
            <a:xfrm>
              <a:off x="3312" y="211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608" name="Oval 33"/>
            <p:cNvSpPr>
              <a:spLocks noChangeArrowheads="1"/>
            </p:cNvSpPr>
            <p:nvPr/>
          </p:nvSpPr>
          <p:spPr bwMode="auto">
            <a:xfrm>
              <a:off x="2976" y="163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</p:grpSp>
      <p:grpSp>
        <p:nvGrpSpPr>
          <p:cNvPr id="189521" name="Group 81"/>
          <p:cNvGrpSpPr>
            <a:grpSpLocks/>
          </p:cNvGrpSpPr>
          <p:nvPr/>
        </p:nvGrpSpPr>
        <p:grpSpPr bwMode="auto">
          <a:xfrm>
            <a:off x="8375650" y="1884363"/>
            <a:ext cx="1752600" cy="1905000"/>
            <a:chOff x="4224" y="1200"/>
            <a:chExt cx="1104" cy="1200"/>
          </a:xfrm>
        </p:grpSpPr>
        <p:sp>
          <p:nvSpPr>
            <p:cNvPr id="65593" name="Line 15"/>
            <p:cNvSpPr>
              <a:spLocks noChangeShapeType="1"/>
            </p:cNvSpPr>
            <p:nvPr/>
          </p:nvSpPr>
          <p:spPr bwMode="auto">
            <a:xfrm>
              <a:off x="4992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4" name="Line 34"/>
            <p:cNvSpPr>
              <a:spLocks noChangeShapeType="1"/>
            </p:cNvSpPr>
            <p:nvPr/>
          </p:nvSpPr>
          <p:spPr bwMode="auto">
            <a:xfrm flipH="1">
              <a:off x="4416" y="1440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5" name="Line 35"/>
            <p:cNvSpPr>
              <a:spLocks noChangeShapeType="1"/>
            </p:cNvSpPr>
            <p:nvPr/>
          </p:nvSpPr>
          <p:spPr bwMode="auto">
            <a:xfrm flipH="1">
              <a:off x="4704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6" name="Line 36"/>
            <p:cNvSpPr>
              <a:spLocks noChangeShapeType="1"/>
            </p:cNvSpPr>
            <p:nvPr/>
          </p:nvSpPr>
          <p:spPr bwMode="auto">
            <a:xfrm>
              <a:off x="4704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7" name="Oval 37"/>
            <p:cNvSpPr>
              <a:spLocks noChangeArrowheads="1"/>
            </p:cNvSpPr>
            <p:nvPr/>
          </p:nvSpPr>
          <p:spPr bwMode="auto">
            <a:xfrm>
              <a:off x="4512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98" name="Oval 38"/>
            <p:cNvSpPr>
              <a:spLocks noChangeArrowheads="1"/>
            </p:cNvSpPr>
            <p:nvPr/>
          </p:nvSpPr>
          <p:spPr bwMode="auto">
            <a:xfrm>
              <a:off x="4800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99" name="Oval 39"/>
            <p:cNvSpPr>
              <a:spLocks noChangeArrowheads="1"/>
            </p:cNvSpPr>
            <p:nvPr/>
          </p:nvSpPr>
          <p:spPr bwMode="auto">
            <a:xfrm>
              <a:off x="4560" y="211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600" name="Oval 40"/>
            <p:cNvSpPr>
              <a:spLocks noChangeArrowheads="1"/>
            </p:cNvSpPr>
            <p:nvPr/>
          </p:nvSpPr>
          <p:spPr bwMode="auto">
            <a:xfrm>
              <a:off x="5040" y="211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601" name="Oval 41"/>
            <p:cNvSpPr>
              <a:spLocks noChangeArrowheads="1"/>
            </p:cNvSpPr>
            <p:nvPr/>
          </p:nvSpPr>
          <p:spPr bwMode="auto">
            <a:xfrm>
              <a:off x="4224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</p:grpSp>
      <p:grpSp>
        <p:nvGrpSpPr>
          <p:cNvPr id="189523" name="Group 83"/>
          <p:cNvGrpSpPr>
            <a:grpSpLocks/>
          </p:cNvGrpSpPr>
          <p:nvPr/>
        </p:nvGrpSpPr>
        <p:grpSpPr bwMode="auto">
          <a:xfrm>
            <a:off x="2063750" y="3933825"/>
            <a:ext cx="2133600" cy="1905000"/>
            <a:chOff x="528" y="2352"/>
            <a:chExt cx="1344" cy="1200"/>
          </a:xfrm>
        </p:grpSpPr>
        <p:sp>
          <p:nvSpPr>
            <p:cNvPr id="65582" name="Line 12"/>
            <p:cNvSpPr>
              <a:spLocks noChangeShapeType="1"/>
            </p:cNvSpPr>
            <p:nvPr/>
          </p:nvSpPr>
          <p:spPr bwMode="auto">
            <a:xfrm flipH="1">
              <a:off x="67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3" name="Line 42"/>
            <p:cNvSpPr>
              <a:spLocks noChangeShapeType="1"/>
            </p:cNvSpPr>
            <p:nvPr/>
          </p:nvSpPr>
          <p:spPr bwMode="auto">
            <a:xfrm>
              <a:off x="1536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4" name="Line 43"/>
            <p:cNvSpPr>
              <a:spLocks noChangeShapeType="1"/>
            </p:cNvSpPr>
            <p:nvPr/>
          </p:nvSpPr>
          <p:spPr bwMode="auto">
            <a:xfrm flipH="1">
              <a:off x="912" y="2592"/>
              <a:ext cx="24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5" name="Line 44"/>
            <p:cNvSpPr>
              <a:spLocks noChangeShapeType="1"/>
            </p:cNvSpPr>
            <p:nvPr/>
          </p:nvSpPr>
          <p:spPr bwMode="auto">
            <a:xfrm flipH="1">
              <a:off x="1248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6" name="Line 45"/>
            <p:cNvSpPr>
              <a:spLocks noChangeShapeType="1"/>
            </p:cNvSpPr>
            <p:nvPr/>
          </p:nvSpPr>
          <p:spPr bwMode="auto">
            <a:xfrm>
              <a:off x="124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7" name="Oval 46"/>
            <p:cNvSpPr>
              <a:spLocks noChangeArrowheads="1"/>
            </p:cNvSpPr>
            <p:nvPr/>
          </p:nvSpPr>
          <p:spPr bwMode="auto">
            <a:xfrm>
              <a:off x="1056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88" name="Oval 47"/>
            <p:cNvSpPr>
              <a:spLocks noChangeArrowheads="1"/>
            </p:cNvSpPr>
            <p:nvPr/>
          </p:nvSpPr>
          <p:spPr bwMode="auto">
            <a:xfrm>
              <a:off x="13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89" name="Oval 48"/>
            <p:cNvSpPr>
              <a:spLocks noChangeArrowheads="1"/>
            </p:cNvSpPr>
            <p:nvPr/>
          </p:nvSpPr>
          <p:spPr bwMode="auto">
            <a:xfrm>
              <a:off x="11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90" name="Oval 49"/>
            <p:cNvSpPr>
              <a:spLocks noChangeArrowheads="1"/>
            </p:cNvSpPr>
            <p:nvPr/>
          </p:nvSpPr>
          <p:spPr bwMode="auto">
            <a:xfrm>
              <a:off x="528" y="326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5591" name="Oval 50"/>
            <p:cNvSpPr>
              <a:spLocks noChangeArrowheads="1"/>
            </p:cNvSpPr>
            <p:nvPr/>
          </p:nvSpPr>
          <p:spPr bwMode="auto">
            <a:xfrm>
              <a:off x="768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92" name="Oval 51"/>
            <p:cNvSpPr>
              <a:spLocks noChangeArrowheads="1"/>
            </p:cNvSpPr>
            <p:nvPr/>
          </p:nvSpPr>
          <p:spPr bwMode="auto">
            <a:xfrm>
              <a:off x="158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</p:grpSp>
      <p:grpSp>
        <p:nvGrpSpPr>
          <p:cNvPr id="189524" name="Group 84"/>
          <p:cNvGrpSpPr>
            <a:grpSpLocks/>
          </p:cNvGrpSpPr>
          <p:nvPr/>
        </p:nvGrpSpPr>
        <p:grpSpPr bwMode="auto">
          <a:xfrm>
            <a:off x="4610100" y="3933825"/>
            <a:ext cx="2133600" cy="2667000"/>
            <a:chOff x="2016" y="2352"/>
            <a:chExt cx="1344" cy="1680"/>
          </a:xfrm>
        </p:grpSpPr>
        <p:sp>
          <p:nvSpPr>
            <p:cNvPr id="65569" name="Line 13"/>
            <p:cNvSpPr>
              <a:spLocks noChangeShapeType="1"/>
            </p:cNvSpPr>
            <p:nvPr/>
          </p:nvSpPr>
          <p:spPr bwMode="auto">
            <a:xfrm flipH="1">
              <a:off x="2208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0" name="Line 14"/>
            <p:cNvSpPr>
              <a:spLocks noChangeShapeType="1"/>
            </p:cNvSpPr>
            <p:nvPr/>
          </p:nvSpPr>
          <p:spPr bwMode="auto">
            <a:xfrm flipH="1">
              <a:off x="3024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1" name="Line 52"/>
            <p:cNvSpPr>
              <a:spLocks noChangeShapeType="1"/>
            </p:cNvSpPr>
            <p:nvPr/>
          </p:nvSpPr>
          <p:spPr bwMode="auto">
            <a:xfrm>
              <a:off x="30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2" name="Line 53"/>
            <p:cNvSpPr>
              <a:spLocks noChangeShapeType="1"/>
            </p:cNvSpPr>
            <p:nvPr/>
          </p:nvSpPr>
          <p:spPr bwMode="auto">
            <a:xfrm flipH="1">
              <a:off x="2400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3" name="Line 54"/>
            <p:cNvSpPr>
              <a:spLocks noChangeShapeType="1"/>
            </p:cNvSpPr>
            <p:nvPr/>
          </p:nvSpPr>
          <p:spPr bwMode="auto">
            <a:xfrm flipH="1">
              <a:off x="2736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4" name="Line 55"/>
            <p:cNvSpPr>
              <a:spLocks noChangeShapeType="1"/>
            </p:cNvSpPr>
            <p:nvPr/>
          </p:nvSpPr>
          <p:spPr bwMode="auto">
            <a:xfrm>
              <a:off x="2736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5" name="Oval 56"/>
            <p:cNvSpPr>
              <a:spLocks noChangeArrowheads="1"/>
            </p:cNvSpPr>
            <p:nvPr/>
          </p:nvSpPr>
          <p:spPr bwMode="auto">
            <a:xfrm>
              <a:off x="2544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76" name="Oval 57"/>
            <p:cNvSpPr>
              <a:spLocks noChangeArrowheads="1"/>
            </p:cNvSpPr>
            <p:nvPr/>
          </p:nvSpPr>
          <p:spPr bwMode="auto">
            <a:xfrm>
              <a:off x="2832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77" name="Oval 58"/>
            <p:cNvSpPr>
              <a:spLocks noChangeArrowheads="1"/>
            </p:cNvSpPr>
            <p:nvPr/>
          </p:nvSpPr>
          <p:spPr bwMode="auto">
            <a:xfrm>
              <a:off x="2592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78" name="Oval 59"/>
            <p:cNvSpPr>
              <a:spLocks noChangeArrowheads="1"/>
            </p:cNvSpPr>
            <p:nvPr/>
          </p:nvSpPr>
          <p:spPr bwMode="auto">
            <a:xfrm>
              <a:off x="2880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65579" name="Oval 60"/>
            <p:cNvSpPr>
              <a:spLocks noChangeArrowheads="1"/>
            </p:cNvSpPr>
            <p:nvPr/>
          </p:nvSpPr>
          <p:spPr bwMode="auto">
            <a:xfrm>
              <a:off x="2256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80" name="Oval 61"/>
            <p:cNvSpPr>
              <a:spLocks noChangeArrowheads="1"/>
            </p:cNvSpPr>
            <p:nvPr/>
          </p:nvSpPr>
          <p:spPr bwMode="auto">
            <a:xfrm>
              <a:off x="3072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581" name="Oval 62"/>
            <p:cNvSpPr>
              <a:spLocks noChangeArrowheads="1"/>
            </p:cNvSpPr>
            <p:nvPr/>
          </p:nvSpPr>
          <p:spPr bwMode="auto">
            <a:xfrm>
              <a:off x="2016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525" name="Group 85"/>
          <p:cNvGrpSpPr>
            <a:grpSpLocks/>
          </p:cNvGrpSpPr>
          <p:nvPr/>
        </p:nvGrpSpPr>
        <p:grpSpPr bwMode="auto">
          <a:xfrm>
            <a:off x="7131050" y="3933825"/>
            <a:ext cx="2133600" cy="2667000"/>
            <a:chOff x="3504" y="2352"/>
            <a:chExt cx="1344" cy="1680"/>
          </a:xfrm>
        </p:grpSpPr>
        <p:sp>
          <p:nvSpPr>
            <p:cNvPr id="65554" name="Line 11"/>
            <p:cNvSpPr>
              <a:spLocks noChangeShapeType="1"/>
            </p:cNvSpPr>
            <p:nvPr/>
          </p:nvSpPr>
          <p:spPr bwMode="auto">
            <a:xfrm>
              <a:off x="3696" y="350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5" name="Line 63"/>
            <p:cNvSpPr>
              <a:spLocks noChangeShapeType="1"/>
            </p:cNvSpPr>
            <p:nvPr/>
          </p:nvSpPr>
          <p:spPr bwMode="auto">
            <a:xfrm flipH="1">
              <a:off x="3696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6" name="Line 64"/>
            <p:cNvSpPr>
              <a:spLocks noChangeShapeType="1"/>
            </p:cNvSpPr>
            <p:nvPr/>
          </p:nvSpPr>
          <p:spPr bwMode="auto">
            <a:xfrm flipH="1">
              <a:off x="4512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7" name="Line 65"/>
            <p:cNvSpPr>
              <a:spLocks noChangeShapeType="1"/>
            </p:cNvSpPr>
            <p:nvPr/>
          </p:nvSpPr>
          <p:spPr bwMode="auto">
            <a:xfrm>
              <a:off x="451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8" name="Line 66"/>
            <p:cNvSpPr>
              <a:spLocks noChangeShapeType="1"/>
            </p:cNvSpPr>
            <p:nvPr/>
          </p:nvSpPr>
          <p:spPr bwMode="auto">
            <a:xfrm flipH="1">
              <a:off x="388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9" name="Line 67"/>
            <p:cNvSpPr>
              <a:spLocks noChangeShapeType="1"/>
            </p:cNvSpPr>
            <p:nvPr/>
          </p:nvSpPr>
          <p:spPr bwMode="auto">
            <a:xfrm flipH="1">
              <a:off x="42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0" name="Line 68"/>
            <p:cNvSpPr>
              <a:spLocks noChangeShapeType="1"/>
            </p:cNvSpPr>
            <p:nvPr/>
          </p:nvSpPr>
          <p:spPr bwMode="auto">
            <a:xfrm>
              <a:off x="4224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1" name="Oval 69"/>
            <p:cNvSpPr>
              <a:spLocks noChangeArrowheads="1"/>
            </p:cNvSpPr>
            <p:nvPr/>
          </p:nvSpPr>
          <p:spPr bwMode="auto">
            <a:xfrm>
              <a:off x="4032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62" name="Oval 70"/>
            <p:cNvSpPr>
              <a:spLocks noChangeArrowheads="1"/>
            </p:cNvSpPr>
            <p:nvPr/>
          </p:nvSpPr>
          <p:spPr bwMode="auto">
            <a:xfrm>
              <a:off x="4320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63" name="Oval 71"/>
            <p:cNvSpPr>
              <a:spLocks noChangeArrowheads="1"/>
            </p:cNvSpPr>
            <p:nvPr/>
          </p:nvSpPr>
          <p:spPr bwMode="auto">
            <a:xfrm>
              <a:off x="408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64" name="Oval 72"/>
            <p:cNvSpPr>
              <a:spLocks noChangeArrowheads="1"/>
            </p:cNvSpPr>
            <p:nvPr/>
          </p:nvSpPr>
          <p:spPr bwMode="auto">
            <a:xfrm>
              <a:off x="3744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65565" name="Oval 73"/>
            <p:cNvSpPr>
              <a:spLocks noChangeArrowheads="1"/>
            </p:cNvSpPr>
            <p:nvPr/>
          </p:nvSpPr>
          <p:spPr bwMode="auto">
            <a:xfrm>
              <a:off x="37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66" name="Oval 74"/>
            <p:cNvSpPr>
              <a:spLocks noChangeArrowheads="1"/>
            </p:cNvSpPr>
            <p:nvPr/>
          </p:nvSpPr>
          <p:spPr bwMode="auto">
            <a:xfrm>
              <a:off x="456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567" name="Oval 75"/>
            <p:cNvSpPr>
              <a:spLocks noChangeArrowheads="1"/>
            </p:cNvSpPr>
            <p:nvPr/>
          </p:nvSpPr>
          <p:spPr bwMode="auto">
            <a:xfrm>
              <a:off x="35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5568" name="Oval 76"/>
            <p:cNvSpPr>
              <a:spLocks noChangeArrowheads="1"/>
            </p:cNvSpPr>
            <p:nvPr/>
          </p:nvSpPr>
          <p:spPr bwMode="auto">
            <a:xfrm>
              <a:off x="4368" y="374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</p:grpSp>
      <p:sp>
        <p:nvSpPr>
          <p:cNvPr id="189526" name="Text Box 86"/>
          <p:cNvSpPr txBox="1">
            <a:spLocks noChangeArrowheads="1"/>
          </p:cNvSpPr>
          <p:nvPr/>
        </p:nvSpPr>
        <p:spPr bwMode="auto">
          <a:xfrm>
            <a:off x="1992313" y="6021389"/>
            <a:ext cx="3529012" cy="701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黑体" panose="02010609060101010101" pitchFamily="49" charset="-122"/>
              </a:rPr>
              <a:t>注意：插入时直接作为叶结点插入，不需移动元素！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9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8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61" grpId="0" animBg="1"/>
      <p:bldP spid="1895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9" name="Rectangle 9"/>
          <p:cNvSpPr>
            <a:spLocks noChangeArrowheads="1"/>
          </p:cNvSpPr>
          <p:nvPr/>
        </p:nvSpPr>
        <p:spPr bwMode="auto">
          <a:xfrm>
            <a:off x="911424" y="1609"/>
            <a:ext cx="4032250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的构造算法</a:t>
            </a:r>
          </a:p>
        </p:txBody>
      </p:sp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2286000" y="1341438"/>
            <a:ext cx="83820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template &lt;class E, K&gt;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BST&lt;E, K&gt; :: BST ( K value ) {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b="1">
                <a:solidFill>
                  <a:srgbClr val="D60093"/>
                </a:solidFill>
                <a:latin typeface="黑体" panose="02010609060101010101" pitchFamily="49" charset="-122"/>
              </a:rPr>
              <a:t>输入元素序列，建立一棵二叉搜索树。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RefValue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是输入</a:t>
            </a:r>
            <a:endParaRPr lang="zh-CN" altLang="en-US" sz="24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结束标志。这个值应取不可能在输入序列中出现的值，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例如输入序列的值都是正整数时，取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RefValue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为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0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或负数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。</a:t>
            </a:r>
          </a:p>
          <a:p>
            <a:pPr eaLnBrk="1" hangingPunct="1">
              <a:defRPr/>
            </a:pP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    </a:t>
            </a: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E x;  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root = NULL;  RefValue = value;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置空树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cin &gt;&gt; x;                                       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输入数据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while ( x.key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!= RefValue ) 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不是结束标志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    { Insert ( x, root );  cin &gt;&gt; x; }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插入，继续输入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1001714" y="73025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7.2.4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二叉搜索树的删除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1703512" y="1484784"/>
            <a:ext cx="9145388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在二叉搜索树中删除一个元素结点时，首先也要检查该元素在树中是否存在；当搜索成功时，才能进行删除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在删除过程中，必须将因删除结点而断开的二叉链表重新链接起来，同时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确保二叉搜索树的性质不会失去</a:t>
            </a:r>
            <a:r>
              <a:rPr kumimoji="0"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为保证在删除后树的搜索性能不至于降低，还需要防止重新链接后树的高度增加。</a:t>
            </a:r>
            <a:endParaRPr kumimoji="0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6" name="Rectangle 6"/>
          <p:cNvSpPr>
            <a:spLocks noChangeArrowheads="1"/>
          </p:cNvSpPr>
          <p:nvPr/>
        </p:nvSpPr>
        <p:spPr bwMode="auto">
          <a:xfrm>
            <a:off x="2279576" y="1628800"/>
            <a:ext cx="7272338" cy="356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被删结点具有以下四种情况：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1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）被删结点是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叶结点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2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只有左子树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（右子树空）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3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只有右子树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（左子树空）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4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左、右子树都不空</a:t>
            </a:r>
            <a:endParaRPr kumimoji="0" lang="zh-CN" altLang="en-US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983432" y="-37065"/>
            <a:ext cx="4032250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843756" y="-27384"/>
            <a:ext cx="539625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9635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）被删结点是叶结点</a:t>
            </a:r>
            <a:r>
              <a:rPr kumimoji="0" lang="zh-CN" altLang="en-US" sz="2600">
                <a:latin typeface="Times New Roman" panose="02020603050405020304" pitchFamily="18" charset="0"/>
              </a:rPr>
              <a:t>。只需将其双亲结点指向它的指针清零，再释放它即可。</a:t>
            </a:r>
          </a:p>
        </p:txBody>
      </p:sp>
      <p:sp>
        <p:nvSpPr>
          <p:cNvPr id="216084" name="AutoShape 20"/>
          <p:cNvSpPr>
            <a:spLocks noChangeArrowheads="1"/>
          </p:cNvSpPr>
          <p:nvPr/>
        </p:nvSpPr>
        <p:spPr bwMode="auto">
          <a:xfrm>
            <a:off x="5445125" y="4071938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9637" name="Text Box 21"/>
          <p:cNvSpPr txBox="1">
            <a:spLocks noChangeArrowheads="1"/>
          </p:cNvSpPr>
          <p:nvPr/>
        </p:nvSpPr>
        <p:spPr bwMode="auto">
          <a:xfrm>
            <a:off x="5122863" y="3328988"/>
            <a:ext cx="25209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删叶结点，对应双亲指针清零</a:t>
            </a:r>
          </a:p>
        </p:txBody>
      </p:sp>
      <p:grpSp>
        <p:nvGrpSpPr>
          <p:cNvPr id="69638" name="Group 47"/>
          <p:cNvGrpSpPr>
            <a:grpSpLocks/>
          </p:cNvGrpSpPr>
          <p:nvPr/>
        </p:nvGrpSpPr>
        <p:grpSpPr bwMode="auto">
          <a:xfrm>
            <a:off x="2746375" y="2852739"/>
            <a:ext cx="2362200" cy="2473325"/>
            <a:chOff x="768" y="1797"/>
            <a:chExt cx="1488" cy="1558"/>
          </a:xfrm>
        </p:grpSpPr>
        <p:sp>
          <p:nvSpPr>
            <p:cNvPr id="69652" name="Line 33"/>
            <p:cNvSpPr>
              <a:spLocks noChangeShapeType="1"/>
            </p:cNvSpPr>
            <p:nvPr/>
          </p:nvSpPr>
          <p:spPr bwMode="auto">
            <a:xfrm flipH="1">
              <a:off x="1111" y="2840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3" name="Line 34"/>
            <p:cNvSpPr>
              <a:spLocks noChangeShapeType="1"/>
            </p:cNvSpPr>
            <p:nvPr/>
          </p:nvSpPr>
          <p:spPr bwMode="auto">
            <a:xfrm>
              <a:off x="1248" y="2373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4" name="Line 35"/>
            <p:cNvSpPr>
              <a:spLocks noChangeShapeType="1"/>
            </p:cNvSpPr>
            <p:nvPr/>
          </p:nvSpPr>
          <p:spPr bwMode="auto">
            <a:xfrm flipH="1">
              <a:off x="864" y="1989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5" name="Line 36"/>
            <p:cNvSpPr>
              <a:spLocks noChangeShapeType="1"/>
            </p:cNvSpPr>
            <p:nvPr/>
          </p:nvSpPr>
          <p:spPr bwMode="auto">
            <a:xfrm flipH="1">
              <a:off x="1680" y="237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6" name="Line 37"/>
            <p:cNvSpPr>
              <a:spLocks noChangeShapeType="1"/>
            </p:cNvSpPr>
            <p:nvPr/>
          </p:nvSpPr>
          <p:spPr bwMode="auto">
            <a:xfrm>
              <a:off x="1632" y="2037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7" name="Oval 38"/>
            <p:cNvSpPr>
              <a:spLocks noChangeArrowheads="1"/>
            </p:cNvSpPr>
            <p:nvPr/>
          </p:nvSpPr>
          <p:spPr bwMode="auto">
            <a:xfrm>
              <a:off x="1392" y="179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58" name="Oval 39"/>
            <p:cNvSpPr>
              <a:spLocks noChangeArrowheads="1"/>
            </p:cNvSpPr>
            <p:nvPr/>
          </p:nvSpPr>
          <p:spPr bwMode="auto">
            <a:xfrm>
              <a:off x="1728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9659" name="Oval 40"/>
            <p:cNvSpPr>
              <a:spLocks noChangeArrowheads="1"/>
            </p:cNvSpPr>
            <p:nvPr/>
          </p:nvSpPr>
          <p:spPr bwMode="auto">
            <a:xfrm>
              <a:off x="1584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9660" name="Oval 41"/>
            <p:cNvSpPr>
              <a:spLocks noChangeArrowheads="1"/>
            </p:cNvSpPr>
            <p:nvPr/>
          </p:nvSpPr>
          <p:spPr bwMode="auto">
            <a:xfrm>
              <a:off x="1056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9661" name="Oval 42"/>
            <p:cNvSpPr>
              <a:spLocks noChangeArrowheads="1"/>
            </p:cNvSpPr>
            <p:nvPr/>
          </p:nvSpPr>
          <p:spPr bwMode="auto">
            <a:xfrm>
              <a:off x="19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69662" name="Oval 43"/>
            <p:cNvSpPr>
              <a:spLocks noChangeArrowheads="1"/>
            </p:cNvSpPr>
            <p:nvPr/>
          </p:nvSpPr>
          <p:spPr bwMode="auto">
            <a:xfrm>
              <a:off x="7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9663" name="Oval 44"/>
            <p:cNvSpPr>
              <a:spLocks noChangeArrowheads="1"/>
            </p:cNvSpPr>
            <p:nvPr/>
          </p:nvSpPr>
          <p:spPr bwMode="auto">
            <a:xfrm>
              <a:off x="1020" y="306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69664" name="Oval 45"/>
            <p:cNvSpPr>
              <a:spLocks noChangeArrowheads="1"/>
            </p:cNvSpPr>
            <p:nvPr/>
          </p:nvSpPr>
          <p:spPr bwMode="auto">
            <a:xfrm>
              <a:off x="1200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69639" name="AutoShape 46"/>
          <p:cNvSpPr>
            <a:spLocks noChangeArrowheads="1"/>
          </p:cNvSpPr>
          <p:nvPr/>
        </p:nvSpPr>
        <p:spPr bwMode="auto">
          <a:xfrm>
            <a:off x="3598863" y="5272088"/>
            <a:ext cx="1524000" cy="533400"/>
          </a:xfrm>
          <a:prstGeom prst="cloudCallout">
            <a:avLst>
              <a:gd name="adj1" fmla="val 36667"/>
              <a:gd name="adj2" fmla="val -166667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94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69640" name="Line 64"/>
          <p:cNvSpPr>
            <a:spLocks noChangeShapeType="1"/>
          </p:cNvSpPr>
          <p:nvPr/>
        </p:nvSpPr>
        <p:spPr bwMode="auto">
          <a:xfrm flipH="1">
            <a:off x="7899400" y="4508500"/>
            <a:ext cx="368300" cy="6492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1" name="Line 65"/>
          <p:cNvSpPr>
            <a:spLocks noChangeShapeType="1"/>
          </p:cNvSpPr>
          <p:nvPr/>
        </p:nvSpPr>
        <p:spPr bwMode="auto">
          <a:xfrm>
            <a:off x="8116888" y="3767138"/>
            <a:ext cx="152400" cy="609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2" name="Line 66"/>
          <p:cNvSpPr>
            <a:spLocks noChangeShapeType="1"/>
          </p:cNvSpPr>
          <p:nvPr/>
        </p:nvSpPr>
        <p:spPr bwMode="auto">
          <a:xfrm flipH="1">
            <a:off x="7507288" y="3157538"/>
            <a:ext cx="990600" cy="1219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3" name="Line 67"/>
          <p:cNvSpPr>
            <a:spLocks noChangeShapeType="1"/>
          </p:cNvSpPr>
          <p:nvPr/>
        </p:nvSpPr>
        <p:spPr bwMode="auto">
          <a:xfrm flipH="1">
            <a:off x="8802688" y="3767138"/>
            <a:ext cx="30480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4" name="Line 68"/>
          <p:cNvSpPr>
            <a:spLocks noChangeShapeType="1"/>
          </p:cNvSpPr>
          <p:nvPr/>
        </p:nvSpPr>
        <p:spPr bwMode="auto">
          <a:xfrm>
            <a:off x="8723314" y="3213101"/>
            <a:ext cx="288925" cy="360363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5" name="Oval 69"/>
          <p:cNvSpPr>
            <a:spLocks noChangeArrowheads="1"/>
          </p:cNvSpPr>
          <p:nvPr/>
        </p:nvSpPr>
        <p:spPr bwMode="auto">
          <a:xfrm>
            <a:off x="8345488" y="28527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  <a:endParaRPr lang="en-US" altLang="zh-CN" sz="2600" b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46" name="Oval 70"/>
          <p:cNvSpPr>
            <a:spLocks noChangeArrowheads="1"/>
          </p:cNvSpPr>
          <p:nvPr/>
        </p:nvSpPr>
        <p:spPr bwMode="auto">
          <a:xfrm>
            <a:off x="8878888" y="34623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78</a:t>
            </a:r>
          </a:p>
        </p:txBody>
      </p:sp>
      <p:sp>
        <p:nvSpPr>
          <p:cNvPr id="69647" name="Oval 71"/>
          <p:cNvSpPr>
            <a:spLocks noChangeArrowheads="1"/>
          </p:cNvSpPr>
          <p:nvPr/>
        </p:nvSpPr>
        <p:spPr bwMode="auto">
          <a:xfrm>
            <a:off x="86502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65</a:t>
            </a:r>
          </a:p>
        </p:txBody>
      </p:sp>
      <p:sp>
        <p:nvSpPr>
          <p:cNvPr id="69648" name="Oval 72"/>
          <p:cNvSpPr>
            <a:spLocks noChangeArrowheads="1"/>
          </p:cNvSpPr>
          <p:nvPr/>
        </p:nvSpPr>
        <p:spPr bwMode="auto">
          <a:xfrm>
            <a:off x="7812088" y="34623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69649" name="Oval 74"/>
          <p:cNvSpPr>
            <a:spLocks noChangeArrowheads="1"/>
          </p:cNvSpPr>
          <p:nvPr/>
        </p:nvSpPr>
        <p:spPr bwMode="auto">
          <a:xfrm>
            <a:off x="73548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09</a:t>
            </a:r>
          </a:p>
        </p:txBody>
      </p:sp>
      <p:sp>
        <p:nvSpPr>
          <p:cNvPr id="69650" name="Oval 75"/>
          <p:cNvSpPr>
            <a:spLocks noChangeArrowheads="1"/>
          </p:cNvSpPr>
          <p:nvPr/>
        </p:nvSpPr>
        <p:spPr bwMode="auto">
          <a:xfrm>
            <a:off x="7754938" y="4868863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69651" name="Oval 76"/>
          <p:cNvSpPr>
            <a:spLocks noChangeArrowheads="1"/>
          </p:cNvSpPr>
          <p:nvPr/>
        </p:nvSpPr>
        <p:spPr bwMode="auto">
          <a:xfrm>
            <a:off x="80406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）被删结点只有左子树</a:t>
            </a:r>
            <a:r>
              <a:rPr kumimoji="0" lang="zh-CN" altLang="en-US" sz="2600">
                <a:latin typeface="Times New Roman" panose="02020603050405020304" pitchFamily="18" charset="0"/>
              </a:rPr>
              <a:t>。将其双亲结点指向它的指针改为指向它的左子女结点，再释放它。</a:t>
            </a:r>
          </a:p>
        </p:txBody>
      </p:sp>
      <p:sp>
        <p:nvSpPr>
          <p:cNvPr id="218118" name="AutoShape 6"/>
          <p:cNvSpPr>
            <a:spLocks noChangeArrowheads="1"/>
          </p:cNvSpPr>
          <p:nvPr/>
        </p:nvSpPr>
        <p:spPr bwMode="auto">
          <a:xfrm>
            <a:off x="5265738" y="4071938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660" name="Text Box 7"/>
          <p:cNvSpPr txBox="1">
            <a:spLocks noChangeArrowheads="1"/>
          </p:cNvSpPr>
          <p:nvPr/>
        </p:nvSpPr>
        <p:spPr bwMode="auto">
          <a:xfrm>
            <a:off x="5087939" y="3357563"/>
            <a:ext cx="22256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右子树为空，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用左子女顶替</a:t>
            </a:r>
            <a:endParaRPr lang="zh-CN" altLang="en-US" sz="24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0661" name="Group 8"/>
          <p:cNvGrpSpPr>
            <a:grpSpLocks/>
          </p:cNvGrpSpPr>
          <p:nvPr/>
        </p:nvGrpSpPr>
        <p:grpSpPr bwMode="auto">
          <a:xfrm>
            <a:off x="2566988" y="2852739"/>
            <a:ext cx="2362200" cy="2473325"/>
            <a:chOff x="768" y="1797"/>
            <a:chExt cx="1488" cy="1558"/>
          </a:xfrm>
        </p:grpSpPr>
        <p:sp>
          <p:nvSpPr>
            <p:cNvPr id="70676" name="Line 9"/>
            <p:cNvSpPr>
              <a:spLocks noChangeShapeType="1"/>
            </p:cNvSpPr>
            <p:nvPr/>
          </p:nvSpPr>
          <p:spPr bwMode="auto">
            <a:xfrm flipH="1">
              <a:off x="1111" y="2840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7" name="Line 10"/>
            <p:cNvSpPr>
              <a:spLocks noChangeShapeType="1"/>
            </p:cNvSpPr>
            <p:nvPr/>
          </p:nvSpPr>
          <p:spPr bwMode="auto">
            <a:xfrm>
              <a:off x="1248" y="2373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8" name="Line 11"/>
            <p:cNvSpPr>
              <a:spLocks noChangeShapeType="1"/>
            </p:cNvSpPr>
            <p:nvPr/>
          </p:nvSpPr>
          <p:spPr bwMode="auto">
            <a:xfrm flipH="1">
              <a:off x="864" y="1989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9" name="Line 12"/>
            <p:cNvSpPr>
              <a:spLocks noChangeShapeType="1"/>
            </p:cNvSpPr>
            <p:nvPr/>
          </p:nvSpPr>
          <p:spPr bwMode="auto">
            <a:xfrm flipH="1">
              <a:off x="1680" y="237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0" name="Line 13"/>
            <p:cNvSpPr>
              <a:spLocks noChangeShapeType="1"/>
            </p:cNvSpPr>
            <p:nvPr/>
          </p:nvSpPr>
          <p:spPr bwMode="auto">
            <a:xfrm>
              <a:off x="1632" y="2037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1" name="Oval 14"/>
            <p:cNvSpPr>
              <a:spLocks noChangeArrowheads="1"/>
            </p:cNvSpPr>
            <p:nvPr/>
          </p:nvSpPr>
          <p:spPr bwMode="auto">
            <a:xfrm>
              <a:off x="1392" y="179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2" name="Oval 15"/>
            <p:cNvSpPr>
              <a:spLocks noChangeArrowheads="1"/>
            </p:cNvSpPr>
            <p:nvPr/>
          </p:nvSpPr>
          <p:spPr bwMode="auto">
            <a:xfrm>
              <a:off x="1728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0683" name="Oval 16"/>
            <p:cNvSpPr>
              <a:spLocks noChangeArrowheads="1"/>
            </p:cNvSpPr>
            <p:nvPr/>
          </p:nvSpPr>
          <p:spPr bwMode="auto">
            <a:xfrm>
              <a:off x="1584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0684" name="Oval 17"/>
            <p:cNvSpPr>
              <a:spLocks noChangeArrowheads="1"/>
            </p:cNvSpPr>
            <p:nvPr/>
          </p:nvSpPr>
          <p:spPr bwMode="auto">
            <a:xfrm>
              <a:off x="1056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0685" name="Oval 18"/>
            <p:cNvSpPr>
              <a:spLocks noChangeArrowheads="1"/>
            </p:cNvSpPr>
            <p:nvPr/>
          </p:nvSpPr>
          <p:spPr bwMode="auto">
            <a:xfrm>
              <a:off x="19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0686" name="Oval 19"/>
            <p:cNvSpPr>
              <a:spLocks noChangeArrowheads="1"/>
            </p:cNvSpPr>
            <p:nvPr/>
          </p:nvSpPr>
          <p:spPr bwMode="auto">
            <a:xfrm>
              <a:off x="7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0687" name="Oval 20"/>
            <p:cNvSpPr>
              <a:spLocks noChangeArrowheads="1"/>
            </p:cNvSpPr>
            <p:nvPr/>
          </p:nvSpPr>
          <p:spPr bwMode="auto">
            <a:xfrm>
              <a:off x="1020" y="306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0688" name="Oval 21"/>
            <p:cNvSpPr>
              <a:spLocks noChangeArrowheads="1"/>
            </p:cNvSpPr>
            <p:nvPr/>
          </p:nvSpPr>
          <p:spPr bwMode="auto">
            <a:xfrm>
              <a:off x="1200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0662" name="AutoShape 22"/>
          <p:cNvSpPr>
            <a:spLocks noChangeArrowheads="1"/>
          </p:cNvSpPr>
          <p:nvPr/>
        </p:nvSpPr>
        <p:spPr bwMode="auto">
          <a:xfrm>
            <a:off x="3792538" y="5041900"/>
            <a:ext cx="1524000" cy="533400"/>
          </a:xfrm>
          <a:prstGeom prst="cloudCallout">
            <a:avLst>
              <a:gd name="adj1" fmla="val -62083"/>
              <a:gd name="adj2" fmla="val -132440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45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0663" name="Group 49"/>
          <p:cNvGrpSpPr>
            <a:grpSpLocks/>
          </p:cNvGrpSpPr>
          <p:nvPr/>
        </p:nvGrpSpPr>
        <p:grpSpPr bwMode="auto">
          <a:xfrm>
            <a:off x="7262813" y="2881313"/>
            <a:ext cx="2362200" cy="1752600"/>
            <a:chOff x="3524" y="1888"/>
            <a:chExt cx="1488" cy="1104"/>
          </a:xfrm>
        </p:grpSpPr>
        <p:sp>
          <p:nvSpPr>
            <p:cNvPr id="70665" name="Line 37"/>
            <p:cNvSpPr>
              <a:spLocks noChangeShapeType="1"/>
            </p:cNvSpPr>
            <p:nvPr/>
          </p:nvSpPr>
          <p:spPr bwMode="auto">
            <a:xfrm>
              <a:off x="4004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6" name="Line 38"/>
            <p:cNvSpPr>
              <a:spLocks noChangeShapeType="1"/>
            </p:cNvSpPr>
            <p:nvPr/>
          </p:nvSpPr>
          <p:spPr bwMode="auto">
            <a:xfrm flipH="1">
              <a:off x="3620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7" name="Line 39"/>
            <p:cNvSpPr>
              <a:spLocks noChangeShapeType="1"/>
            </p:cNvSpPr>
            <p:nvPr/>
          </p:nvSpPr>
          <p:spPr bwMode="auto">
            <a:xfrm flipH="1">
              <a:off x="4436" y="2464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8" name="Line 40"/>
            <p:cNvSpPr>
              <a:spLocks noChangeShapeType="1"/>
            </p:cNvSpPr>
            <p:nvPr/>
          </p:nvSpPr>
          <p:spPr bwMode="auto">
            <a:xfrm>
              <a:off x="4388" y="212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9" name="Oval 41"/>
            <p:cNvSpPr>
              <a:spLocks noChangeArrowheads="1"/>
            </p:cNvSpPr>
            <p:nvPr/>
          </p:nvSpPr>
          <p:spPr bwMode="auto">
            <a:xfrm>
              <a:off x="4148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0" name="Oval 42"/>
            <p:cNvSpPr>
              <a:spLocks noChangeArrowheads="1"/>
            </p:cNvSpPr>
            <p:nvPr/>
          </p:nvSpPr>
          <p:spPr bwMode="auto">
            <a:xfrm>
              <a:off x="4484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0671" name="Oval 43"/>
            <p:cNvSpPr>
              <a:spLocks noChangeArrowheads="1"/>
            </p:cNvSpPr>
            <p:nvPr/>
          </p:nvSpPr>
          <p:spPr bwMode="auto">
            <a:xfrm>
              <a:off x="4340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0672" name="Oval 44"/>
            <p:cNvSpPr>
              <a:spLocks noChangeArrowheads="1"/>
            </p:cNvSpPr>
            <p:nvPr/>
          </p:nvSpPr>
          <p:spPr bwMode="auto">
            <a:xfrm>
              <a:off x="3812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0673" name="Oval 45"/>
            <p:cNvSpPr>
              <a:spLocks noChangeArrowheads="1"/>
            </p:cNvSpPr>
            <p:nvPr/>
          </p:nvSpPr>
          <p:spPr bwMode="auto">
            <a:xfrm>
              <a:off x="4724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0674" name="Oval 46"/>
            <p:cNvSpPr>
              <a:spLocks noChangeArrowheads="1"/>
            </p:cNvSpPr>
            <p:nvPr/>
          </p:nvSpPr>
          <p:spPr bwMode="auto">
            <a:xfrm>
              <a:off x="3524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0675" name="Oval 48"/>
            <p:cNvSpPr>
              <a:spLocks noChangeArrowheads="1"/>
            </p:cNvSpPr>
            <p:nvPr/>
          </p:nvSpPr>
          <p:spPr bwMode="auto">
            <a:xfrm>
              <a:off x="3956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</p:grpSp>
      <p:sp>
        <p:nvSpPr>
          <p:cNvPr id="218162" name="Rectangle 50"/>
          <p:cNvSpPr>
            <a:spLocks noChangeArrowheads="1"/>
          </p:cNvSpPr>
          <p:nvPr/>
        </p:nvSpPr>
        <p:spPr bwMode="auto">
          <a:xfrm>
            <a:off x="1012032" y="-27384"/>
            <a:ext cx="551601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）被删结点只有右子树</a:t>
            </a:r>
            <a:r>
              <a:rPr kumimoji="0" lang="zh-CN" altLang="en-US" sz="2600">
                <a:latin typeface="Times New Roman" panose="02020603050405020304" pitchFamily="18" charset="0"/>
              </a:rPr>
              <a:t>。将其双亲结点指向它的指针改为指向它的右子女结点，再释放它。</a:t>
            </a:r>
          </a:p>
        </p:txBody>
      </p:sp>
      <p:sp>
        <p:nvSpPr>
          <p:cNvPr id="219142" name="AutoShape 6"/>
          <p:cNvSpPr>
            <a:spLocks noChangeArrowheads="1"/>
          </p:cNvSpPr>
          <p:nvPr/>
        </p:nvSpPr>
        <p:spPr bwMode="auto">
          <a:xfrm>
            <a:off x="5049838" y="3933825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684" name="Text Box 7"/>
          <p:cNvSpPr txBox="1">
            <a:spLocks noChangeArrowheads="1"/>
          </p:cNvSpPr>
          <p:nvPr/>
        </p:nvSpPr>
        <p:spPr bwMode="auto">
          <a:xfrm>
            <a:off x="4872039" y="4292600"/>
            <a:ext cx="22256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左子树为空，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用右子女顶替</a:t>
            </a:r>
            <a:endParaRPr lang="zh-CN" altLang="en-US" sz="24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5" name="AutoShape 22"/>
          <p:cNvSpPr>
            <a:spLocks noChangeArrowheads="1"/>
          </p:cNvSpPr>
          <p:nvPr/>
        </p:nvSpPr>
        <p:spPr bwMode="auto">
          <a:xfrm>
            <a:off x="4440238" y="2781300"/>
            <a:ext cx="1524000" cy="533400"/>
          </a:xfrm>
          <a:prstGeom prst="cloudCallout">
            <a:avLst>
              <a:gd name="adj1" fmla="val -63750"/>
              <a:gd name="adj2" fmla="val 92264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1686" name="Group 86"/>
          <p:cNvGrpSpPr>
            <a:grpSpLocks/>
          </p:cNvGrpSpPr>
          <p:nvPr/>
        </p:nvGrpSpPr>
        <p:grpSpPr bwMode="auto">
          <a:xfrm>
            <a:off x="2351088" y="2971801"/>
            <a:ext cx="2362200" cy="2506663"/>
            <a:chOff x="657" y="1872"/>
            <a:chExt cx="1488" cy="1579"/>
          </a:xfrm>
        </p:grpSpPr>
        <p:sp>
          <p:nvSpPr>
            <p:cNvPr id="71714" name="Line 73"/>
            <p:cNvSpPr>
              <a:spLocks noChangeShapeType="1"/>
            </p:cNvSpPr>
            <p:nvPr/>
          </p:nvSpPr>
          <p:spPr bwMode="auto">
            <a:xfrm flipH="1">
              <a:off x="1000" y="2915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5" name="Line 74"/>
            <p:cNvSpPr>
              <a:spLocks noChangeShapeType="1"/>
            </p:cNvSpPr>
            <p:nvPr/>
          </p:nvSpPr>
          <p:spPr bwMode="auto">
            <a:xfrm>
              <a:off x="1137" y="2448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6" name="Line 75"/>
            <p:cNvSpPr>
              <a:spLocks noChangeShapeType="1"/>
            </p:cNvSpPr>
            <p:nvPr/>
          </p:nvSpPr>
          <p:spPr bwMode="auto">
            <a:xfrm flipH="1">
              <a:off x="753" y="2064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7" name="Line 76"/>
            <p:cNvSpPr>
              <a:spLocks noChangeShapeType="1"/>
            </p:cNvSpPr>
            <p:nvPr/>
          </p:nvSpPr>
          <p:spPr bwMode="auto">
            <a:xfrm flipH="1">
              <a:off x="1765" y="292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8" name="Line 77"/>
            <p:cNvSpPr>
              <a:spLocks noChangeShapeType="1"/>
            </p:cNvSpPr>
            <p:nvPr/>
          </p:nvSpPr>
          <p:spPr bwMode="auto">
            <a:xfrm>
              <a:off x="1521" y="2112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9" name="Oval 78"/>
            <p:cNvSpPr>
              <a:spLocks noChangeArrowheads="1"/>
            </p:cNvSpPr>
            <p:nvPr/>
          </p:nvSpPr>
          <p:spPr bwMode="auto">
            <a:xfrm>
              <a:off x="1281" y="18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20" name="Oval 79"/>
            <p:cNvSpPr>
              <a:spLocks noChangeArrowheads="1"/>
            </p:cNvSpPr>
            <p:nvPr/>
          </p:nvSpPr>
          <p:spPr bwMode="auto">
            <a:xfrm>
              <a:off x="1617" y="225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1721" name="Oval 80"/>
            <p:cNvSpPr>
              <a:spLocks noChangeArrowheads="1"/>
            </p:cNvSpPr>
            <p:nvPr/>
          </p:nvSpPr>
          <p:spPr bwMode="auto">
            <a:xfrm>
              <a:off x="1669" y="31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722" name="Oval 81"/>
            <p:cNvSpPr>
              <a:spLocks noChangeArrowheads="1"/>
            </p:cNvSpPr>
            <p:nvPr/>
          </p:nvSpPr>
          <p:spPr bwMode="auto">
            <a:xfrm>
              <a:off x="945" y="225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723" name="Oval 82"/>
            <p:cNvSpPr>
              <a:spLocks noChangeArrowheads="1"/>
            </p:cNvSpPr>
            <p:nvPr/>
          </p:nvSpPr>
          <p:spPr bwMode="auto">
            <a:xfrm>
              <a:off x="1857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724" name="Oval 83"/>
            <p:cNvSpPr>
              <a:spLocks noChangeArrowheads="1"/>
            </p:cNvSpPr>
            <p:nvPr/>
          </p:nvSpPr>
          <p:spPr bwMode="auto">
            <a:xfrm>
              <a:off x="657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25" name="Oval 84"/>
            <p:cNvSpPr>
              <a:spLocks noChangeArrowheads="1"/>
            </p:cNvSpPr>
            <p:nvPr/>
          </p:nvSpPr>
          <p:spPr bwMode="auto">
            <a:xfrm>
              <a:off x="909" y="314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26" name="Oval 85"/>
            <p:cNvSpPr>
              <a:spLocks noChangeArrowheads="1"/>
            </p:cNvSpPr>
            <p:nvPr/>
          </p:nvSpPr>
          <p:spPr bwMode="auto">
            <a:xfrm>
              <a:off x="1089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grpSp>
        <p:nvGrpSpPr>
          <p:cNvPr id="71687" name="Group 101"/>
          <p:cNvGrpSpPr>
            <a:grpSpLocks/>
          </p:cNvGrpSpPr>
          <p:nvPr/>
        </p:nvGrpSpPr>
        <p:grpSpPr bwMode="auto">
          <a:xfrm>
            <a:off x="7037388" y="2997201"/>
            <a:ext cx="2011362" cy="2473325"/>
            <a:chOff x="3615" y="1888"/>
            <a:chExt cx="1267" cy="1558"/>
          </a:xfrm>
        </p:grpSpPr>
        <p:sp>
          <p:nvSpPr>
            <p:cNvPr id="71702" name="Line 88"/>
            <p:cNvSpPr>
              <a:spLocks noChangeShapeType="1"/>
            </p:cNvSpPr>
            <p:nvPr/>
          </p:nvSpPr>
          <p:spPr bwMode="auto">
            <a:xfrm flipH="1">
              <a:off x="3958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3" name="Line 89"/>
            <p:cNvSpPr>
              <a:spLocks noChangeShapeType="1"/>
            </p:cNvSpPr>
            <p:nvPr/>
          </p:nvSpPr>
          <p:spPr bwMode="auto">
            <a:xfrm>
              <a:off x="4095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4" name="Line 90"/>
            <p:cNvSpPr>
              <a:spLocks noChangeShapeType="1"/>
            </p:cNvSpPr>
            <p:nvPr/>
          </p:nvSpPr>
          <p:spPr bwMode="auto">
            <a:xfrm flipH="1">
              <a:off x="3711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5" name="Line 91"/>
            <p:cNvSpPr>
              <a:spLocks noChangeShapeType="1"/>
            </p:cNvSpPr>
            <p:nvPr/>
          </p:nvSpPr>
          <p:spPr bwMode="auto">
            <a:xfrm flipH="1">
              <a:off x="4502" y="252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6" name="Line 92"/>
            <p:cNvSpPr>
              <a:spLocks noChangeShapeType="1"/>
            </p:cNvSpPr>
            <p:nvPr/>
          </p:nvSpPr>
          <p:spPr bwMode="auto">
            <a:xfrm>
              <a:off x="4468" y="2115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7" name="Oval 93"/>
            <p:cNvSpPr>
              <a:spLocks noChangeArrowheads="1"/>
            </p:cNvSpPr>
            <p:nvPr/>
          </p:nvSpPr>
          <p:spPr bwMode="auto">
            <a:xfrm>
              <a:off x="4239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08" name="Oval 95"/>
            <p:cNvSpPr>
              <a:spLocks noChangeArrowheads="1"/>
            </p:cNvSpPr>
            <p:nvPr/>
          </p:nvSpPr>
          <p:spPr bwMode="auto">
            <a:xfrm>
              <a:off x="4414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709" name="Oval 96"/>
            <p:cNvSpPr>
              <a:spLocks noChangeArrowheads="1"/>
            </p:cNvSpPr>
            <p:nvPr/>
          </p:nvSpPr>
          <p:spPr bwMode="auto">
            <a:xfrm>
              <a:off x="3903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710" name="Oval 97"/>
            <p:cNvSpPr>
              <a:spLocks noChangeArrowheads="1"/>
            </p:cNvSpPr>
            <p:nvPr/>
          </p:nvSpPr>
          <p:spPr bwMode="auto">
            <a:xfrm>
              <a:off x="4594" y="22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711" name="Oval 98"/>
            <p:cNvSpPr>
              <a:spLocks noChangeArrowheads="1"/>
            </p:cNvSpPr>
            <p:nvPr/>
          </p:nvSpPr>
          <p:spPr bwMode="auto">
            <a:xfrm>
              <a:off x="3615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12" name="Oval 99"/>
            <p:cNvSpPr>
              <a:spLocks noChangeArrowheads="1"/>
            </p:cNvSpPr>
            <p:nvPr/>
          </p:nvSpPr>
          <p:spPr bwMode="auto">
            <a:xfrm>
              <a:off x="386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13" name="Oval 100"/>
            <p:cNvSpPr>
              <a:spLocks noChangeArrowheads="1"/>
            </p:cNvSpPr>
            <p:nvPr/>
          </p:nvSpPr>
          <p:spPr bwMode="auto">
            <a:xfrm>
              <a:off x="4047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19238" name="Rectangle 102"/>
          <p:cNvSpPr>
            <a:spLocks noChangeArrowheads="1"/>
          </p:cNvSpPr>
          <p:nvPr/>
        </p:nvSpPr>
        <p:spPr bwMode="auto">
          <a:xfrm>
            <a:off x="903288" y="10999"/>
            <a:ext cx="5334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34" name="Group 101"/>
          <p:cNvGrpSpPr>
            <a:grpSpLocks/>
          </p:cNvGrpSpPr>
          <p:nvPr/>
        </p:nvGrpSpPr>
        <p:grpSpPr bwMode="auto">
          <a:xfrm>
            <a:off x="8393113" y="4257676"/>
            <a:ext cx="2311400" cy="2473325"/>
            <a:chOff x="3615" y="1888"/>
            <a:chExt cx="1456" cy="1558"/>
          </a:xfrm>
        </p:grpSpPr>
        <p:sp>
          <p:nvSpPr>
            <p:cNvPr id="71691" name="Line 88"/>
            <p:cNvSpPr>
              <a:spLocks noChangeShapeType="1"/>
            </p:cNvSpPr>
            <p:nvPr/>
          </p:nvSpPr>
          <p:spPr bwMode="auto">
            <a:xfrm flipH="1">
              <a:off x="3958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2" name="Line 89"/>
            <p:cNvSpPr>
              <a:spLocks noChangeShapeType="1"/>
            </p:cNvSpPr>
            <p:nvPr/>
          </p:nvSpPr>
          <p:spPr bwMode="auto">
            <a:xfrm>
              <a:off x="4095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3" name="Line 90"/>
            <p:cNvSpPr>
              <a:spLocks noChangeShapeType="1"/>
            </p:cNvSpPr>
            <p:nvPr/>
          </p:nvSpPr>
          <p:spPr bwMode="auto">
            <a:xfrm flipH="1">
              <a:off x="3711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4" name="Line 92"/>
            <p:cNvSpPr>
              <a:spLocks noChangeShapeType="1"/>
            </p:cNvSpPr>
            <p:nvPr/>
          </p:nvSpPr>
          <p:spPr bwMode="auto">
            <a:xfrm>
              <a:off x="4468" y="2115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5" name="Oval 93"/>
            <p:cNvSpPr>
              <a:spLocks noChangeArrowheads="1"/>
            </p:cNvSpPr>
            <p:nvPr/>
          </p:nvSpPr>
          <p:spPr bwMode="auto">
            <a:xfrm>
              <a:off x="4239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6" name="Oval 95"/>
            <p:cNvSpPr>
              <a:spLocks noChangeArrowheads="1"/>
            </p:cNvSpPr>
            <p:nvPr/>
          </p:nvSpPr>
          <p:spPr bwMode="auto">
            <a:xfrm>
              <a:off x="4783" y="271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697" name="Oval 96"/>
            <p:cNvSpPr>
              <a:spLocks noChangeArrowheads="1"/>
            </p:cNvSpPr>
            <p:nvPr/>
          </p:nvSpPr>
          <p:spPr bwMode="auto">
            <a:xfrm>
              <a:off x="3903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698" name="Oval 97"/>
            <p:cNvSpPr>
              <a:spLocks noChangeArrowheads="1"/>
            </p:cNvSpPr>
            <p:nvPr/>
          </p:nvSpPr>
          <p:spPr bwMode="auto">
            <a:xfrm>
              <a:off x="4594" y="22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699" name="Oval 98"/>
            <p:cNvSpPr>
              <a:spLocks noChangeArrowheads="1"/>
            </p:cNvSpPr>
            <p:nvPr/>
          </p:nvSpPr>
          <p:spPr bwMode="auto">
            <a:xfrm>
              <a:off x="3615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00" name="Oval 99"/>
            <p:cNvSpPr>
              <a:spLocks noChangeArrowheads="1"/>
            </p:cNvSpPr>
            <p:nvPr/>
          </p:nvSpPr>
          <p:spPr bwMode="auto">
            <a:xfrm>
              <a:off x="386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01" name="Oval 100"/>
            <p:cNvSpPr>
              <a:spLocks noChangeArrowheads="1"/>
            </p:cNvSpPr>
            <p:nvPr/>
          </p:nvSpPr>
          <p:spPr bwMode="auto">
            <a:xfrm>
              <a:off x="4047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1690" name="Line 92"/>
          <p:cNvSpPr>
            <a:spLocks noChangeShapeType="1"/>
          </p:cNvSpPr>
          <p:nvPr/>
        </p:nvSpPr>
        <p:spPr bwMode="auto">
          <a:xfrm>
            <a:off x="10272713" y="5341938"/>
            <a:ext cx="203200" cy="2476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258300" y="361582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 smtClean="0"/>
              <a:t>or</a:t>
            </a:r>
            <a:endParaRPr lang="zh-CN" altLang="en-US" sz="2400" b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67408" y="-27384"/>
            <a:ext cx="7793038" cy="779463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340768"/>
            <a:ext cx="8862888" cy="4114800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），操作（</a:t>
            </a:r>
            <a:r>
              <a:rPr lang="en-US" altLang="zh-CN" dirty="0" smtClean="0"/>
              <a:t>1s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万次请求）：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大的数据。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90" y="5157192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9048328" y="5157192"/>
            <a:ext cx="1833243" cy="1052736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00797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ChangeArrowheads="1"/>
          </p:cNvSpPr>
          <p:nvPr/>
        </p:nvSpPr>
        <p:spPr bwMode="auto">
          <a:xfrm>
            <a:off x="1774826" y="1052513"/>
            <a:ext cx="8208963" cy="429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）被删结点左、右子树都不空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。在它的右子树中寻找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中序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下的第一个结点（关键码最小），或者在它的左子树中寻找中序下的最后一个结点（关键码最大），用它的值填补到被删结点中，再来处理这个结点的删除问题（递归处理）。</a:t>
            </a:r>
          </a:p>
        </p:txBody>
      </p:sp>
      <p:sp>
        <p:nvSpPr>
          <p:cNvPr id="220166" name="AutoShape 6"/>
          <p:cNvSpPr>
            <a:spLocks noChangeArrowheads="1"/>
          </p:cNvSpPr>
          <p:nvPr/>
        </p:nvSpPr>
        <p:spPr bwMode="auto">
          <a:xfrm>
            <a:off x="5337175" y="4506913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708" name="Text Box 7"/>
          <p:cNvSpPr txBox="1">
            <a:spLocks noChangeArrowheads="1"/>
          </p:cNvSpPr>
          <p:nvPr/>
        </p:nvSpPr>
        <p:spPr bwMode="auto">
          <a:xfrm>
            <a:off x="5303839" y="4794251"/>
            <a:ext cx="194468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在右子树上找中序下的第一个结点（最小值）填补</a:t>
            </a:r>
          </a:p>
        </p:txBody>
      </p:sp>
      <p:sp>
        <p:nvSpPr>
          <p:cNvPr id="72709" name="AutoShape 8"/>
          <p:cNvSpPr>
            <a:spLocks noChangeArrowheads="1"/>
          </p:cNvSpPr>
          <p:nvPr/>
        </p:nvSpPr>
        <p:spPr bwMode="auto">
          <a:xfrm>
            <a:off x="4656138" y="3354388"/>
            <a:ext cx="1524000" cy="533400"/>
          </a:xfrm>
          <a:prstGeom prst="cloudCallout">
            <a:avLst>
              <a:gd name="adj1" fmla="val -63750"/>
              <a:gd name="adj2" fmla="val 92264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2710" name="Group 72"/>
          <p:cNvGrpSpPr>
            <a:grpSpLocks/>
          </p:cNvGrpSpPr>
          <p:nvPr/>
        </p:nvGrpSpPr>
        <p:grpSpPr bwMode="auto">
          <a:xfrm>
            <a:off x="2495551" y="3500439"/>
            <a:ext cx="2543175" cy="3025775"/>
            <a:chOff x="657" y="2341"/>
            <a:chExt cx="1602" cy="1906"/>
          </a:xfrm>
        </p:grpSpPr>
        <p:sp>
          <p:nvSpPr>
            <p:cNvPr id="72732" name="Line 27"/>
            <p:cNvSpPr>
              <a:spLocks noChangeShapeType="1"/>
            </p:cNvSpPr>
            <p:nvPr/>
          </p:nvSpPr>
          <p:spPr bwMode="auto">
            <a:xfrm flipH="1">
              <a:off x="1773" y="340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3" name="Line 28"/>
            <p:cNvSpPr>
              <a:spLocks noChangeShapeType="1"/>
            </p:cNvSpPr>
            <p:nvPr/>
          </p:nvSpPr>
          <p:spPr bwMode="auto">
            <a:xfrm>
              <a:off x="1845" y="3793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4" name="Oval 30"/>
            <p:cNvSpPr>
              <a:spLocks noChangeArrowheads="1"/>
            </p:cNvSpPr>
            <p:nvPr/>
          </p:nvSpPr>
          <p:spPr bwMode="auto">
            <a:xfrm>
              <a:off x="1693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2735" name="Oval 32"/>
            <p:cNvSpPr>
              <a:spLocks noChangeArrowheads="1"/>
            </p:cNvSpPr>
            <p:nvPr/>
          </p:nvSpPr>
          <p:spPr bwMode="auto">
            <a:xfrm>
              <a:off x="1971" y="395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2736" name="Line 59"/>
            <p:cNvSpPr>
              <a:spLocks noChangeShapeType="1"/>
            </p:cNvSpPr>
            <p:nvPr/>
          </p:nvSpPr>
          <p:spPr bwMode="auto">
            <a:xfrm flipH="1">
              <a:off x="1000" y="3384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7" name="Line 60"/>
            <p:cNvSpPr>
              <a:spLocks noChangeShapeType="1"/>
            </p:cNvSpPr>
            <p:nvPr/>
          </p:nvSpPr>
          <p:spPr bwMode="auto">
            <a:xfrm>
              <a:off x="1108" y="2931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8" name="Line 61"/>
            <p:cNvSpPr>
              <a:spLocks noChangeShapeType="1"/>
            </p:cNvSpPr>
            <p:nvPr/>
          </p:nvSpPr>
          <p:spPr bwMode="auto">
            <a:xfrm flipH="1">
              <a:off x="753" y="2533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9" name="Line 62"/>
            <p:cNvSpPr>
              <a:spLocks noChangeShapeType="1"/>
            </p:cNvSpPr>
            <p:nvPr/>
          </p:nvSpPr>
          <p:spPr bwMode="auto">
            <a:xfrm flipH="1">
              <a:off x="1569" y="291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0" name="Line 63"/>
            <p:cNvSpPr>
              <a:spLocks noChangeShapeType="1"/>
            </p:cNvSpPr>
            <p:nvPr/>
          </p:nvSpPr>
          <p:spPr bwMode="auto">
            <a:xfrm>
              <a:off x="1519" y="256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1" name="Oval 64"/>
            <p:cNvSpPr>
              <a:spLocks noChangeArrowheads="1"/>
            </p:cNvSpPr>
            <p:nvPr/>
          </p:nvSpPr>
          <p:spPr bwMode="auto">
            <a:xfrm>
              <a:off x="1281" y="234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2" name="Oval 65"/>
            <p:cNvSpPr>
              <a:spLocks noChangeArrowheads="1"/>
            </p:cNvSpPr>
            <p:nvPr/>
          </p:nvSpPr>
          <p:spPr bwMode="auto">
            <a:xfrm>
              <a:off x="1617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2743" name="Oval 66"/>
            <p:cNvSpPr>
              <a:spLocks noChangeArrowheads="1"/>
            </p:cNvSpPr>
            <p:nvPr/>
          </p:nvSpPr>
          <p:spPr bwMode="auto">
            <a:xfrm>
              <a:off x="1429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2744" name="Oval 67"/>
            <p:cNvSpPr>
              <a:spLocks noChangeArrowheads="1"/>
            </p:cNvSpPr>
            <p:nvPr/>
          </p:nvSpPr>
          <p:spPr bwMode="auto">
            <a:xfrm>
              <a:off x="945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2745" name="Oval 68"/>
            <p:cNvSpPr>
              <a:spLocks noChangeArrowheads="1"/>
            </p:cNvSpPr>
            <p:nvPr/>
          </p:nvSpPr>
          <p:spPr bwMode="auto">
            <a:xfrm>
              <a:off x="18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2746" name="Oval 69"/>
            <p:cNvSpPr>
              <a:spLocks noChangeArrowheads="1"/>
            </p:cNvSpPr>
            <p:nvPr/>
          </p:nvSpPr>
          <p:spPr bwMode="auto">
            <a:xfrm>
              <a:off x="6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2747" name="Oval 70"/>
            <p:cNvSpPr>
              <a:spLocks noChangeArrowheads="1"/>
            </p:cNvSpPr>
            <p:nvPr/>
          </p:nvSpPr>
          <p:spPr bwMode="auto">
            <a:xfrm>
              <a:off x="909" y="361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2748" name="Oval 71"/>
            <p:cNvSpPr>
              <a:spLocks noChangeArrowheads="1"/>
            </p:cNvSpPr>
            <p:nvPr/>
          </p:nvSpPr>
          <p:spPr bwMode="auto">
            <a:xfrm>
              <a:off x="1089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2711" name="Line 73"/>
          <p:cNvSpPr>
            <a:spLocks noChangeShapeType="1"/>
          </p:cNvSpPr>
          <p:nvPr/>
        </p:nvSpPr>
        <p:spPr bwMode="auto">
          <a:xfrm flipV="1">
            <a:off x="4283075" y="4557714"/>
            <a:ext cx="0" cy="954087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2" name="Line 75"/>
          <p:cNvSpPr>
            <a:spLocks noChangeShapeType="1"/>
          </p:cNvSpPr>
          <p:nvPr/>
        </p:nvSpPr>
        <p:spPr bwMode="auto">
          <a:xfrm flipV="1">
            <a:off x="4656139" y="5229225"/>
            <a:ext cx="71437" cy="863600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 type="none" w="med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713" name="Group 94"/>
          <p:cNvGrpSpPr>
            <a:grpSpLocks/>
          </p:cNvGrpSpPr>
          <p:nvPr/>
        </p:nvGrpSpPr>
        <p:grpSpPr bwMode="auto">
          <a:xfrm>
            <a:off x="7369175" y="3498851"/>
            <a:ext cx="2362200" cy="2473325"/>
            <a:chOff x="3682" y="1979"/>
            <a:chExt cx="1488" cy="1558"/>
          </a:xfrm>
        </p:grpSpPr>
        <p:sp>
          <p:nvSpPr>
            <p:cNvPr id="72717" name="Line 77"/>
            <p:cNvSpPr>
              <a:spLocks noChangeShapeType="1"/>
            </p:cNvSpPr>
            <p:nvPr/>
          </p:nvSpPr>
          <p:spPr bwMode="auto">
            <a:xfrm flipH="1">
              <a:off x="4798" y="3045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18" name="Oval 79"/>
            <p:cNvSpPr>
              <a:spLocks noChangeArrowheads="1"/>
            </p:cNvSpPr>
            <p:nvPr/>
          </p:nvSpPr>
          <p:spPr bwMode="auto">
            <a:xfrm>
              <a:off x="4718" y="323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2719" name="Line 81"/>
            <p:cNvSpPr>
              <a:spLocks noChangeShapeType="1"/>
            </p:cNvSpPr>
            <p:nvPr/>
          </p:nvSpPr>
          <p:spPr bwMode="auto">
            <a:xfrm flipH="1">
              <a:off x="4025" y="3022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0" name="Line 82"/>
            <p:cNvSpPr>
              <a:spLocks noChangeShapeType="1"/>
            </p:cNvSpPr>
            <p:nvPr/>
          </p:nvSpPr>
          <p:spPr bwMode="auto">
            <a:xfrm>
              <a:off x="4133" y="2569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1" name="Line 83"/>
            <p:cNvSpPr>
              <a:spLocks noChangeShapeType="1"/>
            </p:cNvSpPr>
            <p:nvPr/>
          </p:nvSpPr>
          <p:spPr bwMode="auto">
            <a:xfrm flipH="1">
              <a:off x="3778" y="2171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2" name="Line 84"/>
            <p:cNvSpPr>
              <a:spLocks noChangeShapeType="1"/>
            </p:cNvSpPr>
            <p:nvPr/>
          </p:nvSpPr>
          <p:spPr bwMode="auto">
            <a:xfrm flipH="1">
              <a:off x="4594" y="2555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3" name="Line 85"/>
            <p:cNvSpPr>
              <a:spLocks noChangeShapeType="1"/>
            </p:cNvSpPr>
            <p:nvPr/>
          </p:nvSpPr>
          <p:spPr bwMode="auto">
            <a:xfrm>
              <a:off x="4544" y="2206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4" name="Oval 86"/>
            <p:cNvSpPr>
              <a:spLocks noChangeArrowheads="1"/>
            </p:cNvSpPr>
            <p:nvPr/>
          </p:nvSpPr>
          <p:spPr bwMode="auto">
            <a:xfrm>
              <a:off x="4306" y="197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5" name="Oval 87"/>
            <p:cNvSpPr>
              <a:spLocks noChangeArrowheads="1"/>
            </p:cNvSpPr>
            <p:nvPr/>
          </p:nvSpPr>
          <p:spPr bwMode="auto">
            <a:xfrm>
              <a:off x="4642" y="23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2726" name="Oval 88"/>
            <p:cNvSpPr>
              <a:spLocks noChangeArrowheads="1"/>
            </p:cNvSpPr>
            <p:nvPr/>
          </p:nvSpPr>
          <p:spPr bwMode="auto">
            <a:xfrm>
              <a:off x="4454" y="27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2727" name="Oval 89"/>
            <p:cNvSpPr>
              <a:spLocks noChangeArrowheads="1"/>
            </p:cNvSpPr>
            <p:nvPr/>
          </p:nvSpPr>
          <p:spPr bwMode="auto">
            <a:xfrm>
              <a:off x="3970" y="23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2728" name="Oval 90"/>
            <p:cNvSpPr>
              <a:spLocks noChangeArrowheads="1"/>
            </p:cNvSpPr>
            <p:nvPr/>
          </p:nvSpPr>
          <p:spPr bwMode="auto">
            <a:xfrm>
              <a:off x="4882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2729" name="Oval 91"/>
            <p:cNvSpPr>
              <a:spLocks noChangeArrowheads="1"/>
            </p:cNvSpPr>
            <p:nvPr/>
          </p:nvSpPr>
          <p:spPr bwMode="auto">
            <a:xfrm>
              <a:off x="3682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2730" name="Oval 92"/>
            <p:cNvSpPr>
              <a:spLocks noChangeArrowheads="1"/>
            </p:cNvSpPr>
            <p:nvPr/>
          </p:nvSpPr>
          <p:spPr bwMode="auto">
            <a:xfrm>
              <a:off x="3934" y="324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2731" name="Oval 93"/>
            <p:cNvSpPr>
              <a:spLocks noChangeArrowheads="1"/>
            </p:cNvSpPr>
            <p:nvPr/>
          </p:nvSpPr>
          <p:spPr bwMode="auto">
            <a:xfrm>
              <a:off x="4114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0256" name="Oval 96"/>
          <p:cNvSpPr>
            <a:spLocks noChangeArrowheads="1"/>
          </p:cNvSpPr>
          <p:nvPr/>
        </p:nvSpPr>
        <p:spPr bwMode="auto">
          <a:xfrm>
            <a:off x="4081464" y="5359401"/>
            <a:ext cx="574675" cy="72072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20257" name="Rectangle 97"/>
          <p:cNvSpPr>
            <a:spLocks noChangeArrowheads="1"/>
          </p:cNvSpPr>
          <p:nvPr/>
        </p:nvSpPr>
        <p:spPr bwMode="auto">
          <a:xfrm>
            <a:off x="996158" y="-45968"/>
            <a:ext cx="518398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" name="爆炸形 1 1"/>
          <p:cNvSpPr>
            <a:spLocks noChangeArrowheads="1"/>
          </p:cNvSpPr>
          <p:nvPr/>
        </p:nvSpPr>
        <p:spPr bwMode="auto">
          <a:xfrm>
            <a:off x="9193212" y="2492896"/>
            <a:ext cx="2481116" cy="2014017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黑体" panose="02010609060101010101" pitchFamily="49" charset="-122"/>
              </a:rPr>
              <a:t>课堂作业：左子树最后一个节点顶替？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256" grpId="0" animBg="1"/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9" name="Rectangle 5"/>
          <p:cNvSpPr>
            <a:spLocks noChangeArrowheads="1"/>
          </p:cNvSpPr>
          <p:nvPr/>
        </p:nvSpPr>
        <p:spPr bwMode="auto">
          <a:xfrm>
            <a:off x="1358901" y="1414463"/>
            <a:ext cx="6775447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查找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左子树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中的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最大元素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首先移动到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左子树的根</a:t>
            </a:r>
            <a:r>
              <a:rPr kumimoji="0" lang="zh-CN" altLang="en-US" dirty="0">
                <a:latin typeface="Times New Roman" panose="02020603050405020304" pitchFamily="18" charset="0"/>
              </a:rPr>
              <a:t>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然后沿着各结点的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右孩子指针</a:t>
            </a:r>
            <a:r>
              <a:rPr kumimoji="0" lang="zh-CN" altLang="en-US" dirty="0">
                <a:latin typeface="Times New Roman" panose="02020603050405020304" pitchFamily="18" charset="0"/>
              </a:rPr>
              <a:t>移动，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直到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右孩子指针为</a:t>
            </a:r>
            <a:r>
              <a:rPr kumimoji="0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kumimoji="0" lang="zh-CN" altLang="en-US" dirty="0">
                <a:latin typeface="Times New Roman" panose="02020603050405020304" pitchFamily="18" charset="0"/>
              </a:rPr>
              <a:t>为止；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zh-CN" altLang="en-US" sz="900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查找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右子树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中的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最小元素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首先移动到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右子树的根</a:t>
            </a:r>
            <a:r>
              <a:rPr kumimoji="0" lang="zh-CN" altLang="en-US" dirty="0">
                <a:latin typeface="Times New Roman" panose="02020603050405020304" pitchFamily="18" charset="0"/>
              </a:rPr>
              <a:t>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然后沿着各结点的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左孩子指针</a:t>
            </a:r>
            <a:r>
              <a:rPr kumimoji="0" lang="zh-CN" altLang="en-US" dirty="0">
                <a:latin typeface="Times New Roman" panose="02020603050405020304" pitchFamily="18" charset="0"/>
              </a:rPr>
              <a:t>移动，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直到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左孩子指针为</a:t>
            </a:r>
            <a:r>
              <a:rPr kumimoji="0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kumimoji="0" lang="zh-CN" altLang="en-US" dirty="0">
                <a:latin typeface="Times New Roman" panose="02020603050405020304" pitchFamily="18" charset="0"/>
              </a:rPr>
              <a:t>为止。</a:t>
            </a:r>
            <a:endParaRPr kumimoji="0"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21191" name="Line 7"/>
          <p:cNvSpPr>
            <a:spLocks noChangeShapeType="1"/>
          </p:cNvSpPr>
          <p:nvPr/>
        </p:nvSpPr>
        <p:spPr bwMode="auto">
          <a:xfrm flipH="1">
            <a:off x="9167811" y="2349500"/>
            <a:ext cx="215900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2" name="Line 8"/>
          <p:cNvSpPr>
            <a:spLocks noChangeShapeType="1"/>
          </p:cNvSpPr>
          <p:nvPr/>
        </p:nvSpPr>
        <p:spPr bwMode="auto">
          <a:xfrm>
            <a:off x="9239249" y="2997200"/>
            <a:ext cx="144463" cy="2873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3" name="Line 9"/>
          <p:cNvSpPr>
            <a:spLocks noChangeShapeType="1"/>
          </p:cNvSpPr>
          <p:nvPr/>
        </p:nvSpPr>
        <p:spPr bwMode="auto">
          <a:xfrm>
            <a:off x="9934573" y="2336800"/>
            <a:ext cx="287338" cy="2873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4" name="Line 10"/>
          <p:cNvSpPr>
            <a:spLocks noChangeShapeType="1"/>
          </p:cNvSpPr>
          <p:nvPr/>
        </p:nvSpPr>
        <p:spPr bwMode="auto">
          <a:xfrm flipH="1">
            <a:off x="10234611" y="3128963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5" name="Line 11"/>
          <p:cNvSpPr>
            <a:spLocks noChangeShapeType="1"/>
          </p:cNvSpPr>
          <p:nvPr/>
        </p:nvSpPr>
        <p:spPr bwMode="auto">
          <a:xfrm flipH="1">
            <a:off x="9912348" y="3814763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6" name="Line 12"/>
          <p:cNvSpPr>
            <a:spLocks noChangeShapeType="1"/>
          </p:cNvSpPr>
          <p:nvPr/>
        </p:nvSpPr>
        <p:spPr bwMode="auto">
          <a:xfrm flipH="1">
            <a:off x="9553574" y="4508500"/>
            <a:ext cx="117475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7" name="Line 13"/>
          <p:cNvSpPr>
            <a:spLocks noChangeShapeType="1"/>
          </p:cNvSpPr>
          <p:nvPr/>
        </p:nvSpPr>
        <p:spPr bwMode="auto">
          <a:xfrm flipH="1">
            <a:off x="9167811" y="5157788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8" name="Oval 14"/>
          <p:cNvSpPr>
            <a:spLocks noChangeArrowheads="1"/>
          </p:cNvSpPr>
          <p:nvPr/>
        </p:nvSpPr>
        <p:spPr bwMode="auto">
          <a:xfrm>
            <a:off x="8951912" y="3238501"/>
            <a:ext cx="720725" cy="5762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21199" name="Oval 15"/>
          <p:cNvSpPr>
            <a:spLocks noChangeArrowheads="1"/>
          </p:cNvSpPr>
          <p:nvPr/>
        </p:nvSpPr>
        <p:spPr bwMode="auto">
          <a:xfrm>
            <a:off x="8951911" y="4652963"/>
            <a:ext cx="863600" cy="576262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21200" name="Rectangle 16"/>
          <p:cNvSpPr>
            <a:spLocks noChangeArrowheads="1"/>
          </p:cNvSpPr>
          <p:nvPr/>
        </p:nvSpPr>
        <p:spPr bwMode="auto">
          <a:xfrm>
            <a:off x="839416" y="0"/>
            <a:ext cx="6455917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中搜索子树的最大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小值元素</a:t>
            </a:r>
            <a:endParaRPr kumimoji="0" lang="zh-CN" altLang="en-US" sz="32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73741" name="Group 37"/>
          <p:cNvGrpSpPr>
            <a:grpSpLocks/>
          </p:cNvGrpSpPr>
          <p:nvPr/>
        </p:nvGrpSpPr>
        <p:grpSpPr bwMode="auto">
          <a:xfrm>
            <a:off x="8401049" y="1989138"/>
            <a:ext cx="2303463" cy="3168650"/>
            <a:chOff x="3894" y="1888"/>
            <a:chExt cx="1451" cy="1996"/>
          </a:xfrm>
        </p:grpSpPr>
        <p:sp>
          <p:nvSpPr>
            <p:cNvPr id="73743" name="Line 19"/>
            <p:cNvSpPr>
              <a:spLocks noChangeShapeType="1"/>
            </p:cNvSpPr>
            <p:nvPr/>
          </p:nvSpPr>
          <p:spPr bwMode="auto">
            <a:xfrm flipH="1">
              <a:off x="4876" y="2568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4" name="Line 20"/>
            <p:cNvSpPr>
              <a:spLocks noChangeShapeType="1"/>
            </p:cNvSpPr>
            <p:nvPr/>
          </p:nvSpPr>
          <p:spPr bwMode="auto">
            <a:xfrm>
              <a:off x="4967" y="2931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5" name="Oval 21"/>
            <p:cNvSpPr>
              <a:spLocks noChangeArrowheads="1"/>
            </p:cNvSpPr>
            <p:nvPr/>
          </p:nvSpPr>
          <p:spPr bwMode="auto">
            <a:xfrm>
              <a:off x="4809" y="273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3746" name="Oval 22"/>
            <p:cNvSpPr>
              <a:spLocks noChangeArrowheads="1"/>
            </p:cNvSpPr>
            <p:nvPr/>
          </p:nvSpPr>
          <p:spPr bwMode="auto">
            <a:xfrm>
              <a:off x="505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3747" name="Line 23"/>
            <p:cNvSpPr>
              <a:spLocks noChangeShapeType="1"/>
            </p:cNvSpPr>
            <p:nvPr/>
          </p:nvSpPr>
          <p:spPr bwMode="auto">
            <a:xfrm flipH="1">
              <a:off x="4241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8" name="Line 24"/>
            <p:cNvSpPr>
              <a:spLocks noChangeShapeType="1"/>
            </p:cNvSpPr>
            <p:nvPr/>
          </p:nvSpPr>
          <p:spPr bwMode="auto">
            <a:xfrm>
              <a:off x="4345" y="2486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9" name="Line 25"/>
            <p:cNvSpPr>
              <a:spLocks noChangeShapeType="1"/>
            </p:cNvSpPr>
            <p:nvPr/>
          </p:nvSpPr>
          <p:spPr bwMode="auto">
            <a:xfrm flipH="1">
              <a:off x="3923" y="2069"/>
              <a:ext cx="715" cy="77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0" name="Line 26"/>
            <p:cNvSpPr>
              <a:spLocks noChangeShapeType="1"/>
            </p:cNvSpPr>
            <p:nvPr/>
          </p:nvSpPr>
          <p:spPr bwMode="auto">
            <a:xfrm flipH="1">
              <a:off x="4468" y="3000"/>
              <a:ext cx="408" cy="7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1" name="Line 27"/>
            <p:cNvSpPr>
              <a:spLocks noChangeShapeType="1"/>
            </p:cNvSpPr>
            <p:nvPr/>
          </p:nvSpPr>
          <p:spPr bwMode="auto">
            <a:xfrm>
              <a:off x="4740" y="2069"/>
              <a:ext cx="363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2" name="Oval 28"/>
            <p:cNvSpPr>
              <a:spLocks noChangeArrowheads="1"/>
            </p:cNvSpPr>
            <p:nvPr/>
          </p:nvSpPr>
          <p:spPr bwMode="auto">
            <a:xfrm>
              <a:off x="4547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53" name="Oval 29"/>
            <p:cNvSpPr>
              <a:spLocks noChangeArrowheads="1"/>
            </p:cNvSpPr>
            <p:nvPr/>
          </p:nvSpPr>
          <p:spPr bwMode="auto">
            <a:xfrm>
              <a:off x="4582" y="316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3754" name="Oval 30"/>
            <p:cNvSpPr>
              <a:spLocks noChangeArrowheads="1"/>
            </p:cNvSpPr>
            <p:nvPr/>
          </p:nvSpPr>
          <p:spPr bwMode="auto">
            <a:xfrm>
              <a:off x="4369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3755" name="Oval 31"/>
            <p:cNvSpPr>
              <a:spLocks noChangeArrowheads="1"/>
            </p:cNvSpPr>
            <p:nvPr/>
          </p:nvSpPr>
          <p:spPr bwMode="auto">
            <a:xfrm>
              <a:off x="4182" y="2280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3756" name="Oval 32"/>
            <p:cNvSpPr>
              <a:spLocks noChangeArrowheads="1"/>
            </p:cNvSpPr>
            <p:nvPr/>
          </p:nvSpPr>
          <p:spPr bwMode="auto">
            <a:xfrm>
              <a:off x="4973" y="22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3757" name="Oval 33"/>
            <p:cNvSpPr>
              <a:spLocks noChangeArrowheads="1"/>
            </p:cNvSpPr>
            <p:nvPr/>
          </p:nvSpPr>
          <p:spPr bwMode="auto">
            <a:xfrm>
              <a:off x="3894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3758" name="Oval 34"/>
            <p:cNvSpPr>
              <a:spLocks noChangeArrowheads="1"/>
            </p:cNvSpPr>
            <p:nvPr/>
          </p:nvSpPr>
          <p:spPr bwMode="auto">
            <a:xfrm>
              <a:off x="4146" y="316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3759" name="Oval 35"/>
            <p:cNvSpPr>
              <a:spLocks noChangeArrowheads="1"/>
            </p:cNvSpPr>
            <p:nvPr/>
          </p:nvSpPr>
          <p:spPr bwMode="auto">
            <a:xfrm>
              <a:off x="4326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1222" name="Line 38"/>
          <p:cNvSpPr>
            <a:spLocks noChangeShapeType="1"/>
          </p:cNvSpPr>
          <p:nvPr/>
        </p:nvSpPr>
        <p:spPr bwMode="auto">
          <a:xfrm>
            <a:off x="9455148" y="3716338"/>
            <a:ext cx="71438" cy="144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pic>
        <p:nvPicPr>
          <p:cNvPr id="32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9959973" y="5888218"/>
            <a:ext cx="10931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ea typeface="黑体" panose="02010609060101010101" pitchFamily="49" charset="-122"/>
              </a:rPr>
              <a:t>线索树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2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2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22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1" grpId="0" animBg="1"/>
      <p:bldP spid="221192" grpId="0" animBg="1"/>
      <p:bldP spid="221193" grpId="0" animBg="1"/>
      <p:bldP spid="221194" grpId="0" animBg="1"/>
      <p:bldP spid="221195" grpId="0" animBg="1"/>
      <p:bldP spid="221196" grpId="0" animBg="1"/>
      <p:bldP spid="221197" grpId="0" animBg="1"/>
      <p:bldP spid="221198" grpId="0" animBg="1"/>
      <p:bldP spid="221199" grpId="0" animBg="1"/>
      <p:bldP spid="221222" grpId="0" animBg="1"/>
      <p:bldP spid="3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400">
                <a:ea typeface="仿宋_GB2312" pitchFamily="1" charset="-122"/>
              </a:rPr>
              <a:t>    </a:t>
            </a:r>
          </a:p>
        </p:txBody>
      </p:sp>
      <p:sp>
        <p:nvSpPr>
          <p:cNvPr id="74755" name="Rectangle 6"/>
          <p:cNvSpPr>
            <a:spLocks noChangeArrowheads="1"/>
          </p:cNvSpPr>
          <p:nvPr/>
        </p:nvSpPr>
        <p:spPr bwMode="auto">
          <a:xfrm>
            <a:off x="1774825" y="1268413"/>
            <a:ext cx="8713788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BST &lt;E, K&gt;::Remove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K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私有递归函数：在以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为根的二叉搜索树中删除含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的结点，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若删除成功，则新根通过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!= NULL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if ( x &lt;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)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);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1" charset="-122"/>
              </a:rPr>
              <a:t>在左子树中继续搜索、删除</a:t>
            </a:r>
            <a:endParaRPr lang="en-US" altLang="zh-CN" sz="2200" dirty="0">
              <a:solidFill>
                <a:schemeClr val="hlink"/>
              </a:solidFill>
              <a:latin typeface="楷体_GB2312" pitchFamily="1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else if ( x &gt;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)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);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1" charset="-122"/>
              </a:rPr>
              <a:t>在右子树中继续搜索、删除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dirty="0">
                <a:latin typeface="楷体_GB2312" pitchFamily="1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       else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!= NULL &amp;&amp;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!= NULL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找到要删除的关键码为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的结点，并且</a:t>
            </a:r>
            <a:r>
              <a:rPr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该结点有两个子女</a:t>
            </a:r>
          </a:p>
        </p:txBody>
      </p:sp>
      <p:sp>
        <p:nvSpPr>
          <p:cNvPr id="193543" name="Rectangle 7"/>
          <p:cNvSpPr>
            <a:spLocks noChangeArrowheads="1"/>
          </p:cNvSpPr>
          <p:nvPr/>
        </p:nvSpPr>
        <p:spPr bwMode="auto">
          <a:xfrm>
            <a:off x="983432" y="34943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ChangeArrowheads="1"/>
          </p:cNvSpPr>
          <p:nvPr/>
        </p:nvSpPr>
        <p:spPr bwMode="auto">
          <a:xfrm>
            <a:off x="2209800" y="13525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75779" name="Rectangle 5"/>
          <p:cNvSpPr>
            <a:spLocks noChangeArrowheads="1"/>
          </p:cNvSpPr>
          <p:nvPr/>
        </p:nvSpPr>
        <p:spPr bwMode="auto">
          <a:xfrm>
            <a:off x="2891903" y="1112038"/>
            <a:ext cx="874871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temp =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找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右子树中序下的第一个结点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sz="2200" dirty="0">
                <a:latin typeface="Times New Roman" panose="02020603050405020304" pitchFamily="18" charset="0"/>
              </a:rPr>
              <a:t>while ( temp-&gt;left != NULL )  temp = temp-&gt;left;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= temp-&gt;data;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用该结点数据替换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的数据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	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);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	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的右子树中删除</a:t>
            </a:r>
            <a:r>
              <a:rPr lang="en-US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temp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  </a:t>
            </a:r>
            <a:endParaRPr lang="zh-CN" altLang="en-US" sz="2400" dirty="0">
              <a:solidFill>
                <a:srgbClr val="CC33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}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else {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	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 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指示的</a:t>
            </a:r>
            <a:r>
              <a:rPr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要删除的结点只有一个或零个子女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temp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       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 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只有右子女或零个子女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只有左子女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delete temp;   return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return false;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94567" name="Rectangle 7"/>
          <p:cNvSpPr>
            <a:spLocks noChangeArrowheads="1"/>
          </p:cNvSpPr>
          <p:nvPr/>
        </p:nvSpPr>
        <p:spPr bwMode="auto">
          <a:xfrm>
            <a:off x="911424" y="-12634"/>
            <a:ext cx="547260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的删除算法（续）</a:t>
            </a:r>
            <a:r>
              <a:rPr kumimoji="0" lang="zh-CN" altLang="en-US" sz="36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1469882" y="1093457"/>
            <a:ext cx="1524000" cy="533400"/>
          </a:xfrm>
          <a:prstGeom prst="cloudCallout">
            <a:avLst>
              <a:gd name="adj1" fmla="val 11461"/>
              <a:gd name="adj2" fmla="val 198501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" name="Group 72"/>
          <p:cNvGrpSpPr>
            <a:grpSpLocks/>
          </p:cNvGrpSpPr>
          <p:nvPr/>
        </p:nvGrpSpPr>
        <p:grpSpPr bwMode="auto">
          <a:xfrm>
            <a:off x="600497" y="1916832"/>
            <a:ext cx="2543175" cy="3025775"/>
            <a:chOff x="657" y="2341"/>
            <a:chExt cx="1602" cy="1906"/>
          </a:xfrm>
        </p:grpSpPr>
        <p:sp>
          <p:nvSpPr>
            <p:cNvPr id="8" name="Line 27"/>
            <p:cNvSpPr>
              <a:spLocks noChangeShapeType="1"/>
            </p:cNvSpPr>
            <p:nvPr/>
          </p:nvSpPr>
          <p:spPr bwMode="auto">
            <a:xfrm flipH="1">
              <a:off x="1773" y="340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28"/>
            <p:cNvSpPr>
              <a:spLocks noChangeShapeType="1"/>
            </p:cNvSpPr>
            <p:nvPr/>
          </p:nvSpPr>
          <p:spPr bwMode="auto">
            <a:xfrm>
              <a:off x="1845" y="3793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30"/>
            <p:cNvSpPr>
              <a:spLocks noChangeArrowheads="1"/>
            </p:cNvSpPr>
            <p:nvPr/>
          </p:nvSpPr>
          <p:spPr bwMode="auto">
            <a:xfrm>
              <a:off x="1693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11" name="Oval 32"/>
            <p:cNvSpPr>
              <a:spLocks noChangeArrowheads="1"/>
            </p:cNvSpPr>
            <p:nvPr/>
          </p:nvSpPr>
          <p:spPr bwMode="auto">
            <a:xfrm>
              <a:off x="1971" y="395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12" name="Line 59"/>
            <p:cNvSpPr>
              <a:spLocks noChangeShapeType="1"/>
            </p:cNvSpPr>
            <p:nvPr/>
          </p:nvSpPr>
          <p:spPr bwMode="auto">
            <a:xfrm flipH="1">
              <a:off x="1000" y="3384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60"/>
            <p:cNvSpPr>
              <a:spLocks noChangeShapeType="1"/>
            </p:cNvSpPr>
            <p:nvPr/>
          </p:nvSpPr>
          <p:spPr bwMode="auto">
            <a:xfrm>
              <a:off x="1108" y="2931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61"/>
            <p:cNvSpPr>
              <a:spLocks noChangeShapeType="1"/>
            </p:cNvSpPr>
            <p:nvPr/>
          </p:nvSpPr>
          <p:spPr bwMode="auto">
            <a:xfrm flipH="1">
              <a:off x="753" y="2533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62"/>
            <p:cNvSpPr>
              <a:spLocks noChangeShapeType="1"/>
            </p:cNvSpPr>
            <p:nvPr/>
          </p:nvSpPr>
          <p:spPr bwMode="auto">
            <a:xfrm flipH="1">
              <a:off x="1569" y="291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63"/>
            <p:cNvSpPr>
              <a:spLocks noChangeShapeType="1"/>
            </p:cNvSpPr>
            <p:nvPr/>
          </p:nvSpPr>
          <p:spPr bwMode="auto">
            <a:xfrm>
              <a:off x="1519" y="256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Oval 64"/>
            <p:cNvSpPr>
              <a:spLocks noChangeArrowheads="1"/>
            </p:cNvSpPr>
            <p:nvPr/>
          </p:nvSpPr>
          <p:spPr bwMode="auto">
            <a:xfrm>
              <a:off x="1281" y="234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Oval 65"/>
            <p:cNvSpPr>
              <a:spLocks noChangeArrowheads="1"/>
            </p:cNvSpPr>
            <p:nvPr/>
          </p:nvSpPr>
          <p:spPr bwMode="auto">
            <a:xfrm>
              <a:off x="1617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19" name="Oval 66"/>
            <p:cNvSpPr>
              <a:spLocks noChangeArrowheads="1"/>
            </p:cNvSpPr>
            <p:nvPr/>
          </p:nvSpPr>
          <p:spPr bwMode="auto">
            <a:xfrm>
              <a:off x="1429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" name="Oval 67"/>
            <p:cNvSpPr>
              <a:spLocks noChangeArrowheads="1"/>
            </p:cNvSpPr>
            <p:nvPr/>
          </p:nvSpPr>
          <p:spPr bwMode="auto">
            <a:xfrm>
              <a:off x="945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1" name="Oval 68"/>
            <p:cNvSpPr>
              <a:spLocks noChangeArrowheads="1"/>
            </p:cNvSpPr>
            <p:nvPr/>
          </p:nvSpPr>
          <p:spPr bwMode="auto">
            <a:xfrm>
              <a:off x="18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22" name="Oval 69"/>
            <p:cNvSpPr>
              <a:spLocks noChangeArrowheads="1"/>
            </p:cNvSpPr>
            <p:nvPr/>
          </p:nvSpPr>
          <p:spPr bwMode="auto">
            <a:xfrm>
              <a:off x="6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23" name="Oval 70"/>
            <p:cNvSpPr>
              <a:spLocks noChangeArrowheads="1"/>
            </p:cNvSpPr>
            <p:nvPr/>
          </p:nvSpPr>
          <p:spPr bwMode="auto">
            <a:xfrm>
              <a:off x="909" y="361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24" name="Oval 71"/>
            <p:cNvSpPr>
              <a:spLocks noChangeArrowheads="1"/>
            </p:cNvSpPr>
            <p:nvPr/>
          </p:nvSpPr>
          <p:spPr bwMode="auto">
            <a:xfrm>
              <a:off x="1089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5" name="Line 73"/>
          <p:cNvSpPr>
            <a:spLocks noChangeShapeType="1"/>
          </p:cNvSpPr>
          <p:nvPr/>
        </p:nvSpPr>
        <p:spPr bwMode="auto">
          <a:xfrm flipV="1">
            <a:off x="2388021" y="2974107"/>
            <a:ext cx="0" cy="954087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5"/>
          <p:cNvSpPr>
            <a:spLocks noChangeShapeType="1"/>
          </p:cNvSpPr>
          <p:nvPr/>
        </p:nvSpPr>
        <p:spPr bwMode="auto">
          <a:xfrm flipV="1">
            <a:off x="2761085" y="3645618"/>
            <a:ext cx="71437" cy="863600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 type="none" w="med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96"/>
          <p:cNvSpPr>
            <a:spLocks noChangeArrowheads="1"/>
          </p:cNvSpPr>
          <p:nvPr/>
        </p:nvSpPr>
        <p:spPr bwMode="auto">
          <a:xfrm>
            <a:off x="2186410" y="3775794"/>
            <a:ext cx="574675" cy="72072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50790" y="1897668"/>
            <a:ext cx="58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</a:rPr>
              <a:t>ptr</a:t>
            </a:r>
            <a:endParaRPr lang="zh-CN" altLang="en-US"/>
          </a:p>
        </p:txBody>
      </p:sp>
      <p:cxnSp>
        <p:nvCxnSpPr>
          <p:cNvPr id="4" name="直接箭头连接符 3"/>
          <p:cNvCxnSpPr>
            <a:stCxn id="2" idx="2"/>
            <a:endCxn id="18" idx="7"/>
          </p:cNvCxnSpPr>
          <p:nvPr/>
        </p:nvCxnSpPr>
        <p:spPr>
          <a:xfrm flipH="1">
            <a:off x="2514742" y="2420888"/>
            <a:ext cx="227955" cy="172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9"/>
          <p:cNvSpPr>
            <a:spLocks noChangeArrowheads="1"/>
          </p:cNvSpPr>
          <p:nvPr/>
        </p:nvSpPr>
        <p:spPr bwMode="auto">
          <a:xfrm>
            <a:off x="931864" y="3400"/>
            <a:ext cx="5473700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7.2.5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二叉搜索树性能分析</a:t>
            </a:r>
          </a:p>
        </p:txBody>
      </p:sp>
      <p:grpSp>
        <p:nvGrpSpPr>
          <p:cNvPr id="76803" name="Group 36"/>
          <p:cNvGrpSpPr>
            <a:grpSpLocks/>
          </p:cNvGrpSpPr>
          <p:nvPr/>
        </p:nvGrpSpPr>
        <p:grpSpPr bwMode="auto">
          <a:xfrm>
            <a:off x="4376739" y="1484314"/>
            <a:ext cx="3494087" cy="2473325"/>
            <a:chOff x="1722" y="1026"/>
            <a:chExt cx="2201" cy="1558"/>
          </a:xfrm>
        </p:grpSpPr>
        <p:sp>
          <p:nvSpPr>
            <p:cNvPr id="76816" name="Line 37"/>
            <p:cNvSpPr>
              <a:spLocks noChangeShapeType="1"/>
            </p:cNvSpPr>
            <p:nvPr/>
          </p:nvSpPr>
          <p:spPr bwMode="auto">
            <a:xfrm flipH="1">
              <a:off x="3243" y="2069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7" name="Line 38"/>
            <p:cNvSpPr>
              <a:spLocks noChangeShapeType="1"/>
            </p:cNvSpPr>
            <p:nvPr/>
          </p:nvSpPr>
          <p:spPr bwMode="auto">
            <a:xfrm>
              <a:off x="3590" y="2069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8" name="Oval 39"/>
            <p:cNvSpPr>
              <a:spLocks noChangeArrowheads="1"/>
            </p:cNvSpPr>
            <p:nvPr/>
          </p:nvSpPr>
          <p:spPr bwMode="auto">
            <a:xfrm>
              <a:off x="3379" y="181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76819" name="Oval 40"/>
            <p:cNvSpPr>
              <a:spLocks noChangeArrowheads="1"/>
            </p:cNvSpPr>
            <p:nvPr/>
          </p:nvSpPr>
          <p:spPr bwMode="auto">
            <a:xfrm>
              <a:off x="3120" y="226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6820" name="Line 41"/>
            <p:cNvSpPr>
              <a:spLocks noChangeShapeType="1"/>
            </p:cNvSpPr>
            <p:nvPr/>
          </p:nvSpPr>
          <p:spPr bwMode="auto">
            <a:xfrm flipH="1">
              <a:off x="2109" y="2024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1" name="Line 42"/>
            <p:cNvSpPr>
              <a:spLocks noChangeShapeType="1"/>
            </p:cNvSpPr>
            <p:nvPr/>
          </p:nvSpPr>
          <p:spPr bwMode="auto">
            <a:xfrm>
              <a:off x="2245" y="1616"/>
              <a:ext cx="272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2" name="Line 43"/>
            <p:cNvSpPr>
              <a:spLocks noChangeShapeType="1"/>
            </p:cNvSpPr>
            <p:nvPr/>
          </p:nvSpPr>
          <p:spPr bwMode="auto">
            <a:xfrm flipH="1">
              <a:off x="1911" y="1207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3" name="Line 44"/>
            <p:cNvSpPr>
              <a:spLocks noChangeShapeType="1"/>
            </p:cNvSpPr>
            <p:nvPr/>
          </p:nvSpPr>
          <p:spPr bwMode="auto">
            <a:xfrm flipH="1">
              <a:off x="2819" y="1615"/>
              <a:ext cx="226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4" name="Line 45"/>
            <p:cNvSpPr>
              <a:spLocks noChangeShapeType="1"/>
            </p:cNvSpPr>
            <p:nvPr/>
          </p:nvSpPr>
          <p:spPr bwMode="auto">
            <a:xfrm>
              <a:off x="2728" y="1207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5" name="Oval 46"/>
            <p:cNvSpPr>
              <a:spLocks noChangeArrowheads="1"/>
            </p:cNvSpPr>
            <p:nvPr/>
          </p:nvSpPr>
          <p:spPr bwMode="auto">
            <a:xfrm>
              <a:off x="2519" y="10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26" name="Oval 47"/>
            <p:cNvSpPr>
              <a:spLocks noChangeArrowheads="1"/>
            </p:cNvSpPr>
            <p:nvPr/>
          </p:nvSpPr>
          <p:spPr bwMode="auto">
            <a:xfrm>
              <a:off x="3635" y="226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6827" name="Oval 48"/>
            <p:cNvSpPr>
              <a:spLocks noChangeArrowheads="1"/>
            </p:cNvSpPr>
            <p:nvPr/>
          </p:nvSpPr>
          <p:spPr bwMode="auto">
            <a:xfrm>
              <a:off x="2712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6828" name="Oval 49"/>
            <p:cNvSpPr>
              <a:spLocks noChangeArrowheads="1"/>
            </p:cNvSpPr>
            <p:nvPr/>
          </p:nvSpPr>
          <p:spPr bwMode="auto">
            <a:xfrm>
              <a:off x="2079" y="140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6829" name="Oval 50"/>
            <p:cNvSpPr>
              <a:spLocks noChangeArrowheads="1"/>
            </p:cNvSpPr>
            <p:nvPr/>
          </p:nvSpPr>
          <p:spPr bwMode="auto">
            <a:xfrm>
              <a:off x="2971" y="14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6830" name="Oval 51"/>
            <p:cNvSpPr>
              <a:spLocks noChangeArrowheads="1"/>
            </p:cNvSpPr>
            <p:nvPr/>
          </p:nvSpPr>
          <p:spPr bwMode="auto">
            <a:xfrm>
              <a:off x="1722" y="18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6831" name="Oval 52"/>
            <p:cNvSpPr>
              <a:spLocks noChangeArrowheads="1"/>
            </p:cNvSpPr>
            <p:nvPr/>
          </p:nvSpPr>
          <p:spPr bwMode="auto">
            <a:xfrm>
              <a:off x="2018" y="229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6832" name="Oval 53"/>
            <p:cNvSpPr>
              <a:spLocks noChangeArrowheads="1"/>
            </p:cNvSpPr>
            <p:nvPr/>
          </p:nvSpPr>
          <p:spPr bwMode="auto">
            <a:xfrm>
              <a:off x="2258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177207" name="Text Box 55"/>
          <p:cNvSpPr txBox="1">
            <a:spLocks noChangeArrowheads="1"/>
          </p:cNvSpPr>
          <p:nvPr/>
        </p:nvSpPr>
        <p:spPr bwMode="auto">
          <a:xfrm>
            <a:off x="3287713" y="1458913"/>
            <a:ext cx="1447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800" dirty="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23</a:t>
            </a:r>
            <a:endParaRPr lang="zh-CN" altLang="en-US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7208" name="Line 56"/>
          <p:cNvSpPr>
            <a:spLocks noChangeShapeType="1"/>
          </p:cNvSpPr>
          <p:nvPr/>
        </p:nvSpPr>
        <p:spPr bwMode="auto">
          <a:xfrm rot="193361" flipH="1">
            <a:off x="5243513" y="1771650"/>
            <a:ext cx="323850" cy="312738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09" name="Line 57"/>
          <p:cNvSpPr>
            <a:spLocks noChangeShapeType="1"/>
          </p:cNvSpPr>
          <p:nvPr/>
        </p:nvSpPr>
        <p:spPr bwMode="auto">
          <a:xfrm rot="-187413">
            <a:off x="5397500" y="2433638"/>
            <a:ext cx="179388" cy="323850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10" name="Line 58"/>
          <p:cNvSpPr>
            <a:spLocks noChangeShapeType="1"/>
          </p:cNvSpPr>
          <p:nvPr/>
        </p:nvSpPr>
        <p:spPr bwMode="auto">
          <a:xfrm flipH="1">
            <a:off x="5049838" y="3178175"/>
            <a:ext cx="215900" cy="287338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11" name="Text Box 59"/>
          <p:cNvSpPr txBox="1">
            <a:spLocks noChangeArrowheads="1"/>
          </p:cNvSpPr>
          <p:nvPr/>
        </p:nvSpPr>
        <p:spPr bwMode="auto">
          <a:xfrm>
            <a:off x="7294563" y="1458913"/>
            <a:ext cx="13081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8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endParaRPr lang="en-US" altLang="zh-CN" sz="2800" b="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218" name="Line 66"/>
          <p:cNvSpPr>
            <a:spLocks noChangeShapeType="1"/>
          </p:cNvSpPr>
          <p:nvPr/>
        </p:nvSpPr>
        <p:spPr bwMode="auto">
          <a:xfrm rot="193361">
            <a:off x="6143625" y="1771651"/>
            <a:ext cx="357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25" name="Line 73"/>
          <p:cNvSpPr>
            <a:spLocks noChangeShapeType="1"/>
          </p:cNvSpPr>
          <p:nvPr/>
        </p:nvSpPr>
        <p:spPr bwMode="auto">
          <a:xfrm>
            <a:off x="4440238" y="1674813"/>
            <a:ext cx="1008062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177227" name="Line 75"/>
          <p:cNvSpPr>
            <a:spLocks noChangeShapeType="1"/>
          </p:cNvSpPr>
          <p:nvPr/>
        </p:nvSpPr>
        <p:spPr bwMode="auto">
          <a:xfrm>
            <a:off x="6286501" y="1674813"/>
            <a:ext cx="1008063" cy="0"/>
          </a:xfrm>
          <a:prstGeom prst="line">
            <a:avLst/>
          </a:prstGeom>
          <a:noFill/>
          <a:ln w="38100">
            <a:solidFill>
              <a:srgbClr val="00C08E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177228" name="Line 76"/>
          <p:cNvSpPr>
            <a:spLocks noChangeShapeType="1"/>
          </p:cNvSpPr>
          <p:nvPr/>
        </p:nvSpPr>
        <p:spPr bwMode="auto">
          <a:xfrm>
            <a:off x="7477125" y="3106739"/>
            <a:ext cx="217488" cy="300037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29" name="Line 77"/>
          <p:cNvSpPr>
            <a:spLocks noChangeShapeType="1"/>
          </p:cNvSpPr>
          <p:nvPr/>
        </p:nvSpPr>
        <p:spPr bwMode="auto">
          <a:xfrm flipH="1">
            <a:off x="7294564" y="3932239"/>
            <a:ext cx="230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30" name="Line 78"/>
          <p:cNvSpPr>
            <a:spLocks noChangeShapeType="1"/>
          </p:cNvSpPr>
          <p:nvPr/>
        </p:nvSpPr>
        <p:spPr bwMode="auto">
          <a:xfrm rot="193361">
            <a:off x="6862764" y="2411414"/>
            <a:ext cx="357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15" name="Rectangle 82"/>
          <p:cNvSpPr>
            <a:spLocks noChangeArrowheads="1"/>
          </p:cNvSpPr>
          <p:nvPr/>
        </p:nvSpPr>
        <p:spPr bwMode="auto">
          <a:xfrm>
            <a:off x="1509714" y="4353392"/>
            <a:ext cx="9217023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600" dirty="0">
                <a:latin typeface="Times New Roman" panose="02020603050405020304" pitchFamily="18" charset="0"/>
              </a:rPr>
              <a:t>显然，二叉搜索树搜索时的最大比较次数取决于树的高度，为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O(h)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。但由于二叉搜索树是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根据输入序列动态生成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的，如果输入序列选得不好，会建立起一棵单支树，使得二叉搜索树的高度达到最大。</a:t>
            </a:r>
            <a:endParaRPr kumimoji="0" lang="en-US" altLang="zh-CN" sz="3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7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72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72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72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17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72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72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72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72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07" grpId="0" build="p" autoUpdateAnimBg="0"/>
      <p:bldP spid="177208" grpId="0" animBg="1"/>
      <p:bldP spid="177209" grpId="0" animBg="1"/>
      <p:bldP spid="177210" grpId="0" animBg="1"/>
      <p:bldP spid="177211" grpId="0" build="p" autoUpdateAnimBg="0"/>
      <p:bldP spid="177218" grpId="0" animBg="1"/>
      <p:bldP spid="177225" grpId="0" animBg="1"/>
      <p:bldP spid="177227" grpId="0" animBg="1"/>
      <p:bldP spid="177228" grpId="0" animBg="1"/>
      <p:bldP spid="177229" grpId="0" animBg="1"/>
      <p:bldP spid="17723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ChangeArrowheads="1"/>
          </p:cNvSpPr>
          <p:nvPr/>
        </p:nvSpPr>
        <p:spPr bwMode="auto">
          <a:xfrm>
            <a:off x="1992313" y="2708276"/>
            <a:ext cx="8451850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                                    </a:t>
            </a: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{2, 1, 3} </a:t>
            </a:r>
          </a:p>
          <a:p>
            <a:pPr eaLnBrk="1" hangingPunct="1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{1, 2, 3}      {1, 3, 2}         {2, 3, 1}         {3, 1, 2}         {3, 2, 1}</a:t>
            </a:r>
            <a:r>
              <a:rPr lang="en-US" altLang="zh-CN" sz="2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</a:t>
            </a:r>
            <a:endParaRPr lang="en-US" altLang="zh-CN" sz="28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2213" name="Group 5"/>
          <p:cNvGrpSpPr>
            <a:grpSpLocks/>
          </p:cNvGrpSpPr>
          <p:nvPr/>
        </p:nvGrpSpPr>
        <p:grpSpPr bwMode="auto">
          <a:xfrm>
            <a:off x="2292350" y="4035425"/>
            <a:ext cx="1066800" cy="1828800"/>
            <a:chOff x="240" y="2704"/>
            <a:chExt cx="672" cy="1152"/>
          </a:xfrm>
        </p:grpSpPr>
        <p:sp>
          <p:nvSpPr>
            <p:cNvPr id="77858" name="Line 6"/>
            <p:cNvSpPr>
              <a:spLocks noChangeShapeType="1"/>
            </p:cNvSpPr>
            <p:nvPr/>
          </p:nvSpPr>
          <p:spPr bwMode="auto">
            <a:xfrm>
              <a:off x="432" y="2992"/>
              <a:ext cx="288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15" name="Oval 7"/>
            <p:cNvSpPr>
              <a:spLocks noChangeArrowheads="1"/>
            </p:cNvSpPr>
            <p:nvPr/>
          </p:nvSpPr>
          <p:spPr bwMode="auto">
            <a:xfrm>
              <a:off x="2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16" name="Oval 8"/>
            <p:cNvSpPr>
              <a:spLocks noChangeArrowheads="1"/>
            </p:cNvSpPr>
            <p:nvPr/>
          </p:nvSpPr>
          <p:spPr bwMode="auto">
            <a:xfrm>
              <a:off x="432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17" name="Oval 9"/>
            <p:cNvSpPr>
              <a:spLocks noChangeArrowheads="1"/>
            </p:cNvSpPr>
            <p:nvPr/>
          </p:nvSpPr>
          <p:spPr bwMode="auto">
            <a:xfrm>
              <a:off x="624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18" name="Group 10"/>
          <p:cNvGrpSpPr>
            <a:grpSpLocks/>
          </p:cNvGrpSpPr>
          <p:nvPr/>
        </p:nvGrpSpPr>
        <p:grpSpPr bwMode="auto">
          <a:xfrm>
            <a:off x="3813175" y="4035425"/>
            <a:ext cx="914400" cy="1828800"/>
            <a:chOff x="1392" y="2704"/>
            <a:chExt cx="576" cy="1152"/>
          </a:xfrm>
        </p:grpSpPr>
        <p:sp>
          <p:nvSpPr>
            <p:cNvPr id="77853" name="Line 11"/>
            <p:cNvSpPr>
              <a:spLocks noChangeShapeType="1"/>
            </p:cNvSpPr>
            <p:nvPr/>
          </p:nvSpPr>
          <p:spPr bwMode="auto">
            <a:xfrm flipV="1">
              <a:off x="1584" y="3376"/>
              <a:ext cx="144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54" name="Line 12"/>
            <p:cNvSpPr>
              <a:spLocks noChangeShapeType="1"/>
            </p:cNvSpPr>
            <p:nvPr/>
          </p:nvSpPr>
          <p:spPr bwMode="auto">
            <a:xfrm>
              <a:off x="1584" y="2944"/>
              <a:ext cx="144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1" name="Oval 13"/>
            <p:cNvSpPr>
              <a:spLocks noChangeArrowheads="1"/>
            </p:cNvSpPr>
            <p:nvPr/>
          </p:nvSpPr>
          <p:spPr bwMode="auto">
            <a:xfrm>
              <a:off x="1392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22" name="Oval 14"/>
            <p:cNvSpPr>
              <a:spLocks noChangeArrowheads="1"/>
            </p:cNvSpPr>
            <p:nvPr/>
          </p:nvSpPr>
          <p:spPr bwMode="auto">
            <a:xfrm>
              <a:off x="168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22223" name="Oval 15"/>
            <p:cNvSpPr>
              <a:spLocks noChangeArrowheads="1"/>
            </p:cNvSpPr>
            <p:nvPr/>
          </p:nvSpPr>
          <p:spPr bwMode="auto">
            <a:xfrm>
              <a:off x="1392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222224" name="Group 16"/>
          <p:cNvGrpSpPr>
            <a:grpSpLocks/>
          </p:cNvGrpSpPr>
          <p:nvPr/>
        </p:nvGrpSpPr>
        <p:grpSpPr bwMode="auto">
          <a:xfrm>
            <a:off x="5159375" y="4035425"/>
            <a:ext cx="1676400" cy="1143000"/>
            <a:chOff x="2256" y="2704"/>
            <a:chExt cx="1056" cy="720"/>
          </a:xfrm>
        </p:grpSpPr>
        <p:sp>
          <p:nvSpPr>
            <p:cNvPr id="77848" name="Line 17"/>
            <p:cNvSpPr>
              <a:spLocks noChangeShapeType="1"/>
            </p:cNvSpPr>
            <p:nvPr/>
          </p:nvSpPr>
          <p:spPr bwMode="auto">
            <a:xfrm>
              <a:off x="2880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9" name="Line 18"/>
            <p:cNvSpPr>
              <a:spLocks noChangeShapeType="1"/>
            </p:cNvSpPr>
            <p:nvPr/>
          </p:nvSpPr>
          <p:spPr bwMode="auto">
            <a:xfrm flipH="1">
              <a:off x="2448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7" name="Oval 19"/>
            <p:cNvSpPr>
              <a:spLocks noChangeArrowheads="1"/>
            </p:cNvSpPr>
            <p:nvPr/>
          </p:nvSpPr>
          <p:spPr bwMode="auto">
            <a:xfrm>
              <a:off x="2256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28" name="Oval 20"/>
            <p:cNvSpPr>
              <a:spLocks noChangeArrowheads="1"/>
            </p:cNvSpPr>
            <p:nvPr/>
          </p:nvSpPr>
          <p:spPr bwMode="auto">
            <a:xfrm>
              <a:off x="26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29" name="Oval 21"/>
            <p:cNvSpPr>
              <a:spLocks noChangeArrowheads="1"/>
            </p:cNvSpPr>
            <p:nvPr/>
          </p:nvSpPr>
          <p:spPr bwMode="auto">
            <a:xfrm>
              <a:off x="3024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30" name="Group 22"/>
          <p:cNvGrpSpPr>
            <a:grpSpLocks/>
          </p:cNvGrpSpPr>
          <p:nvPr/>
        </p:nvGrpSpPr>
        <p:grpSpPr bwMode="auto">
          <a:xfrm>
            <a:off x="7248525" y="4035425"/>
            <a:ext cx="990600" cy="1828800"/>
            <a:chOff x="3600" y="2704"/>
            <a:chExt cx="624" cy="1152"/>
          </a:xfrm>
        </p:grpSpPr>
        <p:sp>
          <p:nvSpPr>
            <p:cNvPr id="77843" name="Line 23"/>
            <p:cNvSpPr>
              <a:spLocks noChangeShapeType="1"/>
            </p:cNvSpPr>
            <p:nvPr/>
          </p:nvSpPr>
          <p:spPr bwMode="auto">
            <a:xfrm>
              <a:off x="3792" y="3376"/>
              <a:ext cx="24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4" name="Line 24"/>
            <p:cNvSpPr>
              <a:spLocks noChangeShapeType="1"/>
            </p:cNvSpPr>
            <p:nvPr/>
          </p:nvSpPr>
          <p:spPr bwMode="auto">
            <a:xfrm flipH="1">
              <a:off x="3792" y="2944"/>
              <a:ext cx="192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33" name="Oval 25"/>
            <p:cNvSpPr>
              <a:spLocks noChangeArrowheads="1"/>
            </p:cNvSpPr>
            <p:nvPr/>
          </p:nvSpPr>
          <p:spPr bwMode="auto">
            <a:xfrm>
              <a:off x="360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34" name="Oval 26"/>
            <p:cNvSpPr>
              <a:spLocks noChangeArrowheads="1"/>
            </p:cNvSpPr>
            <p:nvPr/>
          </p:nvSpPr>
          <p:spPr bwMode="auto">
            <a:xfrm>
              <a:off x="3936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35" name="Oval 27"/>
            <p:cNvSpPr>
              <a:spLocks noChangeArrowheads="1"/>
            </p:cNvSpPr>
            <p:nvPr/>
          </p:nvSpPr>
          <p:spPr bwMode="auto">
            <a:xfrm>
              <a:off x="3936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36" name="Group 28"/>
          <p:cNvGrpSpPr>
            <a:grpSpLocks/>
          </p:cNvGrpSpPr>
          <p:nvPr/>
        </p:nvGrpSpPr>
        <p:grpSpPr bwMode="auto">
          <a:xfrm>
            <a:off x="8616950" y="4035425"/>
            <a:ext cx="1447800" cy="1828800"/>
            <a:chOff x="4512" y="2704"/>
            <a:chExt cx="912" cy="1152"/>
          </a:xfrm>
        </p:grpSpPr>
        <p:sp>
          <p:nvSpPr>
            <p:cNvPr id="77839" name="Line 29"/>
            <p:cNvSpPr>
              <a:spLocks noChangeShapeType="1"/>
            </p:cNvSpPr>
            <p:nvPr/>
          </p:nvSpPr>
          <p:spPr bwMode="auto">
            <a:xfrm flipH="1">
              <a:off x="4704" y="2944"/>
              <a:ext cx="480" cy="6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38" name="Oval 30"/>
            <p:cNvSpPr>
              <a:spLocks noChangeArrowheads="1"/>
            </p:cNvSpPr>
            <p:nvPr/>
          </p:nvSpPr>
          <p:spPr bwMode="auto">
            <a:xfrm>
              <a:off x="4512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39" name="Oval 31"/>
            <p:cNvSpPr>
              <a:spLocks noChangeArrowheads="1"/>
            </p:cNvSpPr>
            <p:nvPr/>
          </p:nvSpPr>
          <p:spPr bwMode="auto">
            <a:xfrm>
              <a:off x="480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40" name="Oval 32"/>
            <p:cNvSpPr>
              <a:spLocks noChangeArrowheads="1"/>
            </p:cNvSpPr>
            <p:nvPr/>
          </p:nvSpPr>
          <p:spPr bwMode="auto">
            <a:xfrm>
              <a:off x="5136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77832" name="Rectangle 35"/>
          <p:cNvSpPr>
            <a:spLocks noChangeArrowheads="1"/>
          </p:cNvSpPr>
          <p:nvPr/>
        </p:nvSpPr>
        <p:spPr bwMode="auto">
          <a:xfrm>
            <a:off x="1992313" y="1196752"/>
            <a:ext cx="822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        例如，同样 </a:t>
            </a:r>
            <a:r>
              <a:rPr lang="en-US" altLang="zh-CN" sz="2800" dirty="0">
                <a:latin typeface="Times New Roman" panose="02020603050405020304" pitchFamily="18" charset="0"/>
              </a:rPr>
              <a:t>3 </a:t>
            </a:r>
            <a:r>
              <a:rPr lang="zh-CN" altLang="en-US" sz="2800" dirty="0">
                <a:latin typeface="Times New Roman" panose="02020603050405020304" pitchFamily="18" charset="0"/>
              </a:rPr>
              <a:t>个数据</a:t>
            </a:r>
            <a:r>
              <a:rPr lang="en-US" altLang="zh-CN" sz="2800" dirty="0">
                <a:latin typeface="Times New Roman" panose="02020603050405020304" pitchFamily="18" charset="0"/>
              </a:rPr>
              <a:t>{ 1, 2, 3 }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输入顺序</a:t>
            </a:r>
            <a:r>
              <a:rPr lang="zh-CN" altLang="en-US" sz="2800" dirty="0">
                <a:latin typeface="Times New Roman" panose="02020603050405020304" pitchFamily="18" charset="0"/>
              </a:rPr>
              <a:t>不同，建立起来的二叉搜索树的形态也不同，从而直接影响到二叉搜索树的性能。</a:t>
            </a:r>
          </a:p>
        </p:txBody>
      </p:sp>
      <p:sp>
        <p:nvSpPr>
          <p:cNvPr id="222252" name="Rectangle 44"/>
          <p:cNvSpPr>
            <a:spLocks noChangeArrowheads="1"/>
          </p:cNvSpPr>
          <p:nvPr/>
        </p:nvSpPr>
        <p:spPr bwMode="auto">
          <a:xfrm>
            <a:off x="930230" y="-74219"/>
            <a:ext cx="491494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2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2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1559496" y="1628775"/>
            <a:ext cx="8284361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含有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个结点的二叉搜索树的高度最大为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，最小为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           </a:t>
            </a:r>
          </a:p>
        </p:txBody>
      </p:sp>
      <p:graphicFrame>
        <p:nvGraphicFramePr>
          <p:cNvPr id="78851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924354"/>
              </p:ext>
            </p:extLst>
          </p:nvPr>
        </p:nvGraphicFramePr>
        <p:xfrm>
          <a:off x="2567411" y="2278064"/>
          <a:ext cx="15621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68" name="公式" r:id="rId3" imgW="742866" imgH="190620" progId="Equation.3">
                  <p:embed/>
                </p:oleObj>
              </mc:Choice>
              <mc:Fallback>
                <p:oleObj name="公式" r:id="rId3" imgW="742866" imgH="19062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411" y="2278064"/>
                        <a:ext cx="15621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5"/>
          <p:cNvSpPr>
            <a:spLocks noChangeArrowheads="1"/>
          </p:cNvSpPr>
          <p:nvPr/>
        </p:nvSpPr>
        <p:spPr bwMode="auto">
          <a:xfrm>
            <a:off x="1559498" y="2781301"/>
            <a:ext cx="8207375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有序插入时形成一棵单支树，此时是最坏情况，对树的搜索、插入和删除操作所需要的时间均为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在随机情况下，搜索、插入和删除操作的平均时间是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27360" name="Rectangle 32"/>
          <p:cNvSpPr>
            <a:spLocks noChangeArrowheads="1"/>
          </p:cNvSpPr>
          <p:nvPr/>
        </p:nvSpPr>
        <p:spPr bwMode="auto">
          <a:xfrm>
            <a:off x="823293" y="44624"/>
            <a:ext cx="4912667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10200456" y="1240160"/>
            <a:ext cx="1676400" cy="1143000"/>
            <a:chOff x="2256" y="2704"/>
            <a:chExt cx="1056" cy="720"/>
          </a:xfrm>
        </p:grpSpPr>
        <p:sp>
          <p:nvSpPr>
            <p:cNvPr id="7" name="Line 17"/>
            <p:cNvSpPr>
              <a:spLocks noChangeShapeType="1"/>
            </p:cNvSpPr>
            <p:nvPr/>
          </p:nvSpPr>
          <p:spPr bwMode="auto">
            <a:xfrm>
              <a:off x="2880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 flipH="1">
              <a:off x="2448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19"/>
            <p:cNvSpPr>
              <a:spLocks noChangeArrowheads="1"/>
            </p:cNvSpPr>
            <p:nvPr/>
          </p:nvSpPr>
          <p:spPr bwMode="auto">
            <a:xfrm>
              <a:off x="2256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0" name="Oval 20"/>
            <p:cNvSpPr>
              <a:spLocks noChangeArrowheads="1"/>
            </p:cNvSpPr>
            <p:nvPr/>
          </p:nvSpPr>
          <p:spPr bwMode="auto">
            <a:xfrm>
              <a:off x="26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3024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 bwMode="auto">
          <a:xfrm>
            <a:off x="10556925" y="4048472"/>
            <a:ext cx="1066800" cy="1828800"/>
            <a:chOff x="240" y="2704"/>
            <a:chExt cx="672" cy="1152"/>
          </a:xfrm>
        </p:grpSpPr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432" y="2992"/>
              <a:ext cx="288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2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432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624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014" name="Object 22"/>
          <p:cNvGraphicFramePr>
            <a:graphicFrameLocks noChangeAspect="1"/>
          </p:cNvGraphicFramePr>
          <p:nvPr/>
        </p:nvGraphicFramePr>
        <p:xfrm>
          <a:off x="2998789" y="4868863"/>
          <a:ext cx="61928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56" name="公式" r:id="rId3" imgW="3289300" imgH="431800" progId="Equation.3">
                  <p:embed/>
                </p:oleObj>
              </mc:Choice>
              <mc:Fallback>
                <p:oleObj name="公式" r:id="rId3" imgW="3289300" imgH="4318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9" y="4868863"/>
                        <a:ext cx="61928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15" name="Object 23"/>
          <p:cNvGraphicFramePr>
            <a:graphicFrameLocks noChangeAspect="1"/>
          </p:cNvGraphicFramePr>
          <p:nvPr/>
        </p:nvGraphicFramePr>
        <p:xfrm>
          <a:off x="2927351" y="5805489"/>
          <a:ext cx="5472113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57" name="公式" r:id="rId5" imgW="2781300" imgH="444500" progId="Equation.3">
                  <p:embed/>
                </p:oleObj>
              </mc:Choice>
              <mc:Fallback>
                <p:oleObj name="公式" r:id="rId5" imgW="2781300" imgH="4445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5805489"/>
                        <a:ext cx="5472113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1" name="Rectangle 31"/>
          <p:cNvSpPr>
            <a:spLocks noChangeArrowheads="1"/>
          </p:cNvSpPr>
          <p:nvPr/>
        </p:nvSpPr>
        <p:spPr bwMode="auto">
          <a:xfrm>
            <a:off x="1903413" y="1052514"/>
            <a:ext cx="81534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利用扩充二叉搜索树计算搜索成功和失败</a:t>
            </a:r>
            <a:r>
              <a:rPr kumimoji="0" lang="en-US" altLang="zh-CN" sz="2600">
                <a:latin typeface="Times New Roman" panose="02020603050405020304" pitchFamily="18" charset="0"/>
              </a:rPr>
              <a:t>ASL</a:t>
            </a:r>
            <a:r>
              <a:rPr kumimoji="0" lang="zh-CN" altLang="en-US" sz="2600">
                <a:latin typeface="Times New Roman" panose="02020603050405020304" pitchFamily="18" charset="0"/>
              </a:rPr>
              <a:t>值。</a:t>
            </a:r>
          </a:p>
        </p:txBody>
      </p:sp>
      <p:grpSp>
        <p:nvGrpSpPr>
          <p:cNvPr id="79882" name="Group 138"/>
          <p:cNvGrpSpPr>
            <a:grpSpLocks/>
          </p:cNvGrpSpPr>
          <p:nvPr/>
        </p:nvGrpSpPr>
        <p:grpSpPr bwMode="auto">
          <a:xfrm>
            <a:off x="2627313" y="1557338"/>
            <a:ext cx="6997700" cy="3124200"/>
            <a:chOff x="975" y="981"/>
            <a:chExt cx="4408" cy="1968"/>
          </a:xfrm>
        </p:grpSpPr>
        <p:sp>
          <p:nvSpPr>
            <p:cNvPr id="79884" name="Line 9"/>
            <p:cNvSpPr>
              <a:spLocks noChangeShapeType="1"/>
            </p:cNvSpPr>
            <p:nvPr/>
          </p:nvSpPr>
          <p:spPr bwMode="auto">
            <a:xfrm flipH="1">
              <a:off x="2064" y="1933"/>
              <a:ext cx="226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5" name="Line 10"/>
            <p:cNvSpPr>
              <a:spLocks noChangeShapeType="1"/>
            </p:cNvSpPr>
            <p:nvPr/>
          </p:nvSpPr>
          <p:spPr bwMode="auto">
            <a:xfrm>
              <a:off x="2064" y="1570"/>
              <a:ext cx="318" cy="31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6" name="Line 11"/>
            <p:cNvSpPr>
              <a:spLocks noChangeShapeType="1"/>
            </p:cNvSpPr>
            <p:nvPr/>
          </p:nvSpPr>
          <p:spPr bwMode="auto">
            <a:xfrm flipH="1">
              <a:off x="1474" y="1117"/>
              <a:ext cx="1361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7" name="Line 12"/>
            <p:cNvSpPr>
              <a:spLocks noChangeShapeType="1"/>
            </p:cNvSpPr>
            <p:nvPr/>
          </p:nvSpPr>
          <p:spPr bwMode="auto">
            <a:xfrm flipH="1">
              <a:off x="3243" y="1525"/>
              <a:ext cx="453" cy="31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8" name="Line 13"/>
            <p:cNvSpPr>
              <a:spLocks noChangeShapeType="1"/>
            </p:cNvSpPr>
            <p:nvPr/>
          </p:nvSpPr>
          <p:spPr bwMode="auto">
            <a:xfrm>
              <a:off x="2971" y="1162"/>
              <a:ext cx="1361" cy="54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9" name="Oval 14"/>
            <p:cNvSpPr>
              <a:spLocks noChangeArrowheads="1"/>
            </p:cNvSpPr>
            <p:nvPr/>
          </p:nvSpPr>
          <p:spPr bwMode="auto">
            <a:xfrm>
              <a:off x="2699" y="98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0" name="Oval 16"/>
            <p:cNvSpPr>
              <a:spLocks noChangeArrowheads="1"/>
            </p:cNvSpPr>
            <p:nvPr/>
          </p:nvSpPr>
          <p:spPr bwMode="auto">
            <a:xfrm>
              <a:off x="3147" y="168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9891" name="Oval 17"/>
            <p:cNvSpPr>
              <a:spLocks noChangeArrowheads="1"/>
            </p:cNvSpPr>
            <p:nvPr/>
          </p:nvSpPr>
          <p:spPr bwMode="auto">
            <a:xfrm>
              <a:off x="1882" y="129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9892" name="Oval 18"/>
            <p:cNvSpPr>
              <a:spLocks noChangeArrowheads="1"/>
            </p:cNvSpPr>
            <p:nvPr/>
          </p:nvSpPr>
          <p:spPr bwMode="auto">
            <a:xfrm>
              <a:off x="3606" y="129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9893" name="Oval 19"/>
            <p:cNvSpPr>
              <a:spLocks noChangeArrowheads="1"/>
            </p:cNvSpPr>
            <p:nvPr/>
          </p:nvSpPr>
          <p:spPr bwMode="auto">
            <a:xfrm>
              <a:off x="1245" y="172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9894" name="Oval 20"/>
            <p:cNvSpPr>
              <a:spLocks noChangeArrowheads="1"/>
            </p:cNvSpPr>
            <p:nvPr/>
          </p:nvSpPr>
          <p:spPr bwMode="auto">
            <a:xfrm>
              <a:off x="1989" y="219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9895" name="Oval 21"/>
            <p:cNvSpPr>
              <a:spLocks noChangeArrowheads="1"/>
            </p:cNvSpPr>
            <p:nvPr/>
          </p:nvSpPr>
          <p:spPr bwMode="auto">
            <a:xfrm>
              <a:off x="2168" y="172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  <p:grpSp>
          <p:nvGrpSpPr>
            <p:cNvPr id="79896" name="Group 99"/>
            <p:cNvGrpSpPr>
              <a:grpSpLocks/>
            </p:cNvGrpSpPr>
            <p:nvPr/>
          </p:nvGrpSpPr>
          <p:grpSpPr bwMode="auto">
            <a:xfrm>
              <a:off x="2381" y="1987"/>
              <a:ext cx="418" cy="446"/>
              <a:chOff x="3198" y="2296"/>
              <a:chExt cx="418" cy="446"/>
            </a:xfrm>
          </p:grpSpPr>
          <p:sp>
            <p:nvSpPr>
              <p:cNvPr id="79938" name="Rectangle 100"/>
              <p:cNvSpPr>
                <a:spLocks noChangeAspect="1" noChangeArrowheads="1"/>
              </p:cNvSpPr>
              <p:nvPr/>
            </p:nvSpPr>
            <p:spPr bwMode="auto">
              <a:xfrm>
                <a:off x="3342" y="2536"/>
                <a:ext cx="274" cy="206"/>
              </a:xfrm>
              <a:prstGeom prst="rect">
                <a:avLst/>
              </a:prstGeom>
              <a:solidFill>
                <a:srgbClr val="FFCC99"/>
              </a:solidFill>
              <a:ln w="349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79939" name="Line 101"/>
              <p:cNvSpPr>
                <a:spLocks noChangeShapeType="1"/>
              </p:cNvSpPr>
              <p:nvPr/>
            </p:nvSpPr>
            <p:spPr bwMode="auto">
              <a:xfrm flipH="1" flipV="1">
                <a:off x="3198" y="2296"/>
                <a:ext cx="144" cy="240"/>
              </a:xfrm>
              <a:prstGeom prst="lin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9897" name="Group 108"/>
            <p:cNvGrpSpPr>
              <a:grpSpLocks/>
            </p:cNvGrpSpPr>
            <p:nvPr/>
          </p:nvGrpSpPr>
          <p:grpSpPr bwMode="auto">
            <a:xfrm>
              <a:off x="975" y="2003"/>
              <a:ext cx="871" cy="471"/>
              <a:chOff x="1102" y="1981"/>
              <a:chExt cx="871" cy="471"/>
            </a:xfrm>
          </p:grpSpPr>
          <p:grpSp>
            <p:nvGrpSpPr>
              <p:cNvPr id="79932" name="Group 102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36" name="Rectangle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7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33" name="Group 105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34" name="Rectangle 106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5" name="Line 107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898" name="Group 109"/>
            <p:cNvGrpSpPr>
              <a:grpSpLocks/>
            </p:cNvGrpSpPr>
            <p:nvPr/>
          </p:nvGrpSpPr>
          <p:grpSpPr bwMode="auto">
            <a:xfrm>
              <a:off x="1722" y="2478"/>
              <a:ext cx="871" cy="471"/>
              <a:chOff x="1102" y="1981"/>
              <a:chExt cx="871" cy="471"/>
            </a:xfrm>
          </p:grpSpPr>
          <p:grpSp>
            <p:nvGrpSpPr>
              <p:cNvPr id="79926" name="Group 110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30" name="Rectangle 11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1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27" name="Group 113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28" name="Rectangle 114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9" name="Line 115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899" name="Group 116"/>
            <p:cNvGrpSpPr>
              <a:grpSpLocks/>
            </p:cNvGrpSpPr>
            <p:nvPr/>
          </p:nvGrpSpPr>
          <p:grpSpPr bwMode="auto">
            <a:xfrm>
              <a:off x="2880" y="1963"/>
              <a:ext cx="871" cy="471"/>
              <a:chOff x="1102" y="1981"/>
              <a:chExt cx="871" cy="471"/>
            </a:xfrm>
          </p:grpSpPr>
          <p:grpSp>
            <p:nvGrpSpPr>
              <p:cNvPr id="79920" name="Group 117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24" name="Rectangle 11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5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21" name="Group 120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22" name="Rectangle 121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3" name="Line 122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900" name="Group 137"/>
            <p:cNvGrpSpPr>
              <a:grpSpLocks/>
            </p:cNvGrpSpPr>
            <p:nvPr/>
          </p:nvGrpSpPr>
          <p:grpSpPr bwMode="auto">
            <a:xfrm>
              <a:off x="3559" y="1668"/>
              <a:ext cx="1824" cy="1234"/>
              <a:chOff x="3687" y="1715"/>
              <a:chExt cx="1824" cy="1234"/>
            </a:xfrm>
          </p:grpSpPr>
          <p:sp>
            <p:nvSpPr>
              <p:cNvPr id="79901" name="Line 5"/>
              <p:cNvSpPr>
                <a:spLocks noChangeShapeType="1"/>
              </p:cNvSpPr>
              <p:nvPr/>
            </p:nvSpPr>
            <p:spPr bwMode="auto">
              <a:xfrm flipH="1">
                <a:off x="4105" y="1933"/>
                <a:ext cx="363" cy="382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2" name="Line 6"/>
              <p:cNvSpPr>
                <a:spLocks noChangeShapeType="1"/>
              </p:cNvSpPr>
              <p:nvPr/>
            </p:nvSpPr>
            <p:spPr bwMode="auto">
              <a:xfrm>
                <a:off x="4649" y="1933"/>
                <a:ext cx="408" cy="31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3" name="Oval 7"/>
              <p:cNvSpPr>
                <a:spLocks noChangeArrowheads="1"/>
              </p:cNvSpPr>
              <p:nvPr/>
            </p:nvSpPr>
            <p:spPr bwMode="auto">
              <a:xfrm>
                <a:off x="4428" y="1715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87</a:t>
                </a:r>
              </a:p>
            </p:txBody>
          </p:sp>
          <p:sp>
            <p:nvSpPr>
              <p:cNvPr id="79904" name="Oval 8"/>
              <p:cNvSpPr>
                <a:spLocks noChangeArrowheads="1"/>
              </p:cNvSpPr>
              <p:nvPr/>
            </p:nvSpPr>
            <p:spPr bwMode="auto">
              <a:xfrm>
                <a:off x="3961" y="2198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81</a:t>
                </a:r>
              </a:p>
            </p:txBody>
          </p:sp>
          <p:sp>
            <p:nvSpPr>
              <p:cNvPr id="79905" name="Oval 15"/>
              <p:cNvSpPr>
                <a:spLocks noChangeArrowheads="1"/>
              </p:cNvSpPr>
              <p:nvPr/>
            </p:nvSpPr>
            <p:spPr bwMode="auto">
              <a:xfrm>
                <a:off x="4905" y="2182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94</a:t>
                </a:r>
              </a:p>
            </p:txBody>
          </p:sp>
          <p:grpSp>
            <p:nvGrpSpPr>
              <p:cNvPr id="79906" name="Group 123"/>
              <p:cNvGrpSpPr>
                <a:grpSpLocks/>
              </p:cNvGrpSpPr>
              <p:nvPr/>
            </p:nvGrpSpPr>
            <p:grpSpPr bwMode="auto">
              <a:xfrm>
                <a:off x="3687" y="2478"/>
                <a:ext cx="871" cy="471"/>
                <a:chOff x="1102" y="1981"/>
                <a:chExt cx="871" cy="471"/>
              </a:xfrm>
            </p:grpSpPr>
            <p:grpSp>
              <p:nvGrpSpPr>
                <p:cNvPr id="79914" name="Group 124"/>
                <p:cNvGrpSpPr>
                  <a:grpSpLocks/>
                </p:cNvGrpSpPr>
                <p:nvPr/>
              </p:nvGrpSpPr>
              <p:grpSpPr bwMode="auto">
                <a:xfrm>
                  <a:off x="1102" y="1981"/>
                  <a:ext cx="385" cy="471"/>
                  <a:chOff x="4105" y="2341"/>
                  <a:chExt cx="385" cy="471"/>
                </a:xfrm>
              </p:grpSpPr>
              <p:sp>
                <p:nvSpPr>
                  <p:cNvPr id="79918" name="Rectangle 1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05" y="260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9" name="Line 1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2341"/>
                    <a:ext cx="113" cy="258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915" name="Group 127"/>
                <p:cNvGrpSpPr>
                  <a:grpSpLocks/>
                </p:cNvGrpSpPr>
                <p:nvPr/>
              </p:nvGrpSpPr>
              <p:grpSpPr bwMode="auto">
                <a:xfrm>
                  <a:off x="1555" y="1989"/>
                  <a:ext cx="418" cy="446"/>
                  <a:chOff x="3198" y="2296"/>
                  <a:chExt cx="418" cy="446"/>
                </a:xfrm>
              </p:grpSpPr>
              <p:sp>
                <p:nvSpPr>
                  <p:cNvPr id="79916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42" y="253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7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8" y="2296"/>
                    <a:ext cx="144" cy="240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9907" name="Group 130"/>
              <p:cNvGrpSpPr>
                <a:grpSpLocks/>
              </p:cNvGrpSpPr>
              <p:nvPr/>
            </p:nvGrpSpPr>
            <p:grpSpPr bwMode="auto">
              <a:xfrm>
                <a:off x="4640" y="2460"/>
                <a:ext cx="871" cy="471"/>
                <a:chOff x="1102" y="1981"/>
                <a:chExt cx="871" cy="471"/>
              </a:xfrm>
            </p:grpSpPr>
            <p:grpSp>
              <p:nvGrpSpPr>
                <p:cNvPr id="79908" name="Group 131"/>
                <p:cNvGrpSpPr>
                  <a:grpSpLocks/>
                </p:cNvGrpSpPr>
                <p:nvPr/>
              </p:nvGrpSpPr>
              <p:grpSpPr bwMode="auto">
                <a:xfrm>
                  <a:off x="1102" y="1981"/>
                  <a:ext cx="385" cy="471"/>
                  <a:chOff x="4105" y="2341"/>
                  <a:chExt cx="385" cy="471"/>
                </a:xfrm>
              </p:grpSpPr>
              <p:sp>
                <p:nvSpPr>
                  <p:cNvPr id="79912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05" y="260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3" name="Line 1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2341"/>
                    <a:ext cx="113" cy="258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909" name="Group 134"/>
                <p:cNvGrpSpPr>
                  <a:grpSpLocks/>
                </p:cNvGrpSpPr>
                <p:nvPr/>
              </p:nvGrpSpPr>
              <p:grpSpPr bwMode="auto">
                <a:xfrm>
                  <a:off x="1555" y="1989"/>
                  <a:ext cx="418" cy="446"/>
                  <a:chOff x="3198" y="2296"/>
                  <a:chExt cx="418" cy="446"/>
                </a:xfrm>
              </p:grpSpPr>
              <p:sp>
                <p:nvSpPr>
                  <p:cNvPr id="79910" name="Rectangle 1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42" y="253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1" name="Line 1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8" y="2296"/>
                    <a:ext cx="144" cy="240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213131" name="Rectangle 139"/>
          <p:cNvSpPr>
            <a:spLocks noChangeArrowheads="1"/>
          </p:cNvSpPr>
          <p:nvPr/>
        </p:nvSpPr>
        <p:spPr bwMode="auto">
          <a:xfrm>
            <a:off x="704274" y="61498"/>
            <a:ext cx="4537075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11238" y="-27384"/>
            <a:ext cx="52562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</a:p>
        </p:txBody>
      </p:sp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0" y="1012588"/>
            <a:ext cx="1029587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输入关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键码</a:t>
            </a:r>
            <a:r>
              <a:rPr kumimoji="0" lang="zh-CN" altLang="en-US" sz="2600">
                <a:latin typeface="Times New Roman" panose="02020603050405020304" pitchFamily="18" charset="0"/>
              </a:rPr>
              <a:t>序列 </a:t>
            </a:r>
            <a:r>
              <a:rPr kumimoji="0" lang="zh-CN" altLang="en-US" sz="2600" smtClean="0">
                <a:latin typeface="Times New Roman" panose="02020603050405020304" pitchFamily="18" charset="0"/>
              </a:rPr>
              <a:t>                                                     ，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画出建立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smtClean="0">
                <a:latin typeface="Times New Roman" panose="02020603050405020304" pitchFamily="18" charset="0"/>
              </a:rPr>
              <a:t>的过程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  <p:grpSp>
        <p:nvGrpSpPr>
          <p:cNvPr id="76" name="Group 85"/>
          <p:cNvGrpSpPr>
            <a:grpSpLocks/>
          </p:cNvGrpSpPr>
          <p:nvPr/>
        </p:nvGrpSpPr>
        <p:grpSpPr bwMode="auto">
          <a:xfrm>
            <a:off x="119336" y="3645024"/>
            <a:ext cx="2133600" cy="2667000"/>
            <a:chOff x="3504" y="2352"/>
            <a:chExt cx="1344" cy="1680"/>
          </a:xfrm>
        </p:grpSpPr>
        <p:sp>
          <p:nvSpPr>
            <p:cNvPr id="77" name="Line 11"/>
            <p:cNvSpPr>
              <a:spLocks noChangeShapeType="1"/>
            </p:cNvSpPr>
            <p:nvPr/>
          </p:nvSpPr>
          <p:spPr bwMode="auto">
            <a:xfrm>
              <a:off x="3696" y="350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63"/>
            <p:cNvSpPr>
              <a:spLocks noChangeShapeType="1"/>
            </p:cNvSpPr>
            <p:nvPr/>
          </p:nvSpPr>
          <p:spPr bwMode="auto">
            <a:xfrm flipH="1">
              <a:off x="3696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64"/>
            <p:cNvSpPr>
              <a:spLocks noChangeShapeType="1"/>
            </p:cNvSpPr>
            <p:nvPr/>
          </p:nvSpPr>
          <p:spPr bwMode="auto">
            <a:xfrm flipH="1">
              <a:off x="4512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Line 65"/>
            <p:cNvSpPr>
              <a:spLocks noChangeShapeType="1"/>
            </p:cNvSpPr>
            <p:nvPr/>
          </p:nvSpPr>
          <p:spPr bwMode="auto">
            <a:xfrm>
              <a:off x="451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66"/>
            <p:cNvSpPr>
              <a:spLocks noChangeShapeType="1"/>
            </p:cNvSpPr>
            <p:nvPr/>
          </p:nvSpPr>
          <p:spPr bwMode="auto">
            <a:xfrm flipH="1">
              <a:off x="388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67"/>
            <p:cNvSpPr>
              <a:spLocks noChangeShapeType="1"/>
            </p:cNvSpPr>
            <p:nvPr/>
          </p:nvSpPr>
          <p:spPr bwMode="auto">
            <a:xfrm flipH="1">
              <a:off x="42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68"/>
            <p:cNvSpPr>
              <a:spLocks noChangeShapeType="1"/>
            </p:cNvSpPr>
            <p:nvPr/>
          </p:nvSpPr>
          <p:spPr bwMode="auto">
            <a:xfrm>
              <a:off x="4224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Oval 69"/>
            <p:cNvSpPr>
              <a:spLocks noChangeArrowheads="1"/>
            </p:cNvSpPr>
            <p:nvPr/>
          </p:nvSpPr>
          <p:spPr bwMode="auto">
            <a:xfrm>
              <a:off x="4032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85" name="Oval 70"/>
            <p:cNvSpPr>
              <a:spLocks noChangeArrowheads="1"/>
            </p:cNvSpPr>
            <p:nvPr/>
          </p:nvSpPr>
          <p:spPr bwMode="auto">
            <a:xfrm>
              <a:off x="4320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86" name="Oval 71"/>
            <p:cNvSpPr>
              <a:spLocks noChangeArrowheads="1"/>
            </p:cNvSpPr>
            <p:nvPr/>
          </p:nvSpPr>
          <p:spPr bwMode="auto">
            <a:xfrm>
              <a:off x="408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87" name="Oval 72"/>
            <p:cNvSpPr>
              <a:spLocks noChangeArrowheads="1"/>
            </p:cNvSpPr>
            <p:nvPr/>
          </p:nvSpPr>
          <p:spPr bwMode="auto">
            <a:xfrm>
              <a:off x="3744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88" name="Oval 73"/>
            <p:cNvSpPr>
              <a:spLocks noChangeArrowheads="1"/>
            </p:cNvSpPr>
            <p:nvPr/>
          </p:nvSpPr>
          <p:spPr bwMode="auto">
            <a:xfrm>
              <a:off x="37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89" name="Oval 74"/>
            <p:cNvSpPr>
              <a:spLocks noChangeArrowheads="1"/>
            </p:cNvSpPr>
            <p:nvPr/>
          </p:nvSpPr>
          <p:spPr bwMode="auto">
            <a:xfrm>
              <a:off x="456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90" name="Oval 75"/>
            <p:cNvSpPr>
              <a:spLocks noChangeArrowheads="1"/>
            </p:cNvSpPr>
            <p:nvPr/>
          </p:nvSpPr>
          <p:spPr bwMode="auto">
            <a:xfrm>
              <a:off x="35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91" name="Oval 76"/>
            <p:cNvSpPr>
              <a:spLocks noChangeArrowheads="1"/>
            </p:cNvSpPr>
            <p:nvPr/>
          </p:nvSpPr>
          <p:spPr bwMode="auto">
            <a:xfrm>
              <a:off x="4368" y="374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19337" y="2478208"/>
            <a:ext cx="3024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2000" dirty="0">
                <a:latin typeface="+mn-ea"/>
                <a:ea typeface="+mn-ea"/>
              </a:rPr>
              <a:t>序列 </a:t>
            </a:r>
            <a:r>
              <a:rPr kumimoji="0" lang="en-US" altLang="zh-CN" sz="2000" dirty="0">
                <a:latin typeface="+mn-ea"/>
                <a:ea typeface="+mn-ea"/>
              </a:rPr>
              <a:t>{ 53, 78, 65, 17, </a:t>
            </a:r>
            <a:endParaRPr kumimoji="0" lang="en-US" altLang="zh-CN" sz="2000" dirty="0" smtClean="0">
              <a:latin typeface="+mn-ea"/>
              <a:ea typeface="+mn-ea"/>
            </a:endParaRPr>
          </a:p>
          <a:p>
            <a:r>
              <a:rPr kumimoji="0" lang="en-US" altLang="zh-CN" sz="2000" dirty="0" smtClean="0">
                <a:latin typeface="+mn-ea"/>
                <a:ea typeface="+mn-ea"/>
              </a:rPr>
              <a:t>87</a:t>
            </a:r>
            <a:r>
              <a:rPr kumimoji="0" lang="en-US" altLang="zh-CN" sz="2000" dirty="0">
                <a:latin typeface="+mn-ea"/>
                <a:ea typeface="+mn-ea"/>
              </a:rPr>
              <a:t>, 09, 81, 15 }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93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026" y="3397908"/>
            <a:ext cx="5417153" cy="3110228"/>
          </a:xfrm>
          <a:prstGeom prst="rect">
            <a:avLst/>
          </a:prstGeom>
        </p:spPr>
      </p:pic>
      <p:graphicFrame>
        <p:nvGraphicFramePr>
          <p:cNvPr id="23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629019"/>
              </p:ext>
            </p:extLst>
          </p:nvPr>
        </p:nvGraphicFramePr>
        <p:xfrm>
          <a:off x="2307586" y="5074646"/>
          <a:ext cx="2451663" cy="7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20" name="公式" r:id="rId5" imgW="1511300" imgH="431800" progId="Equation.3">
                  <p:embed/>
                </p:oleObj>
              </mc:Choice>
              <mc:Fallback>
                <p:oleObj name="公式" r:id="rId5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7586" y="5074646"/>
                        <a:ext cx="2451663" cy="700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237260"/>
              </p:ext>
            </p:extLst>
          </p:nvPr>
        </p:nvGraphicFramePr>
        <p:xfrm>
          <a:off x="2739635" y="5759605"/>
          <a:ext cx="1980672" cy="90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21" name="公式" r:id="rId7" imgW="1473200" imgH="685800" progId="Equation.3">
                  <p:embed/>
                </p:oleObj>
              </mc:Choice>
              <mc:Fallback>
                <p:oleObj name="公式" r:id="rId7" imgW="147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9635" y="5759605"/>
                        <a:ext cx="1980672" cy="90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624392" y="2564904"/>
            <a:ext cx="2376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/>
              <a:t>将</a:t>
            </a:r>
            <a:r>
              <a:rPr lang="en-US" altLang="zh-CN" sz="2400" b="0" dirty="0" err="1" smtClean="0"/>
              <a:t>BST</a:t>
            </a:r>
            <a:r>
              <a:rPr lang="zh-CN" altLang="en-US" sz="2400" b="0" dirty="0" smtClean="0"/>
              <a:t>的前序</a:t>
            </a:r>
            <a:r>
              <a:rPr lang="en-US" altLang="zh-CN" sz="2400" b="0" dirty="0" smtClean="0"/>
              <a:t>/</a:t>
            </a:r>
            <a:r>
              <a:rPr lang="zh-CN" altLang="en-US" sz="2400" b="0" dirty="0" smtClean="0"/>
              <a:t>中序</a:t>
            </a:r>
            <a:r>
              <a:rPr lang="en-US" altLang="zh-CN" sz="2400" b="0" dirty="0" smtClean="0"/>
              <a:t>/</a:t>
            </a:r>
            <a:r>
              <a:rPr lang="zh-CN" altLang="en-US" sz="2400" dirty="0"/>
              <a:t>后序</a:t>
            </a:r>
            <a:r>
              <a:rPr lang="zh-CN" altLang="en-US" sz="2400" b="0" dirty="0" smtClean="0"/>
              <a:t>序列中的关建码依次插入到一颗空的</a:t>
            </a:r>
            <a:r>
              <a:rPr lang="en-US" altLang="zh-CN" sz="2400" b="0" dirty="0" err="1" smtClean="0"/>
              <a:t>BST</a:t>
            </a:r>
            <a:r>
              <a:rPr lang="zh-CN" altLang="en-US" sz="2400" b="0" dirty="0" smtClean="0"/>
              <a:t>中，所得到的的树是否与原始</a:t>
            </a:r>
            <a:r>
              <a:rPr lang="en-US" altLang="zh-CN" sz="2400" b="0" dirty="0" err="1" smtClean="0"/>
              <a:t>BST</a:t>
            </a:r>
            <a:r>
              <a:rPr lang="zh-CN" altLang="en-US" sz="2400" b="0" dirty="0" smtClean="0"/>
              <a:t>相同？</a:t>
            </a:r>
          </a:p>
        </p:txBody>
      </p:sp>
      <p:sp>
        <p:nvSpPr>
          <p:cNvPr id="4" name="矩形 3"/>
          <p:cNvSpPr/>
          <p:nvPr/>
        </p:nvSpPr>
        <p:spPr>
          <a:xfrm>
            <a:off x="2411691" y="781755"/>
            <a:ext cx="46558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2800" b="1">
                <a:latin typeface="Times New Roman" panose="02020603050405020304" pitchFamily="18" charset="0"/>
                <a:ea typeface="楷体_GB2312" pitchFamily="1" charset="-122"/>
              </a:rPr>
              <a:t>{09, 15, 17, 53, 65, 78, 81, 87}</a:t>
            </a:r>
          </a:p>
          <a:p>
            <a:r>
              <a:rPr kumimoji="0" lang="en-US" altLang="zh-CN" sz="2800" b="1" smtClean="0">
                <a:latin typeface="Times New Roman" panose="02020603050405020304" pitchFamily="18" charset="0"/>
                <a:ea typeface="楷体_GB2312" pitchFamily="1" charset="-122"/>
              </a:rPr>
              <a:t>{53</a:t>
            </a:r>
            <a:r>
              <a:rPr kumimoji="0" lang="en-US" altLang="zh-CN" sz="2800" b="1">
                <a:latin typeface="Times New Roman" panose="02020603050405020304" pitchFamily="18" charset="0"/>
                <a:ea typeface="楷体_GB2312" pitchFamily="1" charset="-122"/>
              </a:rPr>
              <a:t>, 78, 65, 17, </a:t>
            </a:r>
            <a:r>
              <a:rPr kumimoji="0" lang="en-US" altLang="zh-CN" sz="2800" b="1" smtClean="0">
                <a:latin typeface="Times New Roman" panose="02020603050405020304" pitchFamily="18" charset="0"/>
                <a:ea typeface="楷体_GB2312" pitchFamily="1" charset="-122"/>
              </a:rPr>
              <a:t>87</a:t>
            </a:r>
            <a:r>
              <a:rPr kumimoji="0" lang="en-US" altLang="zh-CN" sz="2800" b="1">
                <a:latin typeface="Times New Roman" panose="02020603050405020304" pitchFamily="18" charset="0"/>
                <a:ea typeface="楷体_GB2312" pitchFamily="1" charset="-122"/>
              </a:rPr>
              <a:t>, 09, 81, </a:t>
            </a:r>
            <a:r>
              <a:rPr kumimoji="0" lang="en-US" altLang="zh-CN" sz="2800" b="1" smtClean="0">
                <a:latin typeface="Times New Roman" panose="02020603050405020304" pitchFamily="18" charset="0"/>
                <a:ea typeface="楷体_GB2312" pitchFamily="1" charset="-122"/>
              </a:rPr>
              <a:t>15}</a:t>
            </a:r>
            <a:endParaRPr kumimoji="0" lang="zh-CN" altLang="en-US" sz="2800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294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04" name="Rectangle 12"/>
          <p:cNvSpPr>
            <a:spLocks noChangeArrowheads="1"/>
          </p:cNvSpPr>
          <p:nvPr/>
        </p:nvSpPr>
        <p:spPr bwMode="auto">
          <a:xfrm>
            <a:off x="839416" y="21051"/>
            <a:ext cx="4537075" cy="6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二叉搜索树总结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80904" name="Rectangle 13"/>
          <p:cNvSpPr>
            <a:spLocks noChangeArrowheads="1"/>
          </p:cNvSpPr>
          <p:nvPr/>
        </p:nvSpPr>
        <p:spPr bwMode="auto">
          <a:xfrm>
            <a:off x="2063552" y="1196752"/>
            <a:ext cx="799306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组织内存索引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二叉搜索树是适用于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内存储器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的一种重要的树形索引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外存常用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B/B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保存性质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vs. 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保存性能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插入新结点或删除已有结点，要保证操作结束后仍符合二叉搜索树的定义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定义不允许出现重复关键码，但在实际应用中可以扩展此定义。允许有重复关键码时：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重复关键码应有规律地出现，例如，右子树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注意：搜索、插入、删除都要一致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删除时，应删右子树中最小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23242" y="-27384"/>
            <a:ext cx="7793038" cy="779463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3472" y="1052736"/>
            <a:ext cx="9721080" cy="476287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任务</a:t>
            </a:r>
            <a:r>
              <a:rPr lang="en-US" altLang="zh-CN" sz="2800" dirty="0"/>
              <a:t>3</a:t>
            </a:r>
            <a:r>
              <a:rPr lang="zh-CN" altLang="en-US" sz="2800" dirty="0"/>
              <a:t>：判断一个单词是否拼写正确 </a:t>
            </a:r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4</a:t>
            </a:r>
            <a:r>
              <a:rPr lang="zh-CN" altLang="en-US" sz="2800" dirty="0"/>
              <a:t>：请模拟实现一个简单的中英互译的字典 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5</a:t>
            </a:r>
            <a:r>
              <a:rPr lang="zh-CN" altLang="en-US" sz="2800" dirty="0"/>
              <a:t>：假设给你一篇英语文章，如何才能求出文章中所有单词重复出现的次数呢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endParaRPr lang="en-US" altLang="zh-CN" dirty="0"/>
          </a:p>
          <a:p>
            <a:r>
              <a:rPr lang="zh-CN" altLang="en-US" dirty="0"/>
              <a:t>任务</a:t>
            </a: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en-US" altLang="zh-CN" dirty="0"/>
              <a:t>log</a:t>
            </a:r>
            <a:r>
              <a:rPr lang="zh-CN" altLang="en-US" dirty="0"/>
              <a:t>文件中有许多异常重复的</a:t>
            </a:r>
            <a:r>
              <a:rPr lang="en-US" altLang="zh-CN" dirty="0"/>
              <a:t>IP</a:t>
            </a:r>
            <a:r>
              <a:rPr lang="zh-CN" altLang="en-US" dirty="0"/>
              <a:t>地址，请统计出每个异常</a:t>
            </a:r>
            <a:r>
              <a:rPr lang="en-US" altLang="zh-CN" dirty="0"/>
              <a:t>IP</a:t>
            </a:r>
            <a:r>
              <a:rPr lang="zh-CN" altLang="en-US" dirty="0"/>
              <a:t>出现了多少次？ 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pPr lvl="1"/>
            <a:endParaRPr lang="zh-CN" altLang="en-US" sz="24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874" y="5137333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8976320" y="5373216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923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4"/>
          <p:cNvSpPr>
            <a:spLocks noChangeArrowheads="1"/>
          </p:cNvSpPr>
          <p:nvPr/>
        </p:nvSpPr>
        <p:spPr bwMode="auto">
          <a:xfrm>
            <a:off x="2351584" y="1700808"/>
            <a:ext cx="518477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平衡化旋转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树性能分析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99456" y="29739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7.3 </a:t>
            </a: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>
            <a:spLocks noChangeArrowheads="1"/>
          </p:cNvSpPr>
          <p:nvPr/>
        </p:nvSpPr>
        <p:spPr bwMode="auto">
          <a:xfrm>
            <a:off x="899969" y="39852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树的引入</a:t>
            </a:r>
          </a:p>
        </p:txBody>
      </p:sp>
      <p:sp>
        <p:nvSpPr>
          <p:cNvPr id="289800" name="Rectangle 8"/>
          <p:cNvSpPr>
            <a:spLocks noChangeArrowheads="1"/>
          </p:cNvSpPr>
          <p:nvPr/>
        </p:nvSpPr>
        <p:spPr bwMode="auto">
          <a:xfrm>
            <a:off x="1055440" y="1196976"/>
            <a:ext cx="8675687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二叉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搜索树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的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性能受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输入顺序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影响：</a:t>
            </a:r>
            <a:endParaRPr kumimoji="0" lang="zh-CN" altLang="en-US" sz="28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endParaRPr kumimoji="0" lang="zh-CN" altLang="en-US" sz="2400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——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单支树</a:t>
            </a: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800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delson-</a:t>
            </a:r>
            <a:r>
              <a:rPr kumimoji="0" lang="en-US" altLang="zh-CN" sz="2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V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elskii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andis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1962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年提出了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树：</a:t>
            </a:r>
            <a:endParaRPr kumimoji="0" lang="zh-CN" altLang="en-US" sz="28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平衡的二叉搜索树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Balanced Binary Search Tree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lvl="1"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始终保持在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数量级</a:t>
            </a:r>
          </a:p>
        </p:txBody>
      </p:sp>
      <p:sp>
        <p:nvSpPr>
          <p:cNvPr id="82948" name="Text Box 9"/>
          <p:cNvSpPr txBox="1">
            <a:spLocks noChangeArrowheads="1"/>
          </p:cNvSpPr>
          <p:nvPr/>
        </p:nvSpPr>
        <p:spPr bwMode="auto">
          <a:xfrm>
            <a:off x="2257167" y="2807227"/>
            <a:ext cx="3887788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例如，输入</a:t>
            </a:r>
            <a:r>
              <a:rPr lang="en-US" altLang="zh-CN" sz="2400">
                <a:latin typeface="Times New Roman" panose="02020603050405020304" pitchFamily="18" charset="0"/>
              </a:rPr>
              <a:t>1, 2, 3, 4, 5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和输入</a:t>
            </a:r>
            <a:r>
              <a:rPr lang="en-US" altLang="zh-CN" sz="2400">
                <a:latin typeface="Times New Roman" panose="02020603050405020304" pitchFamily="18" charset="0"/>
              </a:rPr>
              <a:t>4, 2, 3, 1, 5</a:t>
            </a:r>
            <a:r>
              <a:rPr lang="zh-CN" altLang="en-US" sz="2400">
                <a:latin typeface="Times New Roman" panose="02020603050405020304" pitchFamily="18" charset="0"/>
              </a:rPr>
              <a:t>建立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的二叉搜索树：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82949" name="Group 25"/>
          <p:cNvGrpSpPr>
            <a:grpSpLocks noChangeAspect="1"/>
          </p:cNvGrpSpPr>
          <p:nvPr/>
        </p:nvGrpSpPr>
        <p:grpSpPr bwMode="auto">
          <a:xfrm>
            <a:off x="7176120" y="2146557"/>
            <a:ext cx="2492695" cy="2722603"/>
            <a:chOff x="3742" y="572"/>
            <a:chExt cx="1593" cy="1740"/>
          </a:xfrm>
        </p:grpSpPr>
        <p:sp>
          <p:nvSpPr>
            <p:cNvPr id="289804" name="Oval 12"/>
            <p:cNvSpPr>
              <a:spLocks noChangeAspect="1" noChangeArrowheads="1"/>
            </p:cNvSpPr>
            <p:nvPr/>
          </p:nvSpPr>
          <p:spPr bwMode="auto">
            <a:xfrm>
              <a:off x="3742" y="572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9805" name="Oval 13"/>
            <p:cNvSpPr>
              <a:spLocks noChangeAspect="1" noChangeArrowheads="1"/>
            </p:cNvSpPr>
            <p:nvPr/>
          </p:nvSpPr>
          <p:spPr bwMode="auto">
            <a:xfrm>
              <a:off x="4073" y="934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9806" name="Oval 14"/>
            <p:cNvSpPr>
              <a:spLocks noChangeAspect="1" noChangeArrowheads="1"/>
            </p:cNvSpPr>
            <p:nvPr/>
          </p:nvSpPr>
          <p:spPr bwMode="auto">
            <a:xfrm>
              <a:off x="4411" y="1289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89807" name="Oval 15"/>
            <p:cNvSpPr>
              <a:spLocks noChangeAspect="1" noChangeArrowheads="1"/>
            </p:cNvSpPr>
            <p:nvPr/>
          </p:nvSpPr>
          <p:spPr bwMode="auto">
            <a:xfrm>
              <a:off x="4737" y="1669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89808" name="Oval 16"/>
            <p:cNvSpPr>
              <a:spLocks noChangeAspect="1" noChangeArrowheads="1"/>
            </p:cNvSpPr>
            <p:nvPr/>
          </p:nvSpPr>
          <p:spPr bwMode="auto">
            <a:xfrm>
              <a:off x="5062" y="2040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82970" name="Line 17"/>
            <p:cNvSpPr>
              <a:spLocks noChangeAspect="1" noChangeShapeType="1"/>
            </p:cNvSpPr>
            <p:nvPr/>
          </p:nvSpPr>
          <p:spPr bwMode="auto">
            <a:xfrm>
              <a:off x="3961" y="807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1" name="Line 22"/>
            <p:cNvSpPr>
              <a:spLocks noChangeAspect="1" noChangeShapeType="1"/>
            </p:cNvSpPr>
            <p:nvPr/>
          </p:nvSpPr>
          <p:spPr bwMode="auto">
            <a:xfrm>
              <a:off x="4294" y="1162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2" name="Line 23"/>
            <p:cNvSpPr>
              <a:spLocks noChangeAspect="1" noChangeShapeType="1"/>
            </p:cNvSpPr>
            <p:nvPr/>
          </p:nvSpPr>
          <p:spPr bwMode="auto">
            <a:xfrm>
              <a:off x="4638" y="1539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3" name="Line 24"/>
            <p:cNvSpPr>
              <a:spLocks noChangeAspect="1" noChangeShapeType="1"/>
            </p:cNvSpPr>
            <p:nvPr/>
          </p:nvSpPr>
          <p:spPr bwMode="auto">
            <a:xfrm>
              <a:off x="4967" y="1917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950" name="Group 37"/>
          <p:cNvGrpSpPr>
            <a:grpSpLocks/>
          </p:cNvGrpSpPr>
          <p:nvPr/>
        </p:nvGrpSpPr>
        <p:grpSpPr bwMode="auto">
          <a:xfrm>
            <a:off x="9945705" y="2663911"/>
            <a:ext cx="2003797" cy="1834181"/>
            <a:chOff x="4589" y="1933"/>
            <a:chExt cx="854" cy="838"/>
          </a:xfrm>
        </p:grpSpPr>
        <p:sp>
          <p:nvSpPr>
            <p:cNvPr id="289819" name="Oval 27"/>
            <p:cNvSpPr>
              <a:spLocks noChangeAspect="1" noChangeArrowheads="1"/>
            </p:cNvSpPr>
            <p:nvPr/>
          </p:nvSpPr>
          <p:spPr bwMode="auto">
            <a:xfrm>
              <a:off x="4589" y="2560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9820" name="Oval 28"/>
            <p:cNvSpPr>
              <a:spLocks noChangeAspect="1" noChangeArrowheads="1"/>
            </p:cNvSpPr>
            <p:nvPr/>
          </p:nvSpPr>
          <p:spPr bwMode="auto">
            <a:xfrm>
              <a:off x="4785" y="2243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9821" name="Oval 29"/>
            <p:cNvSpPr>
              <a:spLocks noChangeAspect="1" noChangeArrowheads="1"/>
            </p:cNvSpPr>
            <p:nvPr/>
          </p:nvSpPr>
          <p:spPr bwMode="auto">
            <a:xfrm>
              <a:off x="4983" y="2555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89822" name="Oval 30"/>
            <p:cNvSpPr>
              <a:spLocks noChangeAspect="1" noChangeArrowheads="1"/>
            </p:cNvSpPr>
            <p:nvPr/>
          </p:nvSpPr>
          <p:spPr bwMode="auto">
            <a:xfrm>
              <a:off x="5001" y="1933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89823" name="Oval 31"/>
            <p:cNvSpPr>
              <a:spLocks noChangeAspect="1" noChangeArrowheads="1"/>
            </p:cNvSpPr>
            <p:nvPr/>
          </p:nvSpPr>
          <p:spPr bwMode="auto">
            <a:xfrm>
              <a:off x="5231" y="2237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82961" name="Line 33"/>
            <p:cNvSpPr>
              <a:spLocks noChangeAspect="1" noChangeShapeType="1"/>
            </p:cNvSpPr>
            <p:nvPr/>
          </p:nvSpPr>
          <p:spPr bwMode="auto">
            <a:xfrm>
              <a:off x="4929" y="2448"/>
              <a:ext cx="124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2" name="Line 34"/>
            <p:cNvSpPr>
              <a:spLocks noChangeAspect="1" noChangeShapeType="1"/>
            </p:cNvSpPr>
            <p:nvPr/>
          </p:nvSpPr>
          <p:spPr bwMode="auto">
            <a:xfrm rot="5400000">
              <a:off x="4921" y="2123"/>
              <a:ext cx="124" cy="1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3" name="Line 35"/>
            <p:cNvSpPr>
              <a:spLocks noChangeAspect="1" noChangeShapeType="1"/>
            </p:cNvSpPr>
            <p:nvPr/>
          </p:nvSpPr>
          <p:spPr bwMode="auto">
            <a:xfrm>
              <a:off x="5179" y="2126"/>
              <a:ext cx="124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4" name="Line 36"/>
            <p:cNvSpPr>
              <a:spLocks noChangeAspect="1" noChangeShapeType="1"/>
            </p:cNvSpPr>
            <p:nvPr/>
          </p:nvSpPr>
          <p:spPr bwMode="auto">
            <a:xfrm rot="5400000">
              <a:off x="4710" y="2444"/>
              <a:ext cx="124" cy="1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135" y="14342"/>
            <a:ext cx="1589312" cy="1778364"/>
          </a:xfrm>
          <a:prstGeom prst="rect">
            <a:avLst/>
          </a:prstGeom>
        </p:spPr>
      </p:pic>
      <p:pic>
        <p:nvPicPr>
          <p:cNvPr id="166916" name="Picture 4" descr="叶卡捷琳娜二世 - 搜狗百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552" y="1300"/>
            <a:ext cx="1397775" cy="178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0847268" y="1772816"/>
            <a:ext cx="1441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/>
              <a:t>叶卡捷琳娜</a:t>
            </a:r>
            <a:r>
              <a:rPr lang="zh-CN" altLang="en-US" sz="1400" smtClean="0"/>
              <a:t>大帝</a:t>
            </a:r>
            <a:endParaRPr lang="en-US" altLang="zh-CN" sz="1400" smtClean="0"/>
          </a:p>
          <a:p>
            <a:pPr algn="ctr"/>
            <a:r>
              <a:rPr lang="en-US" altLang="zh-CN" sz="1400"/>
              <a:t>1729-1796</a:t>
            </a:r>
          </a:p>
        </p:txBody>
      </p:sp>
      <p:sp>
        <p:nvSpPr>
          <p:cNvPr id="29" name="矩形 28"/>
          <p:cNvSpPr/>
          <p:nvPr/>
        </p:nvSpPr>
        <p:spPr>
          <a:xfrm>
            <a:off x="7955317" y="1796909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smtClean="0"/>
              <a:t>彼得大帝</a:t>
            </a:r>
            <a:endParaRPr lang="en-US" altLang="zh-CN" sz="1600" smtClean="0"/>
          </a:p>
          <a:p>
            <a:pPr algn="ctr"/>
            <a:r>
              <a:rPr lang="en-US" altLang="zh-CN" sz="1600" smtClean="0"/>
              <a:t>1672-1725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749" y="24736"/>
            <a:ext cx="1662424" cy="170357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9387125" y="1776936"/>
            <a:ext cx="1442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smtClean="0"/>
              <a:t>欧拉，在俄国生活</a:t>
            </a:r>
            <a:r>
              <a:rPr lang="en-US" altLang="zh-CN" sz="1600" smtClean="0"/>
              <a:t>30</a:t>
            </a:r>
            <a:r>
              <a:rPr lang="zh-CN" altLang="en-US" sz="1600" smtClean="0"/>
              <a:t>年，创立欧拉学派</a:t>
            </a:r>
            <a:endParaRPr lang="en-US" altLang="zh-CN" sz="16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ChangeArrowheads="1"/>
          </p:cNvSpPr>
          <p:nvPr/>
        </p:nvSpPr>
        <p:spPr bwMode="auto">
          <a:xfrm>
            <a:off x="1992313" y="1127126"/>
            <a:ext cx="82804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buClr>
                <a:srgbClr val="3333CC"/>
              </a:buClr>
            </a:pPr>
            <a:r>
              <a:rPr kumimoji="0" lang="zh-CN" altLang="en-US" sz="2400">
                <a:latin typeface="Times New Roman" panose="02020603050405020304" pitchFamily="18" charset="0"/>
              </a:rPr>
              <a:t>空二叉树是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树；</a:t>
            </a:r>
          </a:p>
          <a:p>
            <a:pPr>
              <a:lnSpc>
                <a:spcPct val="110000"/>
              </a:lnSpc>
              <a:spcBef>
                <a:spcPct val="10000"/>
              </a:spcBef>
              <a:buClr>
                <a:srgbClr val="3333CC"/>
              </a:buClr>
            </a:pPr>
            <a:r>
              <a:rPr kumimoji="0" lang="zh-CN" altLang="en-US" sz="2400">
                <a:latin typeface="Times New Roman" panose="02020603050405020304" pitchFamily="18" charset="0"/>
              </a:rPr>
              <a:t>如果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是一棵非空的二叉搜索树，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zh-CN" altLang="en-US" sz="2400">
                <a:latin typeface="Times New Roman" panose="02020603050405020304" pitchFamily="18" charset="0"/>
              </a:rPr>
              <a:t>分别是其左子树和右子树，那么当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满足以下条件时，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是一棵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树：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kumimoji="0" lang="en-US" altLang="zh-CN" sz="2400"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）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en-US" altLang="zh-CN" sz="2400">
                <a:latin typeface="Times New Roman" panose="02020603050405020304" pitchFamily="18" charset="0"/>
              </a:rPr>
              <a:t> </a:t>
            </a:r>
            <a:r>
              <a:rPr kumimoji="0" lang="zh-CN" altLang="en-US" sz="2400">
                <a:latin typeface="Times New Roman" panose="02020603050405020304" pitchFamily="18" charset="0"/>
              </a:rPr>
              <a:t>是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树；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kumimoji="0" lang="en-US" altLang="zh-CN" sz="2400">
                <a:latin typeface="Times New Roman" panose="02020603050405020304" pitchFamily="18" charset="0"/>
              </a:rPr>
              <a:t>2</a:t>
            </a:r>
            <a:r>
              <a:rPr kumimoji="0" lang="zh-CN" altLang="en-US" sz="2400">
                <a:latin typeface="Times New Roman" panose="02020603050405020304" pitchFamily="18" charset="0"/>
              </a:rPr>
              <a:t>）</a:t>
            </a:r>
            <a:r>
              <a:rPr kumimoji="0" lang="en-US" altLang="zh-CN" sz="2400">
                <a:latin typeface="Times New Roman" panose="02020603050405020304" pitchFamily="18" charset="0"/>
              </a:rPr>
              <a:t>|h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en-US" altLang="zh-CN" sz="2400">
                <a:latin typeface="Times New Roman" panose="02020603050405020304" pitchFamily="18" charset="0"/>
              </a:rPr>
              <a:t>-h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en-US" altLang="zh-CN" sz="2400">
                <a:latin typeface="Times New Roman" panose="02020603050405020304" pitchFamily="18" charset="0"/>
              </a:rPr>
              <a:t>|</a:t>
            </a:r>
            <a:r>
              <a:rPr kumimoji="0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，</a:t>
            </a:r>
            <a:r>
              <a:rPr kumimoji="0" lang="en-US" altLang="zh-CN" sz="2400">
                <a:latin typeface="Times New Roman" panose="02020603050405020304" pitchFamily="18" charset="0"/>
              </a:rPr>
              <a:t>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zh-CN" altLang="en-US" sz="2400">
                <a:latin typeface="Times New Roman" panose="02020603050405020304" pitchFamily="18" charset="0"/>
              </a:rPr>
              <a:t>分别是左子树和右子树的高度。</a:t>
            </a:r>
            <a:endParaRPr kumimoji="0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92897" name="Rectangle 33"/>
          <p:cNvSpPr>
            <a:spLocks noChangeArrowheads="1"/>
          </p:cNvSpPr>
          <p:nvPr/>
        </p:nvSpPr>
        <p:spPr bwMode="auto">
          <a:xfrm>
            <a:off x="2711450" y="5810250"/>
            <a:ext cx="6121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1" charset="-122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高度不平衡的二叉搜索树                    </a:t>
            </a:r>
            <a:r>
              <a:rPr lang="en-US" altLang="zh-CN" sz="2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AVL</a:t>
            </a:r>
            <a:r>
              <a:rPr lang="zh-CN" altLang="en-US" sz="2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  <a:endParaRPr lang="zh-CN" altLang="en-US" sz="2200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83977" name="Group 34"/>
          <p:cNvGrpSpPr>
            <a:grpSpLocks noChangeAspect="1"/>
          </p:cNvGrpSpPr>
          <p:nvPr/>
        </p:nvGrpSpPr>
        <p:grpSpPr bwMode="auto">
          <a:xfrm>
            <a:off x="6743701" y="3716338"/>
            <a:ext cx="1681163" cy="1636712"/>
            <a:chOff x="3399" y="2115"/>
            <a:chExt cx="1177" cy="1146"/>
          </a:xfrm>
        </p:grpSpPr>
        <p:sp>
          <p:nvSpPr>
            <p:cNvPr id="83989" name="Line 35"/>
            <p:cNvSpPr>
              <a:spLocks noChangeAspect="1" noChangeShapeType="1"/>
            </p:cNvSpPr>
            <p:nvPr/>
          </p:nvSpPr>
          <p:spPr bwMode="auto">
            <a:xfrm>
              <a:off x="3591" y="2779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0" name="Line 36"/>
            <p:cNvSpPr>
              <a:spLocks noChangeAspect="1" noChangeShapeType="1"/>
            </p:cNvSpPr>
            <p:nvPr/>
          </p:nvSpPr>
          <p:spPr bwMode="auto">
            <a:xfrm>
              <a:off x="4182" y="2707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1" name="Line 37"/>
            <p:cNvSpPr>
              <a:spLocks noChangeAspect="1" noChangeShapeType="1"/>
            </p:cNvSpPr>
            <p:nvPr/>
          </p:nvSpPr>
          <p:spPr bwMode="auto">
            <a:xfrm>
              <a:off x="3891" y="2357"/>
              <a:ext cx="28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2" name="Line 38"/>
            <p:cNvSpPr>
              <a:spLocks noChangeAspect="1" noChangeShapeType="1"/>
            </p:cNvSpPr>
            <p:nvPr/>
          </p:nvSpPr>
          <p:spPr bwMode="auto">
            <a:xfrm flipH="1">
              <a:off x="3547" y="2341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3" name="Oval 39"/>
            <p:cNvSpPr>
              <a:spLocks noChangeAspect="1" noChangeArrowheads="1"/>
            </p:cNvSpPr>
            <p:nvPr/>
          </p:nvSpPr>
          <p:spPr bwMode="auto">
            <a:xfrm>
              <a:off x="3399" y="253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3994" name="Oval 40"/>
            <p:cNvSpPr>
              <a:spLocks noChangeAspect="1" noChangeArrowheads="1"/>
            </p:cNvSpPr>
            <p:nvPr/>
          </p:nvSpPr>
          <p:spPr bwMode="auto">
            <a:xfrm>
              <a:off x="3663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3995" name="Oval 41"/>
            <p:cNvSpPr>
              <a:spLocks noChangeAspect="1" noChangeArrowheads="1"/>
            </p:cNvSpPr>
            <p:nvPr/>
          </p:nvSpPr>
          <p:spPr bwMode="auto">
            <a:xfrm>
              <a:off x="3681" y="211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996" name="Oval 42"/>
            <p:cNvSpPr>
              <a:spLocks noChangeAspect="1" noChangeArrowheads="1"/>
            </p:cNvSpPr>
            <p:nvPr/>
          </p:nvSpPr>
          <p:spPr bwMode="auto">
            <a:xfrm>
              <a:off x="3998" y="253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3997" name="Oval 43"/>
            <p:cNvSpPr>
              <a:spLocks noChangeAspect="1" noChangeArrowheads="1"/>
            </p:cNvSpPr>
            <p:nvPr/>
          </p:nvSpPr>
          <p:spPr bwMode="auto">
            <a:xfrm>
              <a:off x="4286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83978" name="Group 44"/>
          <p:cNvGrpSpPr>
            <a:grpSpLocks noChangeAspect="1"/>
          </p:cNvGrpSpPr>
          <p:nvPr/>
        </p:nvGrpSpPr>
        <p:grpSpPr bwMode="auto">
          <a:xfrm>
            <a:off x="3551238" y="3654426"/>
            <a:ext cx="1706562" cy="1863725"/>
            <a:chOff x="1090" y="2235"/>
            <a:chExt cx="1194" cy="1304"/>
          </a:xfrm>
        </p:grpSpPr>
        <p:sp>
          <p:nvSpPr>
            <p:cNvPr id="83980" name="Line 45"/>
            <p:cNvSpPr>
              <a:spLocks noChangeAspect="1" noChangeShapeType="1"/>
            </p:cNvSpPr>
            <p:nvPr/>
          </p:nvSpPr>
          <p:spPr bwMode="auto">
            <a:xfrm>
              <a:off x="1895" y="3083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1" name="Line 46"/>
            <p:cNvSpPr>
              <a:spLocks noChangeAspect="1" noChangeShapeType="1"/>
            </p:cNvSpPr>
            <p:nvPr/>
          </p:nvSpPr>
          <p:spPr bwMode="auto">
            <a:xfrm>
              <a:off x="1521" y="2691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2" name="Line 47"/>
            <p:cNvSpPr>
              <a:spLocks noChangeAspect="1" noChangeShapeType="1"/>
            </p:cNvSpPr>
            <p:nvPr/>
          </p:nvSpPr>
          <p:spPr bwMode="auto">
            <a:xfrm>
              <a:off x="1156" y="2296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3" name="Line 48"/>
            <p:cNvSpPr>
              <a:spLocks noChangeAspect="1" noChangeShapeType="1"/>
            </p:cNvSpPr>
            <p:nvPr/>
          </p:nvSpPr>
          <p:spPr bwMode="auto">
            <a:xfrm flipH="1">
              <a:off x="1519" y="3067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4" name="Oval 49"/>
            <p:cNvSpPr>
              <a:spLocks noChangeAspect="1" noChangeArrowheads="1"/>
            </p:cNvSpPr>
            <p:nvPr/>
          </p:nvSpPr>
          <p:spPr bwMode="auto">
            <a:xfrm>
              <a:off x="1090" y="223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3985" name="Oval 50"/>
            <p:cNvSpPr>
              <a:spLocks noChangeAspect="1" noChangeArrowheads="1"/>
            </p:cNvSpPr>
            <p:nvPr/>
          </p:nvSpPr>
          <p:spPr bwMode="auto">
            <a:xfrm>
              <a:off x="1383" y="2563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3986" name="Oval 51"/>
            <p:cNvSpPr>
              <a:spLocks noChangeAspect="1" noChangeArrowheads="1"/>
            </p:cNvSpPr>
            <p:nvPr/>
          </p:nvSpPr>
          <p:spPr bwMode="auto">
            <a:xfrm>
              <a:off x="1701" y="2886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3987" name="Oval 52"/>
            <p:cNvSpPr>
              <a:spLocks noChangeAspect="1" noChangeArrowheads="1"/>
            </p:cNvSpPr>
            <p:nvPr/>
          </p:nvSpPr>
          <p:spPr bwMode="auto">
            <a:xfrm>
              <a:off x="1429" y="324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988" name="Oval 53"/>
            <p:cNvSpPr>
              <a:spLocks noChangeAspect="1" noChangeArrowheads="1"/>
            </p:cNvSpPr>
            <p:nvPr/>
          </p:nvSpPr>
          <p:spPr bwMode="auto">
            <a:xfrm>
              <a:off x="1994" y="324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sp>
        <p:nvSpPr>
          <p:cNvPr id="83979" name="Rectangle 55"/>
          <p:cNvSpPr>
            <a:spLocks noChangeArrowheads="1"/>
          </p:cNvSpPr>
          <p:nvPr/>
        </p:nvSpPr>
        <p:spPr bwMode="auto">
          <a:xfrm>
            <a:off x="798556" y="-4115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7.3.1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4" name="Rectangle 4"/>
          <p:cNvSpPr>
            <a:spLocks noChangeArrowheads="1"/>
          </p:cNvSpPr>
          <p:nvPr/>
        </p:nvSpPr>
        <p:spPr bwMode="auto">
          <a:xfrm>
            <a:off x="1992313" y="1196976"/>
            <a:ext cx="8424862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结点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平衡因子</a:t>
            </a:r>
            <a:r>
              <a:rPr kumimoji="0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(x)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定义为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:</a:t>
            </a: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(x) = x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的右子树的高度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 x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的左子树的高度</a:t>
            </a:r>
            <a:endParaRPr kumimoji="0" lang="zh-CN" altLang="en-US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树任一结点平衡因子只能取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如果树中任意一个结点的平衡因子的绝对值大于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，则这棵二叉搜索树就失去了平衡，不再是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树。</a:t>
            </a: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如果一棵二叉搜索树是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平衡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的，且有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个结点，其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可保持在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平均搜索长度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也可保持在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800896" y="18665"/>
            <a:ext cx="4537075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结点的平衡因子</a:t>
            </a:r>
            <a:r>
              <a:rPr kumimoji="0" lang="en-US" altLang="zh-CN" sz="36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</a:p>
        </p:txBody>
      </p:sp>
      <p:sp>
        <p:nvSpPr>
          <p:cNvPr id="85001" name="Text Box 24"/>
          <p:cNvSpPr txBox="1">
            <a:spLocks noChangeAspect="1" noChangeArrowheads="1"/>
          </p:cNvSpPr>
          <p:nvPr/>
        </p:nvSpPr>
        <p:spPr bwMode="auto">
          <a:xfrm>
            <a:off x="3148013" y="3433763"/>
            <a:ext cx="2603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5002" name="Text Box 33"/>
          <p:cNvSpPr txBox="1">
            <a:spLocks noChangeAspect="1" noChangeArrowheads="1"/>
          </p:cNvSpPr>
          <p:nvPr/>
        </p:nvSpPr>
        <p:spPr bwMode="auto">
          <a:xfrm>
            <a:off x="4279900" y="2838451"/>
            <a:ext cx="1920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5003" name="Text Box 34"/>
          <p:cNvSpPr txBox="1">
            <a:spLocks noChangeAspect="1" noChangeArrowheads="1"/>
          </p:cNvSpPr>
          <p:nvPr/>
        </p:nvSpPr>
        <p:spPr bwMode="auto">
          <a:xfrm>
            <a:off x="4733925" y="3421063"/>
            <a:ext cx="2603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5004" name="Text Box 35"/>
          <p:cNvSpPr txBox="1">
            <a:spLocks noChangeAspect="1" noChangeArrowheads="1"/>
          </p:cNvSpPr>
          <p:nvPr/>
        </p:nvSpPr>
        <p:spPr bwMode="auto">
          <a:xfrm>
            <a:off x="5126039" y="4068763"/>
            <a:ext cx="1920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5005" name="Text Box 36"/>
          <p:cNvSpPr txBox="1">
            <a:spLocks noChangeAspect="1" noChangeArrowheads="1"/>
          </p:cNvSpPr>
          <p:nvPr/>
        </p:nvSpPr>
        <p:spPr bwMode="auto">
          <a:xfrm>
            <a:off x="3548064" y="4135438"/>
            <a:ext cx="1920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85006" name="Group 59"/>
          <p:cNvGrpSpPr>
            <a:grpSpLocks noChangeAspect="1"/>
          </p:cNvGrpSpPr>
          <p:nvPr/>
        </p:nvGrpSpPr>
        <p:grpSpPr bwMode="auto">
          <a:xfrm>
            <a:off x="3382963" y="2871788"/>
            <a:ext cx="1681162" cy="1636712"/>
            <a:chOff x="3399" y="2115"/>
            <a:chExt cx="1177" cy="1146"/>
          </a:xfrm>
        </p:grpSpPr>
        <p:sp>
          <p:nvSpPr>
            <p:cNvPr id="85022" name="Line 60"/>
            <p:cNvSpPr>
              <a:spLocks noChangeAspect="1" noChangeShapeType="1"/>
            </p:cNvSpPr>
            <p:nvPr/>
          </p:nvSpPr>
          <p:spPr bwMode="auto">
            <a:xfrm>
              <a:off x="3591" y="2779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3" name="Line 61"/>
            <p:cNvSpPr>
              <a:spLocks noChangeAspect="1" noChangeShapeType="1"/>
            </p:cNvSpPr>
            <p:nvPr/>
          </p:nvSpPr>
          <p:spPr bwMode="auto">
            <a:xfrm>
              <a:off x="4182" y="2707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4" name="Line 62"/>
            <p:cNvSpPr>
              <a:spLocks noChangeAspect="1" noChangeShapeType="1"/>
            </p:cNvSpPr>
            <p:nvPr/>
          </p:nvSpPr>
          <p:spPr bwMode="auto">
            <a:xfrm>
              <a:off x="3891" y="2357"/>
              <a:ext cx="28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5" name="Line 63"/>
            <p:cNvSpPr>
              <a:spLocks noChangeAspect="1" noChangeShapeType="1"/>
            </p:cNvSpPr>
            <p:nvPr/>
          </p:nvSpPr>
          <p:spPr bwMode="auto">
            <a:xfrm flipH="1">
              <a:off x="3547" y="2341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6" name="Oval 64"/>
            <p:cNvSpPr>
              <a:spLocks noChangeAspect="1" noChangeArrowheads="1"/>
            </p:cNvSpPr>
            <p:nvPr/>
          </p:nvSpPr>
          <p:spPr bwMode="auto">
            <a:xfrm>
              <a:off x="3399" y="253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5027" name="Oval 65"/>
            <p:cNvSpPr>
              <a:spLocks noChangeAspect="1" noChangeArrowheads="1"/>
            </p:cNvSpPr>
            <p:nvPr/>
          </p:nvSpPr>
          <p:spPr bwMode="auto">
            <a:xfrm>
              <a:off x="3663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5028" name="Oval 66"/>
            <p:cNvSpPr>
              <a:spLocks noChangeAspect="1" noChangeArrowheads="1"/>
            </p:cNvSpPr>
            <p:nvPr/>
          </p:nvSpPr>
          <p:spPr bwMode="auto">
            <a:xfrm>
              <a:off x="3681" y="211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5029" name="Oval 67"/>
            <p:cNvSpPr>
              <a:spLocks noChangeAspect="1" noChangeArrowheads="1"/>
            </p:cNvSpPr>
            <p:nvPr/>
          </p:nvSpPr>
          <p:spPr bwMode="auto">
            <a:xfrm>
              <a:off x="3998" y="253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5030" name="Oval 68"/>
            <p:cNvSpPr>
              <a:spLocks noChangeAspect="1" noChangeArrowheads="1"/>
            </p:cNvSpPr>
            <p:nvPr/>
          </p:nvSpPr>
          <p:spPr bwMode="auto">
            <a:xfrm>
              <a:off x="4286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85007" name="Group 98"/>
          <p:cNvGrpSpPr>
            <a:grpSpLocks/>
          </p:cNvGrpSpPr>
          <p:nvPr/>
        </p:nvGrpSpPr>
        <p:grpSpPr bwMode="auto">
          <a:xfrm>
            <a:off x="6375401" y="2744789"/>
            <a:ext cx="2168525" cy="1677987"/>
            <a:chOff x="2917" y="1704"/>
            <a:chExt cx="1366" cy="1057"/>
          </a:xfrm>
        </p:grpSpPr>
        <p:sp>
          <p:nvSpPr>
            <p:cNvPr id="291910" name="Oval 70"/>
            <p:cNvSpPr>
              <a:spLocks noChangeAspect="1" noChangeArrowheads="1"/>
            </p:cNvSpPr>
            <p:nvPr/>
          </p:nvSpPr>
          <p:spPr bwMode="auto">
            <a:xfrm>
              <a:off x="3061" y="2507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291911" name="Oval 71"/>
            <p:cNvSpPr>
              <a:spLocks noChangeAspect="1" noChangeArrowheads="1"/>
            </p:cNvSpPr>
            <p:nvPr/>
          </p:nvSpPr>
          <p:spPr bwMode="auto">
            <a:xfrm>
              <a:off x="3297" y="2125"/>
              <a:ext cx="256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291912" name="Oval 72"/>
            <p:cNvSpPr>
              <a:spLocks noChangeAspect="1" noChangeArrowheads="1"/>
            </p:cNvSpPr>
            <p:nvPr/>
          </p:nvSpPr>
          <p:spPr bwMode="auto">
            <a:xfrm>
              <a:off x="3536" y="2501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91913" name="Oval 73"/>
            <p:cNvSpPr>
              <a:spLocks noChangeAspect="1" noChangeArrowheads="1"/>
            </p:cNvSpPr>
            <p:nvPr/>
          </p:nvSpPr>
          <p:spPr bwMode="auto">
            <a:xfrm>
              <a:off x="3557" y="1752"/>
              <a:ext cx="256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291914" name="Oval 74"/>
            <p:cNvSpPr>
              <a:spLocks noChangeAspect="1" noChangeArrowheads="1"/>
            </p:cNvSpPr>
            <p:nvPr/>
          </p:nvSpPr>
          <p:spPr bwMode="auto">
            <a:xfrm>
              <a:off x="3835" y="2118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85013" name="Line 75"/>
            <p:cNvSpPr>
              <a:spLocks noChangeAspect="1" noChangeShapeType="1"/>
            </p:cNvSpPr>
            <p:nvPr/>
          </p:nvSpPr>
          <p:spPr bwMode="auto">
            <a:xfrm>
              <a:off x="3471" y="2372"/>
              <a:ext cx="149" cy="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4" name="Line 76"/>
            <p:cNvSpPr>
              <a:spLocks noChangeAspect="1" noChangeShapeType="1"/>
            </p:cNvSpPr>
            <p:nvPr/>
          </p:nvSpPr>
          <p:spPr bwMode="auto">
            <a:xfrm rot="5400000">
              <a:off x="3461" y="1981"/>
              <a:ext cx="149" cy="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5" name="Line 77"/>
            <p:cNvSpPr>
              <a:spLocks noChangeAspect="1" noChangeShapeType="1"/>
            </p:cNvSpPr>
            <p:nvPr/>
          </p:nvSpPr>
          <p:spPr bwMode="auto">
            <a:xfrm>
              <a:off x="3772" y="1984"/>
              <a:ext cx="149" cy="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6" name="Line 78"/>
            <p:cNvSpPr>
              <a:spLocks noChangeAspect="1" noChangeShapeType="1"/>
            </p:cNvSpPr>
            <p:nvPr/>
          </p:nvSpPr>
          <p:spPr bwMode="auto">
            <a:xfrm rot="5400000">
              <a:off x="3207" y="2367"/>
              <a:ext cx="150" cy="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7" name="Text Box 82"/>
            <p:cNvSpPr txBox="1">
              <a:spLocks noChangeAspect="1" noChangeArrowheads="1"/>
            </p:cNvSpPr>
            <p:nvPr/>
          </p:nvSpPr>
          <p:spPr bwMode="auto">
            <a:xfrm>
              <a:off x="2917" y="252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18" name="Text Box 83"/>
            <p:cNvSpPr txBox="1">
              <a:spLocks noChangeAspect="1" noChangeArrowheads="1"/>
            </p:cNvSpPr>
            <p:nvPr/>
          </p:nvSpPr>
          <p:spPr bwMode="auto">
            <a:xfrm>
              <a:off x="3849" y="1704"/>
              <a:ext cx="202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5019" name="Text Box 84"/>
            <p:cNvSpPr txBox="1">
              <a:spLocks noChangeAspect="1" noChangeArrowheads="1"/>
            </p:cNvSpPr>
            <p:nvPr/>
          </p:nvSpPr>
          <p:spPr bwMode="auto">
            <a:xfrm>
              <a:off x="4119" y="2028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20" name="Text Box 86"/>
            <p:cNvSpPr txBox="1">
              <a:spLocks noChangeAspect="1" noChangeArrowheads="1"/>
            </p:cNvSpPr>
            <p:nvPr/>
          </p:nvSpPr>
          <p:spPr bwMode="auto">
            <a:xfrm>
              <a:off x="3818" y="256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21" name="Text Box 97"/>
            <p:cNvSpPr txBox="1">
              <a:spLocks noChangeAspect="1" noChangeArrowheads="1"/>
            </p:cNvSpPr>
            <p:nvPr/>
          </p:nvSpPr>
          <p:spPr bwMode="auto">
            <a:xfrm>
              <a:off x="3174" y="209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5"/>
          <p:cNvSpPr>
            <a:spLocks noChangeArrowheads="1"/>
          </p:cNvSpPr>
          <p:nvPr/>
        </p:nvSpPr>
        <p:spPr bwMode="auto">
          <a:xfrm>
            <a:off x="1991171" y="3429000"/>
            <a:ext cx="856932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: public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K&gt;{  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//AVL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树结点类定义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bf;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( ) : left (NULL), right (NULL), bf(0)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( E d,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*l = NULL,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&lt;E, K&gt; *r=NULL) : data(d), left(l), right(r), bf(0)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46790" name="Rectangle 6"/>
          <p:cNvSpPr>
            <a:spLocks noChangeArrowheads="1"/>
          </p:cNvSpPr>
          <p:nvPr/>
        </p:nvSpPr>
        <p:spPr bwMode="auto">
          <a:xfrm>
            <a:off x="828326" y="1609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树的类定义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46796" name="Rectangle 12"/>
          <p:cNvSpPr>
            <a:spLocks noChangeArrowheads="1"/>
          </p:cNvSpPr>
          <p:nvPr/>
        </p:nvSpPr>
        <p:spPr bwMode="auto">
          <a:xfrm>
            <a:off x="1919288" y="1196752"/>
            <a:ext cx="9073256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>
                <a:srgbClr val="3333CC"/>
              </a:buCl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树中插入或删除一个结点时，有可能破坏原本的平衡性质，此时必须调整树的结构，进行平衡处理，使之重新达到平衡。为此在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树类定义中加入了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调整平衡的平衡化旋转函数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Rectangle 10"/>
          <p:cNvSpPr>
            <a:spLocks noChangeArrowheads="1"/>
          </p:cNvSpPr>
          <p:nvPr/>
        </p:nvSpPr>
        <p:spPr bwMode="auto">
          <a:xfrm>
            <a:off x="5951984" y="1700808"/>
            <a:ext cx="624001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</a:rPr>
              <a:t>protected</a:t>
            </a:r>
            <a:r>
              <a:rPr lang="en-US" altLang="zh-CN" sz="1800" dirty="0"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*Search(K x, 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 </a:t>
            </a:r>
            <a:r>
              <a:rPr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dirty="0">
                <a:latin typeface="Times New Roman" panose="02020603050405020304" pitchFamily="18" charset="0"/>
              </a:rPr>
              <a:t>;						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bool Insert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, E&amp; 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bool Remove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, K x, E&amp; 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RotateL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RotateR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RotateLR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 </a:t>
            </a:r>
            <a:r>
              <a:rPr lang="en-US" altLang="zh-CN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先左后右双旋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RotateRL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</a:t>
            </a:r>
            <a:r>
              <a:rPr lang="en-US" altLang="zh-CN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先右后左双旋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</a:rPr>
              <a:t> Height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 </a:t>
            </a:r>
            <a:r>
              <a:rPr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dirty="0">
                <a:latin typeface="Times New Roman" panose="02020603050405020304" pitchFamily="18" charset="0"/>
              </a:rPr>
              <a:t>;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48843" name="Rectangle 11"/>
          <p:cNvSpPr>
            <a:spLocks noChangeArrowheads="1"/>
          </p:cNvSpPr>
          <p:nvPr/>
        </p:nvSpPr>
        <p:spPr bwMode="auto">
          <a:xfrm>
            <a:off x="983432" y="18665"/>
            <a:ext cx="525871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</a:t>
            </a: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定义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9" name="云形标注 1"/>
          <p:cNvSpPr>
            <a:spLocks noChangeArrowheads="1"/>
          </p:cNvSpPr>
          <p:nvPr/>
        </p:nvSpPr>
        <p:spPr bwMode="auto">
          <a:xfrm>
            <a:off x="9838743" y="4869160"/>
            <a:ext cx="2232025" cy="1114321"/>
          </a:xfrm>
          <a:prstGeom prst="cloudCallout">
            <a:avLst>
              <a:gd name="adj1" fmla="val -51858"/>
              <a:gd name="adj2" fmla="val -591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调整平衡的平衡化旋转函数</a:t>
            </a:r>
          </a:p>
        </p:txBody>
      </p:sp>
      <p:sp>
        <p:nvSpPr>
          <p:cNvPr id="2" name="矩形 1"/>
          <p:cNvSpPr/>
          <p:nvPr/>
        </p:nvSpPr>
        <p:spPr>
          <a:xfrm>
            <a:off x="-24680" y="1484784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</a:rPr>
              <a:t>template &lt;class E, class K&gt;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class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 : public BST&lt;E,K&gt;{       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//AVL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树类定义</a:t>
            </a:r>
          </a:p>
          <a:p>
            <a:r>
              <a:rPr lang="en-US" altLang="zh-CN" sz="1800" b="1" dirty="0" smtClean="0">
                <a:solidFill>
                  <a:srgbClr val="D60093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继承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BST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类，比如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BST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的搜索算法完全适用于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AVL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树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public:</a:t>
            </a:r>
          </a:p>
          <a:p>
            <a:r>
              <a:rPr lang="zh-CN" altLang="en-US" sz="1800" b="1" dirty="0">
                <a:latin typeface="Times New Roman" panose="02020603050405020304" pitchFamily="18" charset="0"/>
              </a:rPr>
              <a:t>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 ( ) : root (NULL) { } 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 (K Ref ) :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RefValue</a:t>
            </a:r>
            <a:r>
              <a:rPr lang="en-US" altLang="zh-CN" sz="1800" b="1" dirty="0">
                <a:latin typeface="Times New Roman" panose="02020603050405020304" pitchFamily="18" charset="0"/>
              </a:rPr>
              <a:t> (Ref), root (NULL) { }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bool Insert (E&amp; e1) { return Insert(root, e1); }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bool Remove ( K x, E&amp; e1) { </a:t>
            </a:r>
            <a:endParaRPr lang="en-US" altLang="zh-CN" sz="1800" b="1" dirty="0" smtClean="0">
              <a:latin typeface="Times New Roman" panose="02020603050405020304" pitchFamily="18" charset="0"/>
            </a:endParaRP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	</a:t>
            </a:r>
            <a:r>
              <a:rPr lang="en-US" altLang="zh-CN" sz="1800" b="1" dirty="0" smtClean="0">
                <a:latin typeface="Times New Roman" panose="02020603050405020304" pitchFamily="18" charset="0"/>
              </a:rPr>
              <a:t>return </a:t>
            </a:r>
            <a:r>
              <a:rPr lang="en-US" altLang="zh-CN" sz="1800" b="1" dirty="0">
                <a:latin typeface="Times New Roman" panose="02020603050405020304" pitchFamily="18" charset="0"/>
              </a:rPr>
              <a:t>Remove(root, x, e1); }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friend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operator &gt;&gt; (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in,   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&lt;E, K&gt;&amp; Tree);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friend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ostream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operator &lt;&lt; (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ostream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out, 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b="1" dirty="0">
                <a:latin typeface="Times New Roman" panose="02020603050405020304" pitchFamily="18" charset="0"/>
              </a:rPr>
              <a:t>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&lt;E, K&gt;&amp; Tree);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int</a:t>
            </a:r>
            <a:r>
              <a:rPr lang="en-US" altLang="zh-CN" sz="1800" b="1" dirty="0">
                <a:latin typeface="Times New Roman" panose="02020603050405020304" pitchFamily="18" charset="0"/>
              </a:rPr>
              <a:t> Height ( )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b="1" dirty="0">
                <a:latin typeface="Times New Roman" panose="02020603050405020304" pitchFamily="18" charset="0"/>
              </a:rPr>
              <a:t>;</a:t>
            </a:r>
          </a:p>
          <a:p>
            <a:endParaRPr lang="en-US" altLang="zh-CN" sz="1800" dirty="0">
              <a:latin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51984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ChangeArrowheads="1"/>
          </p:cNvSpPr>
          <p:nvPr/>
        </p:nvSpPr>
        <p:spPr bwMode="auto">
          <a:xfrm>
            <a:off x="904875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7.3.2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平衡化旋转</a:t>
            </a:r>
          </a:p>
        </p:txBody>
      </p:sp>
      <p:sp>
        <p:nvSpPr>
          <p:cNvPr id="89096" name="Rectangle 11"/>
          <p:cNvSpPr>
            <a:spLocks noChangeArrowheads="1"/>
          </p:cNvSpPr>
          <p:nvPr/>
        </p:nvSpPr>
        <p:spPr bwMode="auto">
          <a:xfrm>
            <a:off x="1847850" y="1341438"/>
            <a:ext cx="8784654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若要使建立的二叉搜索树成为平衡的，则在每次插入或删除结点后，都要判断是否失去平衡，如果失衡，就要进行平衡处理。</a:t>
            </a: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以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插入操作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为例。在插入一个新结点后，可能形成以下四种不平衡的情况：</a:t>
            </a:r>
          </a:p>
        </p:txBody>
      </p:sp>
      <p:grpSp>
        <p:nvGrpSpPr>
          <p:cNvPr id="89097" name="Group 54"/>
          <p:cNvGrpSpPr>
            <a:grpSpLocks/>
          </p:cNvGrpSpPr>
          <p:nvPr/>
        </p:nvGrpSpPr>
        <p:grpSpPr bwMode="auto">
          <a:xfrm>
            <a:off x="4364038" y="3884614"/>
            <a:ext cx="1731962" cy="2065337"/>
            <a:chOff x="1789" y="2447"/>
            <a:chExt cx="1091" cy="1301"/>
          </a:xfrm>
        </p:grpSpPr>
        <p:sp>
          <p:nvSpPr>
            <p:cNvPr id="89127" name="Line 16"/>
            <p:cNvSpPr>
              <a:spLocks noChangeShapeType="1"/>
            </p:cNvSpPr>
            <p:nvPr/>
          </p:nvSpPr>
          <p:spPr bwMode="auto">
            <a:xfrm>
              <a:off x="2000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8" name="Oval 21"/>
            <p:cNvSpPr>
              <a:spLocks noChangeArrowheads="1"/>
            </p:cNvSpPr>
            <p:nvPr/>
          </p:nvSpPr>
          <p:spPr bwMode="auto">
            <a:xfrm>
              <a:off x="1856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9" name="Oval 22"/>
            <p:cNvSpPr>
              <a:spLocks noChangeArrowheads="1"/>
            </p:cNvSpPr>
            <p:nvPr/>
          </p:nvSpPr>
          <p:spPr bwMode="auto">
            <a:xfrm>
              <a:off x="219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30" name="Oval 23"/>
            <p:cNvSpPr>
              <a:spLocks noChangeArrowheads="1"/>
            </p:cNvSpPr>
            <p:nvPr/>
          </p:nvSpPr>
          <p:spPr bwMode="auto">
            <a:xfrm>
              <a:off x="2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49" name="Rectangle 25"/>
            <p:cNvSpPr>
              <a:spLocks noChangeArrowheads="1"/>
            </p:cNvSpPr>
            <p:nvPr/>
          </p:nvSpPr>
          <p:spPr bwMode="auto">
            <a:xfrm>
              <a:off x="1789" y="3479"/>
              <a:ext cx="67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RR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32" name="Text Box 35"/>
            <p:cNvSpPr txBox="1">
              <a:spLocks noChangeAspect="1" noChangeArrowheads="1"/>
            </p:cNvSpPr>
            <p:nvPr/>
          </p:nvSpPr>
          <p:spPr bwMode="auto">
            <a:xfrm>
              <a:off x="2101" y="244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9133" name="Text Box 36"/>
            <p:cNvSpPr txBox="1">
              <a:spLocks noChangeAspect="1" noChangeArrowheads="1"/>
            </p:cNvSpPr>
            <p:nvPr/>
          </p:nvSpPr>
          <p:spPr bwMode="auto">
            <a:xfrm>
              <a:off x="2421" y="2779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134" name="Text Box 37"/>
            <p:cNvSpPr txBox="1">
              <a:spLocks noChangeAspect="1" noChangeArrowheads="1"/>
            </p:cNvSpPr>
            <p:nvPr/>
          </p:nvSpPr>
          <p:spPr bwMode="auto">
            <a:xfrm>
              <a:off x="2759" y="315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098" name="Group 59"/>
          <p:cNvGrpSpPr>
            <a:grpSpLocks/>
          </p:cNvGrpSpPr>
          <p:nvPr/>
        </p:nvGrpSpPr>
        <p:grpSpPr bwMode="auto">
          <a:xfrm>
            <a:off x="6323013" y="3860800"/>
            <a:ext cx="1357312" cy="2025650"/>
            <a:chOff x="2973" y="2472"/>
            <a:chExt cx="855" cy="1276"/>
          </a:xfrm>
        </p:grpSpPr>
        <p:sp>
          <p:nvSpPr>
            <p:cNvPr id="89118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9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0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1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2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53" name="Rectangle 29"/>
            <p:cNvSpPr>
              <a:spLocks noChangeArrowheads="1"/>
            </p:cNvSpPr>
            <p:nvPr/>
          </p:nvSpPr>
          <p:spPr bwMode="auto">
            <a:xfrm>
              <a:off x="2973" y="3479"/>
              <a:ext cx="8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LR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 </a:t>
              </a:r>
            </a:p>
          </p:txBody>
        </p:sp>
        <p:sp>
          <p:nvSpPr>
            <p:cNvPr id="89124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89125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126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099" name="Group 60"/>
          <p:cNvGrpSpPr>
            <a:grpSpLocks/>
          </p:cNvGrpSpPr>
          <p:nvPr/>
        </p:nvGrpSpPr>
        <p:grpSpPr bwMode="auto">
          <a:xfrm>
            <a:off x="8402639" y="3860800"/>
            <a:ext cx="1482725" cy="2089150"/>
            <a:chOff x="4333" y="2432"/>
            <a:chExt cx="934" cy="1316"/>
          </a:xfrm>
        </p:grpSpPr>
        <p:sp>
          <p:nvSpPr>
            <p:cNvPr id="89109" name="Line 12"/>
            <p:cNvSpPr>
              <a:spLocks noChangeShapeType="1"/>
            </p:cNvSpPr>
            <p:nvPr/>
          </p:nvSpPr>
          <p:spPr bwMode="auto">
            <a:xfrm flipV="1">
              <a:off x="4704" y="294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0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1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12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13" name="Oval 32"/>
            <p:cNvSpPr>
              <a:spLocks noChangeArrowheads="1"/>
            </p:cNvSpPr>
            <p:nvPr/>
          </p:nvSpPr>
          <p:spPr bwMode="auto">
            <a:xfrm>
              <a:off x="4560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57" name="Rectangle 33"/>
            <p:cNvSpPr>
              <a:spLocks noChangeArrowheads="1"/>
            </p:cNvSpPr>
            <p:nvPr/>
          </p:nvSpPr>
          <p:spPr bwMode="auto">
            <a:xfrm>
              <a:off x="4333" y="3479"/>
              <a:ext cx="75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RL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15" name="Text Box 56"/>
            <p:cNvSpPr txBox="1">
              <a:spLocks noChangeAspect="1" noChangeArrowheads="1"/>
            </p:cNvSpPr>
            <p:nvPr/>
          </p:nvSpPr>
          <p:spPr bwMode="auto">
            <a:xfrm>
              <a:off x="4785" y="243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9116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84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9117" name="Text Box 58"/>
            <p:cNvSpPr txBox="1">
              <a:spLocks noChangeAspect="1" noChangeArrowheads="1"/>
            </p:cNvSpPr>
            <p:nvPr/>
          </p:nvSpPr>
          <p:spPr bwMode="auto">
            <a:xfrm>
              <a:off x="4790" y="318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100" name="Group 65"/>
          <p:cNvGrpSpPr>
            <a:grpSpLocks/>
          </p:cNvGrpSpPr>
          <p:nvPr/>
        </p:nvGrpSpPr>
        <p:grpSpPr bwMode="auto">
          <a:xfrm>
            <a:off x="2371725" y="3860800"/>
            <a:ext cx="1563688" cy="2089150"/>
            <a:chOff x="407" y="2432"/>
            <a:chExt cx="985" cy="1316"/>
          </a:xfrm>
        </p:grpSpPr>
        <p:sp>
          <p:nvSpPr>
            <p:cNvPr id="89101" name="Line 17"/>
            <p:cNvSpPr>
              <a:spLocks noChangeShapeType="1"/>
            </p:cNvSpPr>
            <p:nvPr/>
          </p:nvSpPr>
          <p:spPr bwMode="auto">
            <a:xfrm flipH="1">
              <a:off x="672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02" name="Oval 18"/>
            <p:cNvSpPr>
              <a:spLocks noChangeArrowheads="1"/>
            </p:cNvSpPr>
            <p:nvPr/>
          </p:nvSpPr>
          <p:spPr bwMode="auto">
            <a:xfrm>
              <a:off x="120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03" name="Oval 19"/>
            <p:cNvSpPr>
              <a:spLocks noChangeArrowheads="1"/>
            </p:cNvSpPr>
            <p:nvPr/>
          </p:nvSpPr>
          <p:spPr bwMode="auto">
            <a:xfrm>
              <a:off x="864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04" name="Oval 20"/>
            <p:cNvSpPr>
              <a:spLocks noChangeArrowheads="1"/>
            </p:cNvSpPr>
            <p:nvPr/>
          </p:nvSpPr>
          <p:spPr bwMode="auto">
            <a:xfrm>
              <a:off x="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48" name="Rectangle 24"/>
            <p:cNvSpPr>
              <a:spLocks noChangeArrowheads="1"/>
            </p:cNvSpPr>
            <p:nvPr/>
          </p:nvSpPr>
          <p:spPr bwMode="auto">
            <a:xfrm>
              <a:off x="509" y="3479"/>
              <a:ext cx="65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LL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06" name="Text Box 62"/>
            <p:cNvSpPr txBox="1">
              <a:spLocks noChangeAspect="1" noChangeArrowheads="1"/>
            </p:cNvSpPr>
            <p:nvPr/>
          </p:nvSpPr>
          <p:spPr bwMode="auto">
            <a:xfrm>
              <a:off x="1020" y="2432"/>
              <a:ext cx="1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89107" name="Text Box 63"/>
            <p:cNvSpPr txBox="1">
              <a:spLocks noChangeAspect="1" noChangeArrowheads="1"/>
            </p:cNvSpPr>
            <p:nvPr/>
          </p:nvSpPr>
          <p:spPr bwMode="auto">
            <a:xfrm>
              <a:off x="708" y="2758"/>
              <a:ext cx="178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9108" name="Text Box 64"/>
            <p:cNvSpPr txBox="1">
              <a:spLocks noChangeAspect="1" noChangeArrowheads="1"/>
            </p:cNvSpPr>
            <p:nvPr/>
          </p:nvSpPr>
          <p:spPr bwMode="auto">
            <a:xfrm>
              <a:off x="407" y="314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1847726" y="1557339"/>
            <a:ext cx="9504858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平衡化旋转有两类：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（左单旋和右单旋）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（先左后右双旋和先右后左双旋）</a:t>
            </a:r>
          </a:p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如果这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三个结点处于一条直线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（不平衡情况为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LL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RR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）上，则采用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进行平衡化。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如果这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三个结点处于一条折线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（不平衡情况为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RL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）上，则采用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进行平衡化。</a:t>
            </a:r>
          </a:p>
        </p:txBody>
      </p:sp>
      <p:sp>
        <p:nvSpPr>
          <p:cNvPr id="298017" name="Rectangle 33"/>
          <p:cNvSpPr>
            <a:spLocks noChangeArrowheads="1"/>
          </p:cNvSpPr>
          <p:nvPr/>
        </p:nvSpPr>
        <p:spPr bwMode="auto">
          <a:xfrm>
            <a:off x="983432" y="1609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61" name="Rectangle 5"/>
          <p:cNvSpPr>
            <a:spLocks noChangeArrowheads="1"/>
          </p:cNvSpPr>
          <p:nvPr/>
        </p:nvSpPr>
        <p:spPr bwMode="auto">
          <a:xfrm>
            <a:off x="9062748" y="5377499"/>
            <a:ext cx="184731" cy="492443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01062" name="Rectangle 6"/>
          <p:cNvSpPr>
            <a:spLocks noChangeArrowheads="1"/>
          </p:cNvSpPr>
          <p:nvPr/>
        </p:nvSpPr>
        <p:spPr bwMode="auto">
          <a:xfrm>
            <a:off x="8919873" y="2499361"/>
            <a:ext cx="184731" cy="492443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01063" name="Rectangle 7"/>
          <p:cNvSpPr>
            <a:spLocks noChangeArrowheads="1"/>
          </p:cNvSpPr>
          <p:nvPr/>
        </p:nvSpPr>
        <p:spPr bwMode="auto">
          <a:xfrm>
            <a:off x="1394272" y="1773238"/>
            <a:ext cx="50403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左子树的左子树上插入</a:t>
            </a:r>
            <a:r>
              <a:rPr lang="zh-CN" altLang="en-US" sz="2400" b="1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-1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改变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为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-2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 需要进行一次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顺时针旋转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  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</a:t>
            </a:r>
            <a:r>
              <a:rPr lang="zh-CN" altLang="en-US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301064" name="Oval 8"/>
          <p:cNvSpPr>
            <a:spLocks noChangeArrowheads="1"/>
          </p:cNvSpPr>
          <p:nvPr/>
        </p:nvSpPr>
        <p:spPr bwMode="auto">
          <a:xfrm>
            <a:off x="8256588" y="2827338"/>
            <a:ext cx="457200" cy="457200"/>
          </a:xfrm>
          <a:prstGeom prst="ellipse">
            <a:avLst/>
          </a:prstGeom>
          <a:gradFill rotWithShape="1">
            <a:gsLst>
              <a:gs pos="0">
                <a:srgbClr val="F8F8F8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01065" name="Rectangle 9"/>
          <p:cNvSpPr>
            <a:spLocks noChangeArrowheads="1"/>
          </p:cNvSpPr>
          <p:nvPr/>
        </p:nvSpPr>
        <p:spPr bwMode="auto">
          <a:xfrm>
            <a:off x="1403796" y="4581525"/>
            <a:ext cx="46799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右子树的右子树上插入</a:t>
            </a:r>
            <a:r>
              <a:rPr lang="zh-CN" altLang="en-US" sz="2400" b="1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增加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至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，需要进行一次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逆时针旋转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</a:t>
            </a:r>
          </a:p>
        </p:txBody>
      </p:sp>
      <p:sp>
        <p:nvSpPr>
          <p:cNvPr id="301066" name="Rectangle 10"/>
          <p:cNvSpPr>
            <a:spLocks noChangeArrowheads="1"/>
          </p:cNvSpPr>
          <p:nvPr/>
        </p:nvSpPr>
        <p:spPr bwMode="auto">
          <a:xfrm>
            <a:off x="1343472" y="4076700"/>
            <a:ext cx="355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RR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左单旋转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301067" name="Oval 11"/>
          <p:cNvSpPr>
            <a:spLocks noChangeArrowheads="1"/>
          </p:cNvSpPr>
          <p:nvPr/>
        </p:nvSpPr>
        <p:spPr bwMode="auto">
          <a:xfrm>
            <a:off x="9598025" y="577850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01068" name="Rectangle 12"/>
          <p:cNvSpPr>
            <a:spLocks noChangeArrowheads="1"/>
          </p:cNvSpPr>
          <p:nvPr/>
        </p:nvSpPr>
        <p:spPr bwMode="auto">
          <a:xfrm>
            <a:off x="1348234" y="1268413"/>
            <a:ext cx="35179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LL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右单旋转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grpSp>
        <p:nvGrpSpPr>
          <p:cNvPr id="91146" name="Group 13"/>
          <p:cNvGrpSpPr>
            <a:grpSpLocks/>
          </p:cNvGrpSpPr>
          <p:nvPr/>
        </p:nvGrpSpPr>
        <p:grpSpPr bwMode="auto">
          <a:xfrm>
            <a:off x="8807450" y="1250951"/>
            <a:ext cx="1073150" cy="1211263"/>
            <a:chOff x="4316" y="561"/>
            <a:chExt cx="676" cy="763"/>
          </a:xfrm>
        </p:grpSpPr>
        <p:sp>
          <p:nvSpPr>
            <p:cNvPr id="91185" name="Oval 14"/>
            <p:cNvSpPr>
              <a:spLocks noChangeArrowheads="1"/>
            </p:cNvSpPr>
            <p:nvPr/>
          </p:nvSpPr>
          <p:spPr bwMode="auto">
            <a:xfrm>
              <a:off x="4704" y="561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1186" name="Oval 15"/>
            <p:cNvSpPr>
              <a:spLocks noChangeArrowheads="1"/>
            </p:cNvSpPr>
            <p:nvPr/>
          </p:nvSpPr>
          <p:spPr bwMode="auto">
            <a:xfrm>
              <a:off x="4316" y="103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87" name="AutoShape 16"/>
            <p:cNvCxnSpPr>
              <a:cxnSpLocks noChangeShapeType="1"/>
              <a:stCxn id="91185" idx="3"/>
              <a:endCxn id="91186" idx="0"/>
            </p:cNvCxnSpPr>
            <p:nvPr/>
          </p:nvCxnSpPr>
          <p:spPr bwMode="auto">
            <a:xfrm flipH="1">
              <a:off x="4460" y="807"/>
              <a:ext cx="286" cy="229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1073" name="Group 17"/>
          <p:cNvGrpSpPr>
            <a:grpSpLocks/>
          </p:cNvGrpSpPr>
          <p:nvPr/>
        </p:nvGrpSpPr>
        <p:grpSpPr bwMode="auto">
          <a:xfrm>
            <a:off x="9197976" y="2395538"/>
            <a:ext cx="682625" cy="889000"/>
            <a:chOff x="4562" y="1282"/>
            <a:chExt cx="430" cy="560"/>
          </a:xfrm>
        </p:grpSpPr>
        <p:sp>
          <p:nvSpPr>
            <p:cNvPr id="91183" name="Oval 18"/>
            <p:cNvSpPr>
              <a:spLocks noChangeArrowheads="1"/>
            </p:cNvSpPr>
            <p:nvPr/>
          </p:nvSpPr>
          <p:spPr bwMode="auto">
            <a:xfrm>
              <a:off x="4704" y="155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1184" name="AutoShape 19"/>
            <p:cNvCxnSpPr>
              <a:cxnSpLocks noChangeShapeType="1"/>
              <a:stCxn id="91186" idx="5"/>
              <a:endCxn id="91183" idx="0"/>
            </p:cNvCxnSpPr>
            <p:nvPr/>
          </p:nvCxnSpPr>
          <p:spPr bwMode="auto">
            <a:xfrm>
              <a:off x="4562" y="1282"/>
              <a:ext cx="286" cy="27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1076" name="AutoShape 20"/>
          <p:cNvCxnSpPr>
            <a:cxnSpLocks noChangeShapeType="1"/>
            <a:stCxn id="91186" idx="3"/>
            <a:endCxn id="301064" idx="0"/>
          </p:cNvCxnSpPr>
          <p:nvPr/>
        </p:nvCxnSpPr>
        <p:spPr bwMode="auto">
          <a:xfrm flipH="1">
            <a:off x="8485189" y="2395538"/>
            <a:ext cx="388937" cy="431800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77" name="Oval 21"/>
          <p:cNvSpPr>
            <a:spLocks noChangeArrowheads="1"/>
          </p:cNvSpPr>
          <p:nvPr/>
        </p:nvSpPr>
        <p:spPr bwMode="auto">
          <a:xfrm>
            <a:off x="9336088" y="113887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301078" name="Group 22"/>
          <p:cNvGrpSpPr>
            <a:grpSpLocks/>
          </p:cNvGrpSpPr>
          <p:nvPr/>
        </p:nvGrpSpPr>
        <p:grpSpPr bwMode="auto">
          <a:xfrm rot="-296096">
            <a:off x="9918530" y="1923375"/>
            <a:ext cx="585788" cy="1001713"/>
            <a:chOff x="4967" y="985"/>
            <a:chExt cx="369" cy="631"/>
          </a:xfrm>
        </p:grpSpPr>
        <p:sp>
          <p:nvSpPr>
            <p:cNvPr id="91181" name="Freeform 23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182" name="Line 2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01081" name="Group 25"/>
          <p:cNvGrpSpPr>
            <a:grpSpLocks/>
          </p:cNvGrpSpPr>
          <p:nvPr/>
        </p:nvGrpSpPr>
        <p:grpSpPr bwMode="auto">
          <a:xfrm>
            <a:off x="8283576" y="4068764"/>
            <a:ext cx="1135063" cy="1303337"/>
            <a:chOff x="4304" y="2337"/>
            <a:chExt cx="715" cy="821"/>
          </a:xfrm>
        </p:grpSpPr>
        <p:sp>
          <p:nvSpPr>
            <p:cNvPr id="91178" name="Oval 26"/>
            <p:cNvSpPr>
              <a:spLocks noChangeArrowheads="1"/>
            </p:cNvSpPr>
            <p:nvPr/>
          </p:nvSpPr>
          <p:spPr bwMode="auto">
            <a:xfrm>
              <a:off x="4304" y="2337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1179" name="Oval 27"/>
            <p:cNvSpPr>
              <a:spLocks noChangeArrowheads="1"/>
            </p:cNvSpPr>
            <p:nvPr/>
          </p:nvSpPr>
          <p:spPr bwMode="auto">
            <a:xfrm>
              <a:off x="4731" y="287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80" name="AutoShape 28"/>
            <p:cNvCxnSpPr>
              <a:cxnSpLocks noChangeShapeType="1"/>
              <a:stCxn id="91178" idx="5"/>
              <a:endCxn id="91179" idx="0"/>
            </p:cNvCxnSpPr>
            <p:nvPr/>
          </p:nvCxnSpPr>
          <p:spPr bwMode="auto">
            <a:xfrm>
              <a:off x="4550" y="2583"/>
              <a:ext cx="325" cy="287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1085" name="AutoShape 29"/>
          <p:cNvCxnSpPr>
            <a:cxnSpLocks noChangeShapeType="1"/>
            <a:stCxn id="91179" idx="5"/>
            <a:endCxn id="301067" idx="0"/>
          </p:cNvCxnSpPr>
          <p:nvPr/>
        </p:nvCxnSpPr>
        <p:spPr bwMode="auto">
          <a:xfrm>
            <a:off x="9351963" y="5305426"/>
            <a:ext cx="474662" cy="473075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8302625" y="5732463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301087" name="AutoShape 31"/>
          <p:cNvCxnSpPr>
            <a:cxnSpLocks noChangeShapeType="1"/>
            <a:stCxn id="91179" idx="3"/>
            <a:endCxn id="301086" idx="0"/>
          </p:cNvCxnSpPr>
          <p:nvPr/>
        </p:nvCxnSpPr>
        <p:spPr bwMode="auto">
          <a:xfrm flipH="1">
            <a:off x="8531225" y="5305425"/>
            <a:ext cx="496888" cy="42703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88" name="Oval 32"/>
          <p:cNvSpPr>
            <a:spLocks noChangeArrowheads="1"/>
          </p:cNvSpPr>
          <p:nvPr/>
        </p:nvSpPr>
        <p:spPr bwMode="auto">
          <a:xfrm>
            <a:off x="8183563" y="394557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301089" name="Group 33"/>
          <p:cNvGrpSpPr>
            <a:grpSpLocks/>
          </p:cNvGrpSpPr>
          <p:nvPr/>
        </p:nvGrpSpPr>
        <p:grpSpPr bwMode="auto">
          <a:xfrm rot="296096" flipH="1">
            <a:off x="7663034" y="4801511"/>
            <a:ext cx="585787" cy="1001712"/>
            <a:chOff x="4967" y="985"/>
            <a:chExt cx="369" cy="631"/>
          </a:xfrm>
        </p:grpSpPr>
        <p:sp>
          <p:nvSpPr>
            <p:cNvPr id="91176" name="Freeform 34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177" name="Line 35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01107" name="Group 51"/>
          <p:cNvGrpSpPr>
            <a:grpSpLocks/>
          </p:cNvGrpSpPr>
          <p:nvPr/>
        </p:nvGrpSpPr>
        <p:grpSpPr bwMode="auto">
          <a:xfrm>
            <a:off x="6456363" y="1628776"/>
            <a:ext cx="1465262" cy="2016125"/>
            <a:chOff x="3061" y="845"/>
            <a:chExt cx="923" cy="1270"/>
          </a:xfrm>
        </p:grpSpPr>
        <p:grpSp>
          <p:nvGrpSpPr>
            <p:cNvPr id="91170" name="Group 43"/>
            <p:cNvGrpSpPr>
              <a:grpSpLocks/>
            </p:cNvGrpSpPr>
            <p:nvPr/>
          </p:nvGrpSpPr>
          <p:grpSpPr bwMode="auto">
            <a:xfrm>
              <a:off x="3379" y="845"/>
              <a:ext cx="605" cy="740"/>
              <a:chOff x="4316" y="604"/>
              <a:chExt cx="605" cy="740"/>
            </a:xfrm>
          </p:grpSpPr>
          <p:sp>
            <p:nvSpPr>
              <p:cNvPr id="91173" name="Oval 44"/>
              <p:cNvSpPr>
                <a:spLocks noChangeArrowheads="1"/>
              </p:cNvSpPr>
              <p:nvPr/>
            </p:nvSpPr>
            <p:spPr bwMode="auto">
              <a:xfrm>
                <a:off x="4633" y="604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1174" name="Oval 45"/>
              <p:cNvSpPr>
                <a:spLocks noChangeArrowheads="1"/>
              </p:cNvSpPr>
              <p:nvPr/>
            </p:nvSpPr>
            <p:spPr bwMode="auto">
              <a:xfrm>
                <a:off x="4316" y="1056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B</a:t>
                </a:r>
              </a:p>
            </p:txBody>
          </p:sp>
          <p:cxnSp>
            <p:nvCxnSpPr>
              <p:cNvPr id="91175" name="AutoShape 46"/>
              <p:cNvCxnSpPr>
                <a:cxnSpLocks noChangeShapeType="1"/>
                <a:stCxn id="91173" idx="3"/>
                <a:endCxn id="91174" idx="0"/>
              </p:cNvCxnSpPr>
              <p:nvPr/>
            </p:nvCxnSpPr>
            <p:spPr bwMode="auto">
              <a:xfrm flipH="1">
                <a:off x="4460" y="850"/>
                <a:ext cx="215" cy="206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1171" name="Oval 49"/>
            <p:cNvSpPr>
              <a:spLocks noChangeArrowheads="1"/>
            </p:cNvSpPr>
            <p:nvPr/>
          </p:nvSpPr>
          <p:spPr bwMode="auto">
            <a:xfrm>
              <a:off x="3061" y="182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91172" name="AutoShape 50"/>
            <p:cNvCxnSpPr>
              <a:cxnSpLocks noChangeShapeType="1"/>
              <a:endCxn id="91171" idx="0"/>
            </p:cNvCxnSpPr>
            <p:nvPr/>
          </p:nvCxnSpPr>
          <p:spPr bwMode="auto">
            <a:xfrm flipH="1">
              <a:off x="3205" y="1555"/>
              <a:ext cx="245" cy="27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1119" name="Group 63"/>
          <p:cNvGrpSpPr>
            <a:grpSpLocks/>
          </p:cNvGrpSpPr>
          <p:nvPr/>
        </p:nvGrpSpPr>
        <p:grpSpPr bwMode="auto">
          <a:xfrm>
            <a:off x="6240463" y="4175126"/>
            <a:ext cx="1485900" cy="2062163"/>
            <a:chOff x="2971" y="2614"/>
            <a:chExt cx="936" cy="1299"/>
          </a:xfrm>
        </p:grpSpPr>
        <p:sp>
          <p:nvSpPr>
            <p:cNvPr id="91165" name="Oval 54"/>
            <p:cNvSpPr>
              <a:spLocks noChangeArrowheads="1"/>
            </p:cNvSpPr>
            <p:nvPr/>
          </p:nvSpPr>
          <p:spPr bwMode="auto">
            <a:xfrm>
              <a:off x="2971" y="261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1166" name="Oval 55"/>
            <p:cNvSpPr>
              <a:spLocks noChangeArrowheads="1"/>
            </p:cNvSpPr>
            <p:nvPr/>
          </p:nvSpPr>
          <p:spPr bwMode="auto">
            <a:xfrm>
              <a:off x="3307" y="3112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67" name="AutoShape 56"/>
            <p:cNvCxnSpPr>
              <a:cxnSpLocks noChangeShapeType="1"/>
            </p:cNvCxnSpPr>
            <p:nvPr/>
          </p:nvCxnSpPr>
          <p:spPr bwMode="auto">
            <a:xfrm>
              <a:off x="3184" y="2870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168" name="Oval 58"/>
            <p:cNvSpPr>
              <a:spLocks noChangeArrowheads="1"/>
            </p:cNvSpPr>
            <p:nvPr/>
          </p:nvSpPr>
          <p:spPr bwMode="auto">
            <a:xfrm>
              <a:off x="3619" y="362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1169" name="AutoShape 62"/>
            <p:cNvCxnSpPr>
              <a:cxnSpLocks noChangeShapeType="1"/>
            </p:cNvCxnSpPr>
            <p:nvPr/>
          </p:nvCxnSpPr>
          <p:spPr bwMode="auto">
            <a:xfrm>
              <a:off x="3515" y="3385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1120" name="Rectangle 64"/>
          <p:cNvSpPr>
            <a:spLocks noChangeArrowheads="1"/>
          </p:cNvSpPr>
          <p:nvPr/>
        </p:nvSpPr>
        <p:spPr bwMode="auto">
          <a:xfrm>
            <a:off x="983432" y="-45968"/>
            <a:ext cx="57015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平衡化旋转方法（续）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0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0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0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0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0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30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30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30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1" grpId="0" animBg="1"/>
      <p:bldP spid="301062" grpId="0" animBg="1"/>
      <p:bldP spid="301063" grpId="0"/>
      <p:bldP spid="301064" grpId="0" animBg="1"/>
      <p:bldP spid="301065" grpId="0"/>
      <p:bldP spid="301066" grpId="0"/>
      <p:bldP spid="301067" grpId="0" animBg="1"/>
      <p:bldP spid="301077" grpId="0" animBg="1"/>
      <p:bldP spid="301086" grpId="0" animBg="1"/>
      <p:bldP spid="30108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5" name="Rectangle 7"/>
          <p:cNvSpPr>
            <a:spLocks noChangeArrowheads="1"/>
          </p:cNvSpPr>
          <p:nvPr/>
        </p:nvSpPr>
        <p:spPr bwMode="auto">
          <a:xfrm>
            <a:off x="1614487" y="4152900"/>
            <a:ext cx="47244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右子树的左子树上插入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增加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至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，需要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先进行顺时针旋转， 再逆时针旋转。</a:t>
            </a:r>
          </a:p>
          <a:p>
            <a:pPr algn="ctr" eaLnBrk="1" hangingPunct="1">
              <a:defRPr/>
            </a:pP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以插入的结点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 </a:t>
            </a:r>
          </a:p>
        </p:txBody>
      </p:sp>
      <p:sp>
        <p:nvSpPr>
          <p:cNvPr id="299016" name="Rectangle 8"/>
          <p:cNvSpPr>
            <a:spLocks noChangeArrowheads="1"/>
          </p:cNvSpPr>
          <p:nvPr/>
        </p:nvSpPr>
        <p:spPr bwMode="auto">
          <a:xfrm>
            <a:off x="1487488" y="3694113"/>
            <a:ext cx="45307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4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RL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先右后左双旋转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299017" name="Oval 9"/>
          <p:cNvSpPr>
            <a:spLocks noChangeArrowheads="1"/>
          </p:cNvSpPr>
          <p:nvPr/>
        </p:nvSpPr>
        <p:spPr bwMode="auto">
          <a:xfrm>
            <a:off x="8710613" y="53022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99018" name="Rectangle 10"/>
          <p:cNvSpPr>
            <a:spLocks noChangeArrowheads="1"/>
          </p:cNvSpPr>
          <p:nvPr/>
        </p:nvSpPr>
        <p:spPr bwMode="auto">
          <a:xfrm>
            <a:off x="1614487" y="1557338"/>
            <a:ext cx="491013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左子树的右子树上插入</a:t>
            </a:r>
            <a:r>
              <a:rPr lang="zh-CN" altLang="en-US" sz="2400" b="1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-1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改变 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为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-2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， 需要</a:t>
            </a:r>
            <a:r>
              <a:rPr lang="zh-CN" altLang="en-US" sz="2400" b="1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先进行逆时针旋转，  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再顺时针旋转。</a:t>
            </a:r>
            <a:r>
              <a:rPr lang="zh-CN" altLang="en-US" sz="2400" b="1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以插入的结点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 </a:t>
            </a:r>
          </a:p>
        </p:txBody>
      </p:sp>
      <p:sp>
        <p:nvSpPr>
          <p:cNvPr id="299019" name="Oval 11"/>
          <p:cNvSpPr>
            <a:spLocks noChangeArrowheads="1"/>
          </p:cNvSpPr>
          <p:nvPr/>
        </p:nvSpPr>
        <p:spPr bwMode="auto">
          <a:xfrm>
            <a:off x="9528175" y="256540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99020" name="Rectangle 12"/>
          <p:cNvSpPr>
            <a:spLocks noChangeArrowheads="1"/>
          </p:cNvSpPr>
          <p:nvPr/>
        </p:nvSpPr>
        <p:spPr bwMode="auto">
          <a:xfrm>
            <a:off x="1487488" y="1112839"/>
            <a:ext cx="47529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kumimoji="0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kumimoji="0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kumimoji="0"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先左后右双旋转</a:t>
            </a:r>
            <a:r>
              <a:rPr kumimoji="0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299021" name="AutoShape 13"/>
          <p:cNvSpPr>
            <a:spLocks noChangeArrowheads="1"/>
          </p:cNvSpPr>
          <p:nvPr/>
        </p:nvSpPr>
        <p:spPr bwMode="auto">
          <a:xfrm>
            <a:off x="1847850" y="6158905"/>
            <a:ext cx="6388100" cy="510778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调整必须保证二叉搜索树的性质不变！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92169" name="Group 14"/>
          <p:cNvGrpSpPr>
            <a:grpSpLocks/>
          </p:cNvGrpSpPr>
          <p:nvPr/>
        </p:nvGrpSpPr>
        <p:grpSpPr bwMode="auto">
          <a:xfrm>
            <a:off x="9024939" y="1103313"/>
            <a:ext cx="960437" cy="1174750"/>
            <a:chOff x="4316" y="604"/>
            <a:chExt cx="605" cy="740"/>
          </a:xfrm>
        </p:grpSpPr>
        <p:sp>
          <p:nvSpPr>
            <p:cNvPr id="92233" name="Oval 15"/>
            <p:cNvSpPr>
              <a:spLocks noChangeArrowheads="1"/>
            </p:cNvSpPr>
            <p:nvPr/>
          </p:nvSpPr>
          <p:spPr bwMode="auto">
            <a:xfrm>
              <a:off x="4633" y="60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234" name="Oval 16"/>
            <p:cNvSpPr>
              <a:spLocks noChangeArrowheads="1"/>
            </p:cNvSpPr>
            <p:nvPr/>
          </p:nvSpPr>
          <p:spPr bwMode="auto">
            <a:xfrm>
              <a:off x="4316" y="105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92235" name="AutoShape 17"/>
            <p:cNvCxnSpPr>
              <a:cxnSpLocks noChangeShapeType="1"/>
              <a:stCxn id="92233" idx="3"/>
              <a:endCxn id="92234" idx="0"/>
            </p:cNvCxnSpPr>
            <p:nvPr/>
          </p:nvCxnSpPr>
          <p:spPr bwMode="auto">
            <a:xfrm flipH="1">
              <a:off x="4460" y="850"/>
              <a:ext cx="215" cy="206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99026" name="AutoShape 18"/>
          <p:cNvCxnSpPr>
            <a:cxnSpLocks noChangeShapeType="1"/>
            <a:stCxn id="92234" idx="5"/>
            <a:endCxn id="299019" idx="0"/>
          </p:cNvCxnSpPr>
          <p:nvPr/>
        </p:nvCxnSpPr>
        <p:spPr bwMode="auto">
          <a:xfrm>
            <a:off x="9415463" y="2211388"/>
            <a:ext cx="341312" cy="334962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27" name="Oval 19"/>
          <p:cNvSpPr>
            <a:spLocks noChangeArrowheads="1"/>
          </p:cNvSpPr>
          <p:nvPr/>
        </p:nvSpPr>
        <p:spPr bwMode="auto">
          <a:xfrm>
            <a:off x="8520113" y="2611438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grpSp>
        <p:nvGrpSpPr>
          <p:cNvPr id="299028" name="Group 20"/>
          <p:cNvGrpSpPr>
            <a:grpSpLocks/>
          </p:cNvGrpSpPr>
          <p:nvPr/>
        </p:nvGrpSpPr>
        <p:grpSpPr bwMode="auto">
          <a:xfrm rot="2074985" flipH="1">
            <a:off x="8344710" y="1897074"/>
            <a:ext cx="390525" cy="795251"/>
            <a:chOff x="4967" y="927"/>
            <a:chExt cx="369" cy="689"/>
          </a:xfrm>
        </p:grpSpPr>
        <p:sp>
          <p:nvSpPr>
            <p:cNvPr id="92231" name="Freeform 21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32" name="Line 22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299031" name="AutoShape 23"/>
          <p:cNvCxnSpPr>
            <a:cxnSpLocks noChangeShapeType="1"/>
            <a:stCxn id="299034" idx="3"/>
            <a:endCxn id="299027" idx="0"/>
          </p:cNvCxnSpPr>
          <p:nvPr/>
        </p:nvCxnSpPr>
        <p:spPr bwMode="auto">
          <a:xfrm flipH="1">
            <a:off x="8748713" y="2228850"/>
            <a:ext cx="342900" cy="38258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 useBgFill="1">
        <p:nvSpPr>
          <p:cNvPr id="299032" name="Oval 24"/>
          <p:cNvSpPr>
            <a:spLocks noChangeArrowheads="1"/>
          </p:cNvSpPr>
          <p:nvPr/>
        </p:nvSpPr>
        <p:spPr bwMode="auto">
          <a:xfrm>
            <a:off x="9028113" y="1819275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 useBgFill="1">
        <p:nvSpPr>
          <p:cNvPr id="299033" name="Oval 25"/>
          <p:cNvSpPr>
            <a:spLocks noChangeArrowheads="1"/>
          </p:cNvSpPr>
          <p:nvPr/>
        </p:nvSpPr>
        <p:spPr bwMode="auto">
          <a:xfrm>
            <a:off x="9482139" y="2528888"/>
            <a:ext cx="530225" cy="53975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99034" name="Oval 26"/>
          <p:cNvSpPr>
            <a:spLocks noChangeArrowheads="1"/>
          </p:cNvSpPr>
          <p:nvPr/>
        </p:nvSpPr>
        <p:spPr bwMode="auto">
          <a:xfrm>
            <a:off x="9024938" y="18192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299035" name="Group 27"/>
          <p:cNvGrpSpPr>
            <a:grpSpLocks/>
          </p:cNvGrpSpPr>
          <p:nvPr/>
        </p:nvGrpSpPr>
        <p:grpSpPr bwMode="auto">
          <a:xfrm rot="8949604" flipH="1">
            <a:off x="9718590" y="1715836"/>
            <a:ext cx="390525" cy="795251"/>
            <a:chOff x="4967" y="927"/>
            <a:chExt cx="369" cy="689"/>
          </a:xfrm>
        </p:grpSpPr>
        <p:sp>
          <p:nvSpPr>
            <p:cNvPr id="92229" name="Freeform 28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30" name="Line 29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 useBgFill="1">
        <p:nvSpPr>
          <p:cNvPr id="299038" name="Rectangle 30"/>
          <p:cNvSpPr>
            <a:spLocks noChangeArrowheads="1"/>
          </p:cNvSpPr>
          <p:nvPr/>
        </p:nvSpPr>
        <p:spPr bwMode="auto">
          <a:xfrm>
            <a:off x="9496929" y="2138999"/>
            <a:ext cx="184730" cy="49244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39" name="Oval 31"/>
          <p:cNvSpPr>
            <a:spLocks noChangeArrowheads="1"/>
          </p:cNvSpPr>
          <p:nvPr/>
        </p:nvSpPr>
        <p:spPr bwMode="auto">
          <a:xfrm>
            <a:off x="9409113" y="994410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99040" name="Group 32"/>
          <p:cNvGrpSpPr>
            <a:grpSpLocks/>
          </p:cNvGrpSpPr>
          <p:nvPr/>
        </p:nvGrpSpPr>
        <p:grpSpPr bwMode="auto">
          <a:xfrm rot="-296096">
            <a:off x="10062994" y="1707475"/>
            <a:ext cx="585787" cy="1001713"/>
            <a:chOff x="4967" y="985"/>
            <a:chExt cx="369" cy="631"/>
          </a:xfrm>
        </p:grpSpPr>
        <p:sp>
          <p:nvSpPr>
            <p:cNvPr id="92227" name="Freeform 33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FFFF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28" name="Line 3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43" name="Oval 35"/>
          <p:cNvSpPr>
            <a:spLocks noChangeArrowheads="1"/>
          </p:cNvSpPr>
          <p:nvPr/>
        </p:nvSpPr>
        <p:spPr bwMode="auto">
          <a:xfrm>
            <a:off x="9553575" y="2635250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299044" name="AutoShape 36"/>
          <p:cNvCxnSpPr>
            <a:cxnSpLocks noChangeShapeType="1"/>
            <a:stCxn id="299034" idx="5"/>
            <a:endCxn id="299043" idx="0"/>
          </p:cNvCxnSpPr>
          <p:nvPr/>
        </p:nvCxnSpPr>
        <p:spPr bwMode="auto">
          <a:xfrm>
            <a:off x="9415463" y="2228850"/>
            <a:ext cx="366712" cy="406400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45" name="Rectangle 37"/>
          <p:cNvSpPr>
            <a:spLocks noChangeArrowheads="1"/>
          </p:cNvSpPr>
          <p:nvPr/>
        </p:nvSpPr>
        <p:spPr bwMode="auto">
          <a:xfrm>
            <a:off x="9280235" y="2208849"/>
            <a:ext cx="184731" cy="492443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99046" name="Group 38"/>
          <p:cNvGrpSpPr>
            <a:grpSpLocks/>
          </p:cNvGrpSpPr>
          <p:nvPr/>
        </p:nvGrpSpPr>
        <p:grpSpPr bwMode="auto">
          <a:xfrm>
            <a:off x="6672263" y="1341438"/>
            <a:ext cx="1008062" cy="1871662"/>
            <a:chOff x="3288" y="618"/>
            <a:chExt cx="635" cy="1179"/>
          </a:xfrm>
        </p:grpSpPr>
        <p:grpSp>
          <p:nvGrpSpPr>
            <p:cNvPr id="92221" name="Group 39"/>
            <p:cNvGrpSpPr>
              <a:grpSpLocks/>
            </p:cNvGrpSpPr>
            <p:nvPr/>
          </p:nvGrpSpPr>
          <p:grpSpPr bwMode="auto">
            <a:xfrm>
              <a:off x="3288" y="618"/>
              <a:ext cx="605" cy="740"/>
              <a:chOff x="4316" y="604"/>
              <a:chExt cx="605" cy="740"/>
            </a:xfrm>
          </p:grpSpPr>
          <p:sp>
            <p:nvSpPr>
              <p:cNvPr id="92224" name="Oval 40"/>
              <p:cNvSpPr>
                <a:spLocks noChangeArrowheads="1"/>
              </p:cNvSpPr>
              <p:nvPr/>
            </p:nvSpPr>
            <p:spPr bwMode="auto">
              <a:xfrm>
                <a:off x="4633" y="604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2225" name="Oval 41"/>
              <p:cNvSpPr>
                <a:spLocks noChangeArrowheads="1"/>
              </p:cNvSpPr>
              <p:nvPr/>
            </p:nvSpPr>
            <p:spPr bwMode="auto">
              <a:xfrm>
                <a:off x="4316" y="1056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A</a:t>
                </a:r>
              </a:p>
            </p:txBody>
          </p:sp>
          <p:cxnSp>
            <p:nvCxnSpPr>
              <p:cNvPr id="92226" name="AutoShape 42"/>
              <p:cNvCxnSpPr>
                <a:cxnSpLocks noChangeShapeType="1"/>
                <a:stCxn id="92224" idx="3"/>
                <a:endCxn id="92225" idx="0"/>
              </p:cNvCxnSpPr>
              <p:nvPr/>
            </p:nvCxnSpPr>
            <p:spPr bwMode="auto">
              <a:xfrm flipH="1">
                <a:off x="4460" y="850"/>
                <a:ext cx="215" cy="206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2222" name="Oval 43"/>
            <p:cNvSpPr>
              <a:spLocks noChangeArrowheads="1"/>
            </p:cNvSpPr>
            <p:nvPr/>
          </p:nvSpPr>
          <p:spPr bwMode="auto">
            <a:xfrm>
              <a:off x="3635" y="150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2223" name="AutoShape 44"/>
            <p:cNvCxnSpPr>
              <a:cxnSpLocks noChangeShapeType="1"/>
              <a:stCxn id="92225" idx="5"/>
              <a:endCxn id="92222" idx="0"/>
            </p:cNvCxnSpPr>
            <p:nvPr/>
          </p:nvCxnSpPr>
          <p:spPr bwMode="auto">
            <a:xfrm>
              <a:off x="3534" y="1316"/>
              <a:ext cx="245" cy="181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9053" name="Group 45"/>
          <p:cNvGrpSpPr>
            <a:grpSpLocks/>
          </p:cNvGrpSpPr>
          <p:nvPr/>
        </p:nvGrpSpPr>
        <p:grpSpPr bwMode="auto">
          <a:xfrm>
            <a:off x="8704263" y="3767139"/>
            <a:ext cx="990600" cy="1247775"/>
            <a:chOff x="4180" y="2236"/>
            <a:chExt cx="624" cy="786"/>
          </a:xfrm>
        </p:grpSpPr>
        <p:sp>
          <p:nvSpPr>
            <p:cNvPr id="92218" name="Oval 46"/>
            <p:cNvSpPr>
              <a:spLocks noChangeArrowheads="1"/>
            </p:cNvSpPr>
            <p:nvPr/>
          </p:nvSpPr>
          <p:spPr bwMode="auto">
            <a:xfrm>
              <a:off x="4180" y="223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2219" name="Oval 47"/>
            <p:cNvSpPr>
              <a:spLocks noChangeArrowheads="1"/>
            </p:cNvSpPr>
            <p:nvPr/>
          </p:nvSpPr>
          <p:spPr bwMode="auto">
            <a:xfrm>
              <a:off x="4516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2220" name="AutoShape 48"/>
            <p:cNvCxnSpPr>
              <a:cxnSpLocks noChangeShapeType="1"/>
              <a:stCxn id="92218" idx="5"/>
              <a:endCxn id="92219" idx="0"/>
            </p:cNvCxnSpPr>
            <p:nvPr/>
          </p:nvCxnSpPr>
          <p:spPr bwMode="auto">
            <a:xfrm>
              <a:off x="4426" y="2482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99057" name="AutoShape 49"/>
          <p:cNvCxnSpPr>
            <a:cxnSpLocks noChangeShapeType="1"/>
            <a:stCxn id="92219" idx="3"/>
            <a:endCxn id="299017" idx="0"/>
          </p:cNvCxnSpPr>
          <p:nvPr/>
        </p:nvCxnSpPr>
        <p:spPr bwMode="auto">
          <a:xfrm flipH="1">
            <a:off x="8939214" y="4948238"/>
            <a:ext cx="365125" cy="354012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9058" name="Group 50"/>
          <p:cNvGrpSpPr>
            <a:grpSpLocks/>
          </p:cNvGrpSpPr>
          <p:nvPr/>
        </p:nvGrpSpPr>
        <p:grpSpPr bwMode="auto">
          <a:xfrm>
            <a:off x="6959600" y="3959226"/>
            <a:ext cx="990600" cy="1992313"/>
            <a:chOff x="3334" y="2251"/>
            <a:chExt cx="624" cy="1255"/>
          </a:xfrm>
        </p:grpSpPr>
        <p:sp>
          <p:nvSpPr>
            <p:cNvPr id="92213" name="Oval 51"/>
            <p:cNvSpPr>
              <a:spLocks noChangeArrowheads="1"/>
            </p:cNvSpPr>
            <p:nvPr/>
          </p:nvSpPr>
          <p:spPr bwMode="auto">
            <a:xfrm>
              <a:off x="3349" y="3218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92214" name="Oval 52"/>
            <p:cNvSpPr>
              <a:spLocks noChangeArrowheads="1"/>
            </p:cNvSpPr>
            <p:nvPr/>
          </p:nvSpPr>
          <p:spPr bwMode="auto">
            <a:xfrm>
              <a:off x="3334" y="2251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2215" name="Oval 53"/>
            <p:cNvSpPr>
              <a:spLocks noChangeArrowheads="1"/>
            </p:cNvSpPr>
            <p:nvPr/>
          </p:nvSpPr>
          <p:spPr bwMode="auto">
            <a:xfrm>
              <a:off x="3670" y="2749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2216" name="AutoShape 54"/>
            <p:cNvCxnSpPr>
              <a:cxnSpLocks noChangeShapeType="1"/>
              <a:stCxn id="92214" idx="5"/>
              <a:endCxn id="92215" idx="0"/>
            </p:cNvCxnSpPr>
            <p:nvPr/>
          </p:nvCxnSpPr>
          <p:spPr bwMode="auto">
            <a:xfrm>
              <a:off x="3580" y="2497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217" name="AutoShape 55"/>
            <p:cNvCxnSpPr>
              <a:cxnSpLocks noChangeShapeType="1"/>
              <a:stCxn id="92215" idx="3"/>
              <a:endCxn id="92213" idx="0"/>
            </p:cNvCxnSpPr>
            <p:nvPr/>
          </p:nvCxnSpPr>
          <p:spPr bwMode="auto">
            <a:xfrm flipH="1">
              <a:off x="3493" y="2995"/>
              <a:ext cx="219" cy="223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9064" name="Group 56"/>
          <p:cNvGrpSpPr>
            <a:grpSpLocks/>
          </p:cNvGrpSpPr>
          <p:nvPr/>
        </p:nvGrpSpPr>
        <p:grpSpPr bwMode="auto">
          <a:xfrm rot="8363390" flipH="1" flipV="1">
            <a:off x="9945212" y="4613269"/>
            <a:ext cx="390525" cy="795251"/>
            <a:chOff x="4967" y="927"/>
            <a:chExt cx="369" cy="689"/>
          </a:xfrm>
        </p:grpSpPr>
        <p:sp>
          <p:nvSpPr>
            <p:cNvPr id="92211" name="Freeform 57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12" name="Line 58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67" name="Oval 59"/>
          <p:cNvSpPr>
            <a:spLocks noChangeArrowheads="1"/>
          </p:cNvSpPr>
          <p:nvPr/>
        </p:nvSpPr>
        <p:spPr bwMode="auto">
          <a:xfrm>
            <a:off x="9766300" y="5349875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299068" name="AutoShape 60"/>
          <p:cNvCxnSpPr>
            <a:cxnSpLocks noChangeShapeType="1"/>
            <a:stCxn id="92219" idx="5"/>
            <a:endCxn id="299067" idx="0"/>
          </p:cNvCxnSpPr>
          <p:nvPr/>
        </p:nvCxnSpPr>
        <p:spPr bwMode="auto">
          <a:xfrm>
            <a:off x="9628188" y="4948239"/>
            <a:ext cx="366712" cy="401637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 useBgFill="1">
        <p:nvSpPr>
          <p:cNvPr id="299069" name="Oval 61"/>
          <p:cNvSpPr>
            <a:spLocks noChangeArrowheads="1"/>
          </p:cNvSpPr>
          <p:nvPr/>
        </p:nvSpPr>
        <p:spPr bwMode="auto">
          <a:xfrm>
            <a:off x="9239250" y="4556125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299070" name="Group 62"/>
          <p:cNvGrpSpPr>
            <a:grpSpLocks/>
          </p:cNvGrpSpPr>
          <p:nvPr/>
        </p:nvGrpSpPr>
        <p:grpSpPr bwMode="auto">
          <a:xfrm rot="-9249406">
            <a:off x="8658633" y="4520016"/>
            <a:ext cx="390525" cy="795251"/>
            <a:chOff x="4967" y="927"/>
            <a:chExt cx="369" cy="689"/>
          </a:xfrm>
        </p:grpSpPr>
        <p:sp>
          <p:nvSpPr>
            <p:cNvPr id="92209" name="Freeform 63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10" name="Line 6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 useBgFill="1">
        <p:nvSpPr>
          <p:cNvPr id="299073" name="Oval 65"/>
          <p:cNvSpPr>
            <a:spLocks noChangeArrowheads="1"/>
          </p:cNvSpPr>
          <p:nvPr/>
        </p:nvSpPr>
        <p:spPr bwMode="auto">
          <a:xfrm>
            <a:off x="8716963" y="5300663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 useBgFill="1">
        <p:nvSpPr>
          <p:cNvPr id="299074" name="Rectangle 66"/>
          <p:cNvSpPr>
            <a:spLocks noChangeArrowheads="1"/>
          </p:cNvSpPr>
          <p:nvPr/>
        </p:nvSpPr>
        <p:spPr bwMode="auto">
          <a:xfrm>
            <a:off x="8832851" y="5146518"/>
            <a:ext cx="612775" cy="49244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75" name="Oval 67"/>
          <p:cNvSpPr>
            <a:spLocks noChangeArrowheads="1"/>
          </p:cNvSpPr>
          <p:nvPr/>
        </p:nvSpPr>
        <p:spPr bwMode="auto">
          <a:xfrm>
            <a:off x="9237663" y="458152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299076" name="Group 68"/>
          <p:cNvGrpSpPr>
            <a:grpSpLocks/>
          </p:cNvGrpSpPr>
          <p:nvPr/>
        </p:nvGrpSpPr>
        <p:grpSpPr bwMode="auto">
          <a:xfrm rot="929564" flipH="1">
            <a:off x="7990335" y="4366929"/>
            <a:ext cx="585788" cy="1001712"/>
            <a:chOff x="4967" y="985"/>
            <a:chExt cx="369" cy="631"/>
          </a:xfrm>
        </p:grpSpPr>
        <p:sp>
          <p:nvSpPr>
            <p:cNvPr id="92207" name="Freeform 69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FFFF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08" name="Line 70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79" name="Oval 71"/>
          <p:cNvSpPr>
            <a:spLocks noChangeArrowheads="1"/>
          </p:cNvSpPr>
          <p:nvPr/>
        </p:nvSpPr>
        <p:spPr bwMode="auto">
          <a:xfrm>
            <a:off x="8615363" y="365982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80" name="Oval 72"/>
          <p:cNvSpPr>
            <a:spLocks noChangeArrowheads="1"/>
          </p:cNvSpPr>
          <p:nvPr/>
        </p:nvSpPr>
        <p:spPr bwMode="auto">
          <a:xfrm>
            <a:off x="8759825" y="5348288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299081" name="AutoShape 73"/>
          <p:cNvCxnSpPr>
            <a:cxnSpLocks noChangeShapeType="1"/>
            <a:stCxn id="299075" idx="3"/>
            <a:endCxn id="299080" idx="0"/>
          </p:cNvCxnSpPr>
          <p:nvPr/>
        </p:nvCxnSpPr>
        <p:spPr bwMode="auto">
          <a:xfrm flipH="1">
            <a:off x="8988426" y="4972050"/>
            <a:ext cx="315913" cy="37623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82" name="Rectangle 74"/>
          <p:cNvSpPr>
            <a:spLocks noChangeArrowheads="1"/>
          </p:cNvSpPr>
          <p:nvPr/>
        </p:nvSpPr>
        <p:spPr bwMode="auto">
          <a:xfrm>
            <a:off x="9351673" y="5018724"/>
            <a:ext cx="184731" cy="492443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89" name="Rectangle 81"/>
          <p:cNvSpPr>
            <a:spLocks noChangeArrowheads="1"/>
          </p:cNvSpPr>
          <p:nvPr/>
        </p:nvSpPr>
        <p:spPr bwMode="auto">
          <a:xfrm>
            <a:off x="879477" y="-2985"/>
            <a:ext cx="542607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平衡化旋转方法（续）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71" name="Picture 4" descr="Image result for 爸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58163"/>
            <a:ext cx="360040" cy="5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065719"/>
            <a:ext cx="292323" cy="51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Image result for 婴儿 卡通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780928"/>
            <a:ext cx="504056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Image result for 大学生 卡通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596" y="4815154"/>
            <a:ext cx="361652" cy="5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Image result for 婴儿 卡通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5589240"/>
            <a:ext cx="504056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爸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4311098"/>
            <a:ext cx="360040" cy="5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0" descr="Image result for 婴儿 卡通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936" y="4341225"/>
            <a:ext cx="504056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Image result for 婴儿 卡通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64" y="1827104"/>
            <a:ext cx="504056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Image result for 爸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347" y="2634459"/>
            <a:ext cx="360040" cy="5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003" y="2639049"/>
            <a:ext cx="292323" cy="51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Image result for 爸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146" y="5343701"/>
            <a:ext cx="360040" cy="5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Image result for 大学生 卡通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422" y="5324886"/>
            <a:ext cx="361652" cy="5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99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9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29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29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29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1000"/>
                                        <p:tgtEl>
                                          <p:spTgt spid="29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1000"/>
                                        <p:tgtEl>
                                          <p:spTgt spid="29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" dur="500"/>
                                        <p:tgtEl>
                                          <p:spTgt spid="29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1000"/>
                                        <p:tgtEl>
                                          <p:spTgt spid="29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9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29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1000"/>
                                        <p:tgtEl>
                                          <p:spTgt spid="29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1000"/>
                                        <p:tgtEl>
                                          <p:spTgt spid="29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9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9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9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299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9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7" dur="1000"/>
                                        <p:tgtEl>
                                          <p:spTgt spid="299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1" dur="1000"/>
                                        <p:tgtEl>
                                          <p:spTgt spid="29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299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0"/>
                            </p:stCondLst>
                            <p:childTnLst>
                              <p:par>
                                <p:cTn id="13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9" dur="500"/>
                                        <p:tgtEl>
                                          <p:spTgt spid="299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4" dur="1000"/>
                                        <p:tgtEl>
                                          <p:spTgt spid="29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8" dur="1000"/>
                                        <p:tgtEl>
                                          <p:spTgt spid="299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2" dur="500"/>
                                        <p:tgtEl>
                                          <p:spTgt spid="29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29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99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0"/>
                                        <p:tgtEl>
                                          <p:spTgt spid="29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29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3" dur="500"/>
                                        <p:tgtEl>
                                          <p:spTgt spid="299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8" dur="1000"/>
                                        <p:tgtEl>
                                          <p:spTgt spid="29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1" dur="250"/>
                                        <p:tgtEl>
                                          <p:spTgt spid="299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5" grpId="0"/>
      <p:bldP spid="299016" grpId="0"/>
      <p:bldP spid="299017" grpId="0" animBg="1"/>
      <p:bldP spid="299018" grpId="0"/>
      <p:bldP spid="299019" grpId="0" animBg="1"/>
      <p:bldP spid="299021" grpId="0" animBg="1"/>
      <p:bldP spid="299027" grpId="0" animBg="1"/>
      <p:bldP spid="299032" grpId="0" animBg="1"/>
      <p:bldP spid="299033" grpId="0" animBg="1"/>
      <p:bldP spid="299034" grpId="0" animBg="1"/>
      <p:bldP spid="299038" grpId="0" animBg="1"/>
      <p:bldP spid="299039" grpId="0" animBg="1"/>
      <p:bldP spid="299043" grpId="0" animBg="1"/>
      <p:bldP spid="299045" grpId="0" animBg="1"/>
      <p:bldP spid="299067" grpId="0" animBg="1"/>
      <p:bldP spid="299069" grpId="0" animBg="1"/>
      <p:bldP spid="299073" grpId="0" animBg="1"/>
      <p:bldP spid="299074" grpId="0" animBg="1"/>
      <p:bldP spid="299075" grpId="0" animBg="1"/>
      <p:bldP spid="299079" grpId="0" animBg="1"/>
      <p:bldP spid="299080" grpId="0" animBg="1"/>
      <p:bldP spid="299082" grpId="0" animBg="1"/>
    </p:bldLst>
  </p:timing>
</p:sld>
</file>

<file path=ppt/theme/theme1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57D98C"/>
        </a:solidFill>
        <a:ln/>
        <a:extLst/>
      </a:spPr>
      <a:bodyPr lIns="0" tIns="0" rIns="0" bIns="0" rtlCol="0" anchor="b"/>
      <a:lstStyle>
        <a:defPPr algn="ctr" eaLnBrk="1" hangingPunct="1">
          <a:defRPr sz="1600" dirty="0" smtClean="0">
            <a:solidFill>
              <a:schemeClr val="bg1"/>
            </a:solidFill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non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26488</TotalTime>
  <Words>25530</Words>
  <Application>Microsoft Office PowerPoint</Application>
  <PresentationFormat>宽屏</PresentationFormat>
  <Paragraphs>4067</Paragraphs>
  <Slides>241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241</vt:i4>
      </vt:variant>
    </vt:vector>
  </HeadingPairs>
  <TitlesOfParts>
    <vt:vector size="275" baseType="lpstr">
      <vt:lpstr>Arial Unicode MS</vt:lpstr>
      <vt:lpstr>Gungsuh</vt:lpstr>
      <vt:lpstr>ITC Officina Sans Book</vt:lpstr>
      <vt:lpstr>PMingLiU</vt:lpstr>
      <vt:lpstr>仿宋</vt:lpstr>
      <vt:lpstr>仿宋_GB2312</vt:lpstr>
      <vt:lpstr>黑体</vt:lpstr>
      <vt:lpstr>华文仿宋</vt:lpstr>
      <vt:lpstr>华文楷体</vt:lpstr>
      <vt:lpstr>华文宋体</vt:lpstr>
      <vt:lpstr>华文新魏</vt:lpstr>
      <vt:lpstr>华文中宋</vt:lpstr>
      <vt:lpstr>楷体</vt:lpstr>
      <vt:lpstr>楷体_GB2312</vt:lpstr>
      <vt:lpstr>隶书</vt:lpstr>
      <vt:lpstr>宋体</vt:lpstr>
      <vt:lpstr>文泉驿微米黑</vt:lpstr>
      <vt:lpstr>新宋体</vt:lpstr>
      <vt:lpstr>Arial</vt:lpstr>
      <vt:lpstr>Arial Narrow</vt:lpstr>
      <vt:lpstr>Calibri</vt:lpstr>
      <vt:lpstr>Calibri Light</vt:lpstr>
      <vt:lpstr>Comic Sans MS</vt:lpstr>
      <vt:lpstr>Corbel</vt:lpstr>
      <vt:lpstr>Courier New</vt:lpstr>
      <vt:lpstr>Garamond</vt:lpstr>
      <vt:lpstr>Symbol</vt:lpstr>
      <vt:lpstr>Tahoma</vt:lpstr>
      <vt:lpstr>Times New Roman</vt:lpstr>
      <vt:lpstr>Wingdings</vt:lpstr>
      <vt:lpstr>3_Blends</vt:lpstr>
      <vt:lpstr>公式</vt:lpstr>
      <vt:lpstr>Microsoft 公式 3.0</vt:lpstr>
      <vt:lpstr>Equation</vt:lpstr>
      <vt:lpstr>数 据 结 构 第7章 搜索结构</vt:lpstr>
      <vt:lpstr>第六章要点回顾</vt:lpstr>
      <vt:lpstr>PowerPoint 演示文稿</vt:lpstr>
      <vt:lpstr>Motivation</vt:lpstr>
      <vt:lpstr>Motivation</vt:lpstr>
      <vt:lpstr>Motivation</vt:lpstr>
      <vt:lpstr>现实应用</vt:lpstr>
      <vt:lpstr>Motivation</vt:lpstr>
      <vt:lpstr>Motivation</vt:lpstr>
      <vt:lpstr>本章核心的4棵树</vt:lpstr>
      <vt:lpstr>第七章 搜索结构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经典问题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插入内容：6.4 跳表（skip list）</vt:lpstr>
      <vt:lpstr>PowerPoint 演示文稿</vt:lpstr>
      <vt:lpstr>跳表的结构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插入内容：6.5 散列(Hash)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特殊的m阶B-树</vt:lpstr>
      <vt:lpstr>红黑树 = 4阶B-树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搜索树小结</vt:lpstr>
      <vt:lpstr>本章核心的4棵树</vt:lpstr>
      <vt:lpstr>PowerPoint 演示文稿</vt:lpstr>
      <vt:lpstr>插入内容：6.5 散列(Hash)</vt:lpstr>
      <vt:lpstr>哈希表不能替代二叉搜索树</vt:lpstr>
      <vt:lpstr>应用场景</vt:lpstr>
      <vt:lpstr>Back to our Motivation</vt:lpstr>
      <vt:lpstr>Back to our Motivation</vt:lpstr>
      <vt:lpstr>PowerPoint 演示文稿</vt:lpstr>
      <vt:lpstr>PowerPoint 演示文稿</vt:lpstr>
      <vt:lpstr>PowerPoint 演示文稿</vt:lpstr>
      <vt:lpstr>PowerPoint 演示文稿</vt:lpstr>
      <vt:lpstr>第三次上机作业（TBA）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1989</cp:revision>
  <dcterms:created xsi:type="dcterms:W3CDTF">2004-02-17T03:02:14Z</dcterms:created>
  <dcterms:modified xsi:type="dcterms:W3CDTF">2023-10-31T03:20:12Z</dcterms:modified>
</cp:coreProperties>
</file>